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76" r:id="rId4"/>
    <p:sldId id="277" r:id="rId5"/>
    <p:sldId id="278" r:id="rId6"/>
    <p:sldId id="280" r:id="rId7"/>
    <p:sldId id="279" r:id="rId8"/>
    <p:sldId id="281" r:id="rId9"/>
    <p:sldId id="273" r:id="rId10"/>
    <p:sldId id="271" r:id="rId11"/>
    <p:sldId id="275" r:id="rId12"/>
    <p:sldId id="284" r:id="rId13"/>
    <p:sldId id="282" r:id="rId14"/>
    <p:sldId id="283" r:id="rId15"/>
    <p:sldId id="274" r:id="rId16"/>
    <p:sldId id="259" r:id="rId17"/>
    <p:sldId id="272" r:id="rId18"/>
    <p:sldId id="286" r:id="rId19"/>
    <p:sldId id="285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CC"/>
    <a:srgbClr val="FFFF00"/>
    <a:srgbClr val="CC0066"/>
    <a:srgbClr val="CC99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E1C5-48A0-4325-A5CB-4158686E5C7B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FA7B-947E-4F3E-89F9-F916A40D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35B3-C446-4B06-87AB-CCB787895D52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83C1-68B6-4D01-BA24-16926623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2546-1E53-4B47-87A6-D8F3464A3E8C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4D26-248C-433B-9FD1-35EEA668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18BC-CDB4-45F3-8A4A-27100506704A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389C-C25B-47B2-9FFD-2981C1F03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D01D-10C4-47EC-AA68-62AB50583B61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1566-B307-48DF-854D-EE1CFF89E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F50A-680F-46ED-98AC-ED848B107E9B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F14D-77B9-4309-83B8-AAB754F9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1CD0-5C42-44D2-90BD-C2F72EDB2C6D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BAC1-B8EA-45A7-91DE-50F1D0E3C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8797-A76F-4258-A617-57040343AFE0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B84B-9748-4700-A5A3-29F57B8F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A99F-DAF6-45AC-8E24-4EDD197642A0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42AA-79F4-4FF3-A351-29B93BAF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5174-91D7-4D10-82BC-74A01AB1AA58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0DA2-DDD5-4657-A003-539C0A4C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5FF7-2B18-4D88-928D-6B23196EC54A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6141-D0BD-414D-888F-7E2DA365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30000"/>
                <a:lumOff val="70000"/>
              </a:schemeClr>
            </a:gs>
            <a:gs pos="42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6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D252E-05A8-40DD-83EF-5486EF309ABF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F5D2E-D8D9-4D7B-AD60-9B57B847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66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dsov8usinsc.ucoz.ru/_si/0/2332444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Мои документы\картинки\CORPBAS\BD199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071813"/>
            <a:ext cx="390048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Pictures\ОБЖ\ОБЖ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1" y="908720"/>
            <a:ext cx="6455123" cy="1224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363" y="2204864"/>
            <a:ext cx="43914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ШКОЛЬНИКАМ   </a:t>
            </a:r>
            <a:endParaRPr lang="ru-RU" sz="36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МОУ </a:t>
            </a: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СОШ № 50</a:t>
            </a:r>
            <a:endParaRPr lang="ru-RU" sz="36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Рисунок 4" descr="C:\Users\Светлана\Pictures\ОБЖ\значок школ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4" y="899756"/>
            <a:ext cx="1291093" cy="12265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251520" y="620688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dirty="0" smtClean="0">
                <a:effectLst/>
              </a:rPr>
              <a:t>!</a:t>
            </a:r>
            <a:endParaRPr lang="ru-RU" sz="2800" dirty="0">
              <a:effectLst/>
            </a:endParaRPr>
          </a:p>
          <a:p>
            <a:pPr algn="ctr"/>
            <a:r>
              <a:rPr lang="ru-RU" sz="16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Осторожно, </a:t>
            </a:r>
            <a:endParaRPr lang="ru-RU" sz="16000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0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атакуют  энцефалитные  клещи</a:t>
            </a:r>
            <a:endParaRPr lang="ru-RU" sz="16000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клещ, укус клещ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" y="4581128"/>
            <a:ext cx="6307336" cy="203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лещ, укус клещ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0232" y="4581127"/>
            <a:ext cx="2037026" cy="199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352896" y="1844824"/>
            <a:ext cx="8439349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Прошлым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в Тверской области клещи 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проявили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особую активность. Как сообщает Управление Роспотребнадзора по Тверской области,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5800 укусов клещей. Среди обратившихся 1948 детей. В сравнении с прошлым годом число пострадавших на 76,8% больше, чем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году.</a:t>
            </a:r>
            <a:endParaRPr lang="ru-RU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помощь при укусе клеща</a:t>
            </a:r>
          </a:p>
        </p:txBody>
      </p:sp>
      <p:sp>
        <p:nvSpPr>
          <p:cNvPr id="6" name="Объект 15"/>
          <p:cNvSpPr txBox="1">
            <a:spLocks/>
          </p:cNvSpPr>
          <p:nvPr/>
        </p:nvSpPr>
        <p:spPr bwMode="auto">
          <a:xfrm>
            <a:off x="179512" y="1196752"/>
            <a:ext cx="8712967" cy="547260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самостоятельном удалении клеща соблюдайте следующие рекомендации: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24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прочную нитку завяжите в узел как можно ближе к хоботку клеща и, растянув концы нитки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стороны, извлеките клеща, подтягивая его вверх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Резкие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недопустимы.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при извлечении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клеща оторвалась его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головка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 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остается в коже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вид 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черной точки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место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присасывания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протрите ватой или 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бинтом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смоченными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спиртом, а затем удалите </a:t>
            </a:r>
            <a:endParaRPr lang="ru-RU" sz="24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головку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стерильной иглой, прокаленной 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огне.</a:t>
            </a:r>
            <a:endParaRPr lang="ru-RU" sz="24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 2" pitchFamily="18" charset="2"/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 descr="клещ, укус клещ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3139" y="3877212"/>
            <a:ext cx="2379340" cy="277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86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помощь при укусе клеща</a:t>
            </a:r>
          </a:p>
        </p:txBody>
      </p:sp>
      <p:sp>
        <p:nvSpPr>
          <p:cNvPr id="6" name="Объект 15"/>
          <p:cNvSpPr txBox="1">
            <a:spLocks/>
          </p:cNvSpPr>
          <p:nvPr/>
        </p:nvSpPr>
        <p:spPr bwMode="auto">
          <a:xfrm>
            <a:off x="251520" y="1219267"/>
            <a:ext cx="8592947" cy="547260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0"/>
              </a:spcAft>
              <a:buNone/>
            </a:pPr>
            <a:r>
              <a:rPr lang="ru-RU" sz="24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захватите клеща пинцетом или обернутыми чистой марлей пальцами как можно ближе к его ротовому аппарату и осторожными, легкими движениями, покачивая из стороны в сторону, извлеките из кожных покровов</a:t>
            </a:r>
            <a:r>
              <a:rPr lang="ru-RU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самостоятельном удалении клеща соблюдайте следующие рекомендации: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200" dirty="0" smtClean="0">
                <a:solidFill>
                  <a:srgbClr val="CC0066"/>
                </a:solidFill>
              </a:rPr>
              <a:t>Удаление </a:t>
            </a:r>
            <a:r>
              <a:rPr lang="ru-RU" sz="2200" dirty="0">
                <a:solidFill>
                  <a:srgbClr val="CC0066"/>
                </a:solidFill>
              </a:rPr>
              <a:t>клеща необходимо производить с осторожностью, не сдавливая руками или пинцетом его тело, </a:t>
            </a:r>
            <a:endParaRPr lang="ru-RU" sz="2200" dirty="0" smtClean="0">
              <a:solidFill>
                <a:srgbClr val="CC0066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поскольку </a:t>
            </a:r>
            <a:r>
              <a:rPr lang="ru-RU" sz="2200" dirty="0">
                <a:solidFill>
                  <a:srgbClr val="CC0066"/>
                </a:solidFill>
              </a:rPr>
              <a:t>при этом возможно выдавливание </a:t>
            </a:r>
            <a:endParaRPr lang="ru-RU" sz="2200" dirty="0" smtClean="0">
              <a:solidFill>
                <a:srgbClr val="CC0066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содержимого </a:t>
            </a:r>
            <a:r>
              <a:rPr lang="ru-RU" sz="2200" dirty="0">
                <a:solidFill>
                  <a:srgbClr val="CC0066"/>
                </a:solidFill>
              </a:rPr>
              <a:t>клеща вместе с </a:t>
            </a:r>
            <a:r>
              <a:rPr lang="ru-RU" sz="2200" dirty="0" smtClean="0">
                <a:solidFill>
                  <a:srgbClr val="CC0066"/>
                </a:solidFill>
              </a:rPr>
              <a:t>возбудителями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болезней </a:t>
            </a:r>
            <a:r>
              <a:rPr lang="ru-RU" sz="2200" dirty="0">
                <a:solidFill>
                  <a:srgbClr val="CC0066"/>
                </a:solidFill>
              </a:rPr>
              <a:t>в ранку. Важно не разорвать </a:t>
            </a:r>
            <a:endParaRPr lang="ru-RU" sz="2200" dirty="0" smtClean="0">
              <a:solidFill>
                <a:srgbClr val="CC0066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клеща </a:t>
            </a:r>
            <a:r>
              <a:rPr lang="ru-RU" sz="2200" dirty="0">
                <a:solidFill>
                  <a:srgbClr val="CC0066"/>
                </a:solidFill>
              </a:rPr>
              <a:t>при удалении, т.к. оставшаяся в коже </a:t>
            </a:r>
            <a:endParaRPr lang="ru-RU" sz="2200" dirty="0" smtClean="0">
              <a:solidFill>
                <a:srgbClr val="CC0066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часть </a:t>
            </a:r>
            <a:r>
              <a:rPr lang="ru-RU" sz="2200" dirty="0">
                <a:solidFill>
                  <a:srgbClr val="CC0066"/>
                </a:solidFill>
              </a:rPr>
              <a:t>может вызвать воспаление и нагноение</a:t>
            </a:r>
            <a:r>
              <a:rPr lang="ru-RU" sz="2200" dirty="0" smtClean="0">
                <a:solidFill>
                  <a:srgbClr val="CC0066"/>
                </a:solidFill>
              </a:rPr>
              <a:t>.</a:t>
            </a:r>
            <a:endParaRPr lang="ru-RU" sz="2200" dirty="0">
              <a:solidFill>
                <a:srgbClr val="CC006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3" descr="клещ, укус клеща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539298" cy="26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08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помощь при укусе клеща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Объект 15"/>
          <p:cNvSpPr txBox="1">
            <a:spLocks/>
          </p:cNvSpPr>
          <p:nvPr/>
        </p:nvSpPr>
        <p:spPr bwMode="auto">
          <a:xfrm>
            <a:off x="251521" y="1219267"/>
            <a:ext cx="8606759" cy="535300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	Не </a:t>
            </a:r>
            <a:r>
              <a:rPr lang="ru-RU" sz="2200" dirty="0">
                <a:solidFill>
                  <a:srgbClr val="CC0066"/>
                </a:solidFill>
              </a:rPr>
              <a:t>имеют под собой никаких оснований некоторые рекомендации о том, что для лучшего удаления рекомендуют</a:t>
            </a:r>
            <a:endParaRPr lang="ru-RU" sz="2200" dirty="0" smtClean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накладывать </a:t>
            </a:r>
            <a:r>
              <a:rPr lang="ru-RU" sz="2200" dirty="0">
                <a:solidFill>
                  <a:srgbClr val="CC0066"/>
                </a:solidFill>
              </a:rPr>
              <a:t>на присосавшегося клеща </a:t>
            </a:r>
            <a:r>
              <a:rPr lang="ru-RU" sz="2200" b="1" dirty="0">
                <a:solidFill>
                  <a:srgbClr val="CC0066"/>
                </a:solidFill>
              </a:rPr>
              <a:t>мазевые </a:t>
            </a:r>
            <a:r>
              <a:rPr lang="ru-RU" sz="2200" dirty="0">
                <a:solidFill>
                  <a:srgbClr val="CC0066"/>
                </a:solidFill>
              </a:rPr>
              <a:t> </a:t>
            </a:r>
            <a:r>
              <a:rPr lang="ru-RU" sz="2200" b="1" dirty="0" smtClean="0">
                <a:solidFill>
                  <a:srgbClr val="CC0066"/>
                </a:solidFill>
              </a:rPr>
              <a:t>повязки</a:t>
            </a:r>
            <a:r>
              <a:rPr lang="ru-RU" sz="2200" dirty="0">
                <a:solidFill>
                  <a:srgbClr val="CC0066"/>
                </a:solidFill>
              </a:rPr>
              <a:t>, </a:t>
            </a:r>
            <a:r>
              <a:rPr lang="ru-RU" sz="2200" b="1" dirty="0">
                <a:solidFill>
                  <a:srgbClr val="CC0066"/>
                </a:solidFill>
              </a:rPr>
              <a:t>использовать масляные растворы</a:t>
            </a:r>
            <a:r>
              <a:rPr lang="ru-RU" sz="2200" dirty="0" smtClean="0">
                <a:solidFill>
                  <a:srgbClr val="CC0066"/>
                </a:solidFill>
              </a:rPr>
              <a:t>.</a:t>
            </a:r>
            <a:endParaRPr lang="ru-RU" sz="1050" dirty="0" smtClean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CC0066"/>
                </a:solidFill>
              </a:rPr>
              <a:t> 	Кожу </a:t>
            </a:r>
            <a:r>
              <a:rPr lang="ru-RU" sz="2200" dirty="0">
                <a:solidFill>
                  <a:srgbClr val="CC0066"/>
                </a:solidFill>
              </a:rPr>
              <a:t>в месте присасывания клеща после его </a:t>
            </a:r>
            <a:r>
              <a:rPr lang="ru-RU" sz="2200" dirty="0" smtClean="0">
                <a:solidFill>
                  <a:srgbClr val="CC0066"/>
                </a:solidFill>
              </a:rPr>
              <a:t>удаления </a:t>
            </a:r>
            <a:r>
              <a:rPr lang="ru-RU" sz="2200" dirty="0">
                <a:solidFill>
                  <a:srgbClr val="CC0066"/>
                </a:solidFill>
              </a:rPr>
              <a:t>обрабатывают настойкой йода или </a:t>
            </a:r>
            <a:r>
              <a:rPr lang="ru-RU" sz="2200" dirty="0" smtClean="0">
                <a:solidFill>
                  <a:srgbClr val="CC0066"/>
                </a:solidFill>
              </a:rPr>
              <a:t>спиртом</a:t>
            </a:r>
            <a:r>
              <a:rPr lang="ru-RU" sz="2200" dirty="0">
                <a:solidFill>
                  <a:srgbClr val="CC0066"/>
                </a:solidFill>
              </a:rPr>
              <a:t>. Наложения повязки, как правило, </a:t>
            </a:r>
            <a:r>
              <a:rPr lang="ru-RU" sz="2200" dirty="0" smtClean="0">
                <a:solidFill>
                  <a:srgbClr val="CC0066"/>
                </a:solidFill>
              </a:rPr>
              <a:t>не требуется. Нельзя </a:t>
            </a:r>
            <a:r>
              <a:rPr lang="ru-RU" sz="2200" dirty="0">
                <a:solidFill>
                  <a:srgbClr val="CC0066"/>
                </a:solidFill>
              </a:rPr>
              <a:t>удалять клеща зубами, в этом случае не исключается </a:t>
            </a:r>
            <a:r>
              <a:rPr lang="ru-RU" sz="2200" dirty="0" smtClean="0">
                <a:solidFill>
                  <a:srgbClr val="CC0066"/>
                </a:solidFill>
              </a:rPr>
              <a:t>заражение  возбудителями  </a:t>
            </a:r>
            <a:r>
              <a:rPr lang="ru-RU" sz="2200" dirty="0">
                <a:solidFill>
                  <a:srgbClr val="CC0066"/>
                </a:solidFill>
              </a:rPr>
              <a:t>инфекций через рот.</a:t>
            </a:r>
            <a:endParaRPr lang="ru-RU" sz="2200" dirty="0">
              <a:solidFill>
                <a:srgbClr val="CC0066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Человеку, который извлек клеща,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тщательно вымыть руки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мылом, так как через ранки и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микротрещины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руках возбудители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инфекций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проникнуть в организм.</a:t>
            </a:r>
          </a:p>
        </p:txBody>
      </p:sp>
      <p:pic>
        <p:nvPicPr>
          <p:cNvPr id="5" name="Объект 4" descr="http://y-tver.com/users/75/color13114358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14818"/>
            <a:ext cx="2528118" cy="232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2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Отправляясь в лес, будьте аккуратны!</a:t>
            </a:r>
          </a:p>
        </p:txBody>
      </p:sp>
      <p:pic>
        <p:nvPicPr>
          <p:cNvPr id="4" name="Объект 3" descr="Памятка - Ваши действия при встрече с дикими животными, насекомыми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50" y="1700808"/>
            <a:ext cx="418737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1670928"/>
            <a:ext cx="4010526" cy="4758468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+mj-lt"/>
              </a:rPr>
              <a:t>Собираясь в лес, оденьтесь так, чтобы открытых участков тела было как можно меньше. </a:t>
            </a:r>
            <a:endParaRPr lang="ru-RU" sz="2000" b="1" dirty="0" smtClean="0">
              <a:solidFill>
                <a:srgbClr val="663300"/>
              </a:solidFill>
              <a:latin typeface="+mj-lt"/>
            </a:endParaRPr>
          </a:p>
          <a:p>
            <a:endParaRPr lang="ru-RU" sz="2000" b="1" dirty="0">
              <a:solidFill>
                <a:srgbClr val="6633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663300"/>
                </a:solidFill>
                <a:latin typeface="+mj-lt"/>
              </a:rPr>
              <a:t>Избегайте </a:t>
            </a:r>
            <a:r>
              <a:rPr lang="ru-RU" sz="2000" b="1" dirty="0">
                <a:solidFill>
                  <a:srgbClr val="663300"/>
                </a:solidFill>
                <a:latin typeface="+mj-lt"/>
              </a:rPr>
              <a:t>отдыха на траве, особенно в весенние и первые летние месяцы. </a:t>
            </a:r>
            <a:endParaRPr lang="ru-RU" sz="2000" b="1" dirty="0" smtClean="0">
              <a:solidFill>
                <a:srgbClr val="663300"/>
              </a:solidFill>
              <a:latin typeface="+mj-lt"/>
            </a:endParaRPr>
          </a:p>
          <a:p>
            <a:endParaRPr lang="ru-RU" sz="2000" b="1" dirty="0" smtClean="0">
              <a:solidFill>
                <a:srgbClr val="6633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663300"/>
                </a:solidFill>
                <a:latin typeface="+mj-lt"/>
              </a:rPr>
              <a:t>При </a:t>
            </a:r>
            <a:r>
              <a:rPr lang="ru-RU" sz="2000" b="1" dirty="0">
                <a:solidFill>
                  <a:srgbClr val="663300"/>
                </a:solidFill>
                <a:latin typeface="+mj-lt"/>
              </a:rPr>
              <a:t>выходе из леса осмотрите одежду, тело и ощупайте голову на наличие клещей. </a:t>
            </a:r>
            <a:endParaRPr lang="ru-RU" sz="2000" b="1" dirty="0" smtClean="0">
              <a:solidFill>
                <a:srgbClr val="663300"/>
              </a:solidFill>
              <a:latin typeface="+mj-lt"/>
            </a:endParaRPr>
          </a:p>
          <a:p>
            <a:endParaRPr lang="ru-RU" sz="2000" b="1" dirty="0">
              <a:solidFill>
                <a:srgbClr val="6633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663300"/>
                </a:solidFill>
                <a:latin typeface="+mj-lt"/>
              </a:rPr>
              <a:t>В </a:t>
            </a:r>
            <a:r>
              <a:rPr lang="ru-RU" sz="2000" b="1" dirty="0">
                <a:solidFill>
                  <a:srgbClr val="663300"/>
                </a:solidFill>
                <a:latin typeface="+mj-lt"/>
              </a:rPr>
              <a:t>случае обнаружения клеща, присосавшегося к коже, – его необходимо удалить. </a:t>
            </a:r>
          </a:p>
        </p:txBody>
      </p:sp>
      <p:pic>
        <p:nvPicPr>
          <p:cNvPr id="6" name="Рисунок 5" descr="клещ, укус клещ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4" r="16448" b="5141"/>
          <a:stretch/>
        </p:blipFill>
        <p:spPr bwMode="auto">
          <a:xfrm>
            <a:off x="3779912" y="1700809"/>
            <a:ext cx="661616" cy="6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92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Мои документы\картинки\CORPBAS\BD199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071813"/>
            <a:ext cx="390048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Pictures\ОБЖ\ОБЖ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1" y="908720"/>
            <a:ext cx="6455123" cy="1224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363" y="2204864"/>
            <a:ext cx="43914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ШКОЛЬНИКАМ   </a:t>
            </a:r>
            <a:endParaRPr lang="ru-RU" sz="36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МОУ </a:t>
            </a: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СОШ № 50</a:t>
            </a:r>
            <a:endParaRPr lang="ru-RU" sz="36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Рисунок 4" descr="C:\Users\Светлана\Pictures\ОБЖ\значок школ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4" y="899756"/>
            <a:ext cx="1291093" cy="12265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2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Осторожно, лесной пожар!</a:t>
            </a:r>
          </a:p>
        </p:txBody>
      </p:sp>
      <p:pic>
        <p:nvPicPr>
          <p:cNvPr id="6" name="Объект 5" descr="C:\Users\Светлана\Pictures\ОБЖ\tri_pojara_zaregistrirovani_v_altaiskix_lesax_za_sutk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3608442"/>
            <a:ext cx="8712968" cy="313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484784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пожары летом 2014 в Тверской области уничтожили более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гектаров лесных массивов и миллионы деревьев превратились  в пепел. </a:t>
            </a:r>
            <a:endParaRPr lang="ru-RU" sz="22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Всему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виной жаркие погодные  условия и неосторожное обращение с огнем людей пребывающих в лесах на отдыхе.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пожары в России 2010 и 2014</a:t>
            </a:r>
          </a:p>
        </p:txBody>
      </p:sp>
      <p:pic>
        <p:nvPicPr>
          <p:cNvPr id="3" name="Рисунок 2" descr="лесные пожары в России 2010, тушение пожаров,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0507"/>
            <a:ext cx="4824536" cy="237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сные пожары в России 2010, тушение пожаров,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34" y="4005064"/>
            <a:ext cx="4801038" cy="25945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1410507"/>
            <a:ext cx="3096344" cy="5189113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Вы оказались в зоне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пожара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Окунитесь </a:t>
            </a:r>
            <a:r>
              <a:rPr lang="ru-RU" sz="2000" dirty="0">
                <a:latin typeface="+mj-lt"/>
              </a:rPr>
              <a:t>в ближайший водоем или хотя бы смочите одежду, дышите через мокрый платок.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Пригнувшись</a:t>
            </a:r>
            <a:r>
              <a:rPr lang="ru-RU" sz="2000" dirty="0">
                <a:latin typeface="+mj-lt"/>
              </a:rPr>
              <a:t>, бегите в наветренную сторону по возможности параллельно фронту огня.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Пошлите </a:t>
            </a:r>
            <a:r>
              <a:rPr lang="ru-RU" sz="2000" dirty="0">
                <a:latin typeface="+mj-lt"/>
              </a:rPr>
              <a:t>гонца в ближайшее жилище. </a:t>
            </a:r>
            <a:endParaRPr lang="ru-RU" sz="2000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4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пожары в России 2010 и 2014</a:t>
            </a:r>
          </a:p>
        </p:txBody>
      </p:sp>
      <p:pic>
        <p:nvPicPr>
          <p:cNvPr id="4" name="Рисунок 3" descr="лесные пожары в России 2010, тушение пожаров, фо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0507"/>
            <a:ext cx="4772438" cy="25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сные пожары в России 2010, тушение пожаров,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8457"/>
            <a:ext cx="478088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1410507"/>
            <a:ext cx="3600400" cy="5370701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правильно выйти из горящего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леса</a:t>
            </a:r>
          </a:p>
          <a:p>
            <a:pPr>
              <a:spcAft>
                <a:spcPts val="0"/>
              </a:spcAft>
            </a:pPr>
            <a:r>
              <a:rPr lang="ru-RU" dirty="0"/>
              <a:t>Определив направление ветра </a:t>
            </a:r>
            <a:r>
              <a:rPr lang="ru-RU" dirty="0" smtClean="0"/>
              <a:t>и распространения </a:t>
            </a:r>
            <a:r>
              <a:rPr lang="ru-RU" dirty="0"/>
              <a:t>огня, бегите из леса навстречу ветру по возможности параллельно фронту пожара.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горит торфяное поле (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болото)</a:t>
            </a:r>
            <a:r>
              <a:rPr lang="ru-RU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ru-RU" dirty="0" smtClean="0"/>
              <a:t>Не </a:t>
            </a:r>
            <a:r>
              <a:rPr lang="ru-RU" dirty="0"/>
              <a:t>пытайтесь сами тушить пожар. </a:t>
            </a:r>
            <a:r>
              <a:rPr lang="ru-RU" sz="1400" dirty="0" smtClean="0"/>
              <a:t> </a:t>
            </a:r>
            <a:r>
              <a:rPr lang="ru-RU" dirty="0" smtClean="0"/>
              <a:t>Двигайтесь </a:t>
            </a:r>
            <a:r>
              <a:rPr lang="ru-RU" dirty="0"/>
              <a:t>против ветра, внимательно осматривая и ощупывая шестом дорогу. Горячая земля и дым из нее показывают, что торф выгорает, образуя пустоты, в которые можно провалиться и сгореть. 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3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90864" cy="9247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пожароопасный сезон в лесу</a:t>
            </a:r>
            <a:r>
              <a:rPr lang="ru-RU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Запрещается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http://dsov8usinsc.ucoz.ru/_si/0/s23324442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410" y="836712"/>
            <a:ext cx="3363062" cy="283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668887"/>
            <a:ext cx="4824536" cy="1938992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пользоваться открытым огнем (бросать горящие спички, </a:t>
            </a:r>
            <a:r>
              <a:rPr lang="ru-RU" sz="2000" dirty="0" smtClean="0"/>
              <a:t>окурки, вытряхивать </a:t>
            </a:r>
            <a:r>
              <a:rPr lang="ru-RU" sz="2000" dirty="0"/>
              <a:t>горячую золу);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использовать пыжи </a:t>
            </a:r>
            <a:r>
              <a:rPr lang="ru-RU" sz="2000" dirty="0" smtClean="0"/>
              <a:t>из легковоспламеняющихся  или тлеющих</a:t>
            </a:r>
            <a:r>
              <a:rPr lang="ru-RU" sz="1600" dirty="0" smtClean="0"/>
              <a:t> </a:t>
            </a:r>
            <a:r>
              <a:rPr lang="ru-RU" sz="2000" dirty="0" smtClean="0"/>
              <a:t>материалов</a:t>
            </a:r>
            <a:r>
              <a:rPr lang="ru-RU" sz="2000" dirty="0"/>
              <a:t>;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89040"/>
            <a:ext cx="8496944" cy="2862322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 smtClean="0"/>
              <a:t>оставлять </a:t>
            </a:r>
            <a:r>
              <a:rPr lang="ru-RU" sz="2000" dirty="0"/>
              <a:t>промасленный или пропитанный бензином, керосином </a:t>
            </a:r>
            <a:r>
              <a:rPr lang="ru-RU" sz="2000" dirty="0" smtClean="0"/>
              <a:t>и </a:t>
            </a:r>
            <a:r>
              <a:rPr lang="ru-RU" sz="2000" dirty="0"/>
              <a:t>иными горючими веществами обтирочный материал;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заправлять топливные баки, использовать машины с </a:t>
            </a:r>
            <a:r>
              <a:rPr lang="ru-RU" sz="2000" dirty="0" smtClean="0"/>
              <a:t>неисправной</a:t>
            </a:r>
            <a:r>
              <a:rPr lang="ru-RU" sz="1600" dirty="0" smtClean="0"/>
              <a:t> </a:t>
            </a:r>
            <a:r>
              <a:rPr lang="ru-RU" sz="2000" dirty="0" smtClean="0"/>
              <a:t>системой </a:t>
            </a:r>
            <a:r>
              <a:rPr lang="ru-RU" sz="2000" dirty="0"/>
              <a:t>питания горючим, курить или пользоваться открытым </a:t>
            </a:r>
            <a:r>
              <a:rPr lang="ru-RU" sz="2000" dirty="0" smtClean="0"/>
              <a:t>огнем </a:t>
            </a:r>
            <a:r>
              <a:rPr lang="ru-RU" sz="2000" dirty="0"/>
              <a:t>вблизи машин;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оставлять на освещаемых солнцем местах бутылки или </a:t>
            </a:r>
            <a:r>
              <a:rPr lang="ru-RU" sz="2000" dirty="0" smtClean="0"/>
              <a:t>осколки стекла</a:t>
            </a:r>
            <a:r>
              <a:rPr lang="ru-RU" sz="2000" dirty="0"/>
              <a:t>, которые могут стать зажигательными линзами; 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выжигать траву;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4"/>
              </a:buBlip>
            </a:pPr>
            <a:r>
              <a:rPr lang="ru-RU" sz="2000" dirty="0"/>
              <a:t>разводить костры. 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6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гроза!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5"/>
            <a:ext cx="5472608" cy="4968551"/>
          </a:xfrm>
          <a:solidFill>
            <a:schemeClr val="accent5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Молния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искровой разряд электростатического заряда кучевого облака, сопровождающийся ослепительной вспышкой и резким звуком (громом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just">
              <a:buNone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Молниевой разряд характеризуется большими токами, а его температура доходит до 300 000 градусов. Дерево, при ударе молнии, расщепляется и даже может загореться.</a:t>
            </a:r>
          </a:p>
        </p:txBody>
      </p:sp>
      <p:pic>
        <p:nvPicPr>
          <p:cNvPr id="7" name="Рисунок 6" descr="C:\Users\Светлана\Pictures\artgroza_300_1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48" y="1484784"/>
            <a:ext cx="297815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704088"/>
            <a:ext cx="8305800" cy="49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Лесные пожары в России 2010 и 2014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лесные пожары в России 2010, тушение пожаров, фо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4" y="1340769"/>
            <a:ext cx="420725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есные пожары в России 2010, тушение пожаров,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9"/>
            <a:ext cx="4030855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лесные пожары в России 2010, тушение пожаров,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00228"/>
            <a:ext cx="4030856" cy="266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лесные пожары в России 2010, тушение пожаров, фот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3" y="3933056"/>
            <a:ext cx="4207257" cy="2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70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Pictures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297105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гроза!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91880" y="1628799"/>
            <a:ext cx="5194920" cy="4896545"/>
          </a:xfrm>
          <a:solidFill>
            <a:schemeClr val="accent5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Прямое попадание молнии в человека обычно заканчивается смертельным исходом. Ежегодно в мире от молнии погибает около 3000 человек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ударяет молния? Разряд статического электричества обычно проходит по пути наименьшего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электрического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Следовательно, молния поразит в первую очередь высокий предмет (мачту, дерево и т.п.).</a:t>
            </a:r>
          </a:p>
        </p:txBody>
      </p:sp>
    </p:spTree>
    <p:extLst>
      <p:ext uri="{BB962C8B-B14F-4D97-AF65-F5344CB8AC3E}">
        <p14:creationId xmlns:p14="http://schemas.microsoft.com/office/powerpoint/2010/main" xmlns="" val="37736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Pictures\landscape1280x1024_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01950" cy="500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262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во время грозы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419872" y="1484784"/>
            <a:ext cx="5266928" cy="5003799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Молния опасна тогда, когда вслед за вспышкой следует раскат грома. В этом случае необходимо срочно принять меры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предосторожности.</a:t>
            </a:r>
          </a:p>
          <a:p>
            <a:pPr algn="just"/>
            <a:r>
              <a:rPr lang="ru-RU" sz="2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грозы Вы находитесь в сельской местности, закройте окна, двери, дымоходы и вентиляционные отверстия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Не растапливайте печь, поскольку высокотемпературные газы, выходящие из печной трубы, имеют низкое сопротивление. </a:t>
            </a:r>
            <a:endParaRPr lang="ru-RU" sz="2000" b="1" dirty="0" smtClean="0">
              <a:ln>
                <a:solidFill>
                  <a:schemeClr val="bg1"/>
                </a:solidFill>
              </a:ln>
            </a:endParaRPr>
          </a:p>
          <a:p>
            <a:pPr algn="just"/>
            <a:r>
              <a:rPr lang="ru-RU" sz="2000" b="1" dirty="0" smtClean="0">
                <a:ln>
                  <a:solidFill>
                    <a:schemeClr val="bg1"/>
                  </a:solidFill>
                </a:ln>
              </a:rPr>
              <a:t>Не </a:t>
            </a: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разговаривайте по телефону, т.к. молния иногда попадает в натянутые между столбами провода.</a:t>
            </a:r>
            <a:endParaRPr lang="ru-RU" sz="2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>
                <a:solidFill>
                  <a:srgbClr val="CCCCFF"/>
                </a:solidFill>
                <a:effectLst>
                  <a:glow rad="139700">
                    <a:schemeClr val="bg2">
                      <a:lumMod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во время грозы</a:t>
            </a:r>
            <a:endParaRPr lang="ru-RU" sz="4400" dirty="0">
              <a:solidFill>
                <a:srgbClr val="CCCCFF"/>
              </a:solidFill>
              <a:effectLst>
                <a:glow rad="139700">
                  <a:schemeClr val="bg2">
                    <a:lumMod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Светлана\Pictures\groz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02433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11"/>
          <p:cNvSpPr>
            <a:spLocks noGrp="1"/>
          </p:cNvSpPr>
          <p:nvPr>
            <p:ph idx="1"/>
          </p:nvPr>
        </p:nvSpPr>
        <p:spPr>
          <a:xfrm>
            <a:off x="3491880" y="1412776"/>
            <a:ext cx="5328592" cy="5112568"/>
          </a:xfr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ударов молнии не подходите близко к электропроводке, молниеотводу, водостокам с крыш, антенне, не стойте рядом с окном, выключите телевизор, радио и другие электробытовые приборы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находитесь в лесу, то укройтесь на низкорослом участке леса. Не укрывайтесь вблизи высоких деревьев, особенно возле сосен, дубов и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тополей.</a:t>
            </a:r>
          </a:p>
          <a:p>
            <a:pPr marL="0" indent="0">
              <a:buNone/>
            </a:pPr>
            <a:endPara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находитесь в водоеме или на его берегу.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Отойдите  от 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берега, спуститесь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 </a:t>
            </a:r>
            <a:r>
              <a:rPr lang="ru-RU" sz="1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возвы-шенного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места 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низину.</a:t>
            </a:r>
            <a:r>
              <a:rPr lang="ru-RU" sz="1800" dirty="0"/>
              <a:t>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Сядьте  на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корточки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ложбине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овраге  или 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другом естественном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углублении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обхватив </a:t>
            </a:r>
            <a:r>
              <a:rPr lang="ru-RU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ноги </a:t>
            </a:r>
            <a:r>
              <a:rPr 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4334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2736304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предосторожности на улице: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началась гроза, а вы находитесь на улице, то постарайтесь зайти в дом или в автомобиль.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грозы нельзя находиться рядом с высокими деревьями, башнями, оградами, электрическими и телефонными проводами, рядом с автобусными остановками.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Запрещено пользоваться мобильным телефоном, зонтиком.</a:t>
            </a:r>
          </a:p>
          <a:p>
            <a:pPr lvl="0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 находиться в толпе.</a:t>
            </a:r>
          </a:p>
        </p:txBody>
      </p:sp>
      <p:pic>
        <p:nvPicPr>
          <p:cNvPr id="4" name="Рисунок 3" descr="Опасность грозы и молн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8" cy="333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707904" y="3117934"/>
            <a:ext cx="5112568" cy="350535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/>
              <a:t>Если вы находитесь в лесу, то </a:t>
            </a:r>
            <a:r>
              <a:rPr lang="ru-RU" sz="2000" b="1" dirty="0" smtClean="0"/>
              <a:t>можно укрыться </a:t>
            </a:r>
            <a:r>
              <a:rPr lang="ru-RU" sz="2000" b="1" dirty="0"/>
              <a:t>от опасности </a:t>
            </a:r>
            <a:r>
              <a:rPr lang="ru-RU" sz="2000" b="1" dirty="0" smtClean="0"/>
              <a:t>под </a:t>
            </a:r>
            <a:r>
              <a:rPr lang="ru-RU" sz="2000" b="1" dirty="0"/>
              <a:t>низкими кустами. Отдельно стоящие деревья являются прекрасным проводником для молний, так как она ударяет в высокие предметы, дуб, сосна, </a:t>
            </a:r>
            <a:r>
              <a:rPr lang="ru-RU" sz="2000" b="1" dirty="0" smtClean="0"/>
              <a:t>ель хорошо </a:t>
            </a:r>
            <a:r>
              <a:rPr lang="ru-RU" sz="2000" b="1" dirty="0"/>
              <a:t>притягивают молнию.</a:t>
            </a:r>
          </a:p>
          <a:p>
            <a:pPr lvl="0"/>
            <a:r>
              <a:rPr lang="ru-RU" sz="2000" b="1" dirty="0"/>
              <a:t>Если в это время вы находитесь в лодке, то следует пригнуться к ее дну, соединить ноги, накрыть голову и уши руками.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0889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2376264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/>
              <a:t>Меры предосторожности в автомобиле:</a:t>
            </a:r>
            <a:endParaRPr lang="ru-RU" sz="2000" dirty="0"/>
          </a:p>
          <a:p>
            <a:pPr lvl="0"/>
            <a:r>
              <a:rPr lang="ru-RU" sz="2000" b="1" dirty="0" smtClean="0"/>
              <a:t>Находясь  в  автомобиле  </a:t>
            </a:r>
            <a:r>
              <a:rPr lang="ru-RU" sz="2000" b="1" dirty="0"/>
              <a:t>во </a:t>
            </a:r>
            <a:r>
              <a:rPr lang="ru-RU" sz="2000" b="1" dirty="0" smtClean="0"/>
              <a:t> время  грозы</a:t>
            </a:r>
            <a:r>
              <a:rPr lang="ru-RU" sz="2000" b="1" dirty="0"/>
              <a:t>, </a:t>
            </a:r>
            <a:r>
              <a:rPr lang="ru-RU" sz="2000" b="1" dirty="0" smtClean="0"/>
              <a:t> нужно  остановиться</a:t>
            </a:r>
            <a:r>
              <a:rPr lang="ru-RU" sz="2000" b="1" dirty="0"/>
              <a:t>, обязательно </a:t>
            </a:r>
            <a:r>
              <a:rPr lang="ru-RU" sz="2000" b="1" dirty="0" smtClean="0"/>
              <a:t> закрыть  </a:t>
            </a:r>
            <a:r>
              <a:rPr lang="ru-RU" sz="2000" b="1" dirty="0"/>
              <a:t>окна, </a:t>
            </a:r>
            <a:r>
              <a:rPr lang="ru-RU" sz="2000" b="1" dirty="0" smtClean="0"/>
              <a:t> опустить  радиоантенну  </a:t>
            </a:r>
            <a:r>
              <a:rPr lang="ru-RU" sz="2000" b="1" dirty="0"/>
              <a:t>и </a:t>
            </a:r>
            <a:r>
              <a:rPr lang="ru-RU" sz="2000" b="1" dirty="0" smtClean="0"/>
              <a:t> не </a:t>
            </a:r>
            <a:r>
              <a:rPr lang="ru-RU" sz="2000" b="1" dirty="0"/>
              <a:t>покидать </a:t>
            </a:r>
            <a:r>
              <a:rPr lang="ru-RU" sz="2000" b="1" dirty="0" smtClean="0"/>
              <a:t> автомобиль  </a:t>
            </a:r>
            <a:r>
              <a:rPr lang="ru-RU" sz="2000" b="1" dirty="0"/>
              <a:t>пока </a:t>
            </a:r>
            <a:r>
              <a:rPr lang="ru-RU" sz="2000" b="1" dirty="0" smtClean="0"/>
              <a:t> гроза  не  прекратится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Если </a:t>
            </a:r>
            <a:r>
              <a:rPr lang="ru-RU" sz="2000" b="1" dirty="0" smtClean="0"/>
              <a:t> автомобиль  полностью  закрыт,  то  </a:t>
            </a:r>
            <a:r>
              <a:rPr lang="ru-RU" sz="2000" b="1" dirty="0"/>
              <a:t>вы </a:t>
            </a:r>
            <a:r>
              <a:rPr lang="ru-RU" sz="2000" b="1" dirty="0" smtClean="0"/>
              <a:t> находитесь  вне </a:t>
            </a:r>
            <a:r>
              <a:rPr lang="ru-RU" sz="2000" b="1" dirty="0"/>
              <a:t>опасности. </a:t>
            </a:r>
            <a:r>
              <a:rPr lang="ru-RU" sz="2000" b="1" dirty="0" smtClean="0"/>
              <a:t> Автомобиль  представляет  </a:t>
            </a:r>
            <a:r>
              <a:rPr lang="ru-RU" sz="2000" b="1" dirty="0"/>
              <a:t>собой </a:t>
            </a:r>
            <a:r>
              <a:rPr lang="ru-RU" sz="2000" b="1" dirty="0" smtClean="0"/>
              <a:t> заземленную </a:t>
            </a:r>
            <a:r>
              <a:rPr lang="ru-RU" sz="2000" b="1" dirty="0"/>
              <a:t>клетку, </a:t>
            </a:r>
            <a:r>
              <a:rPr lang="ru-RU" sz="2000" b="1" dirty="0" smtClean="0"/>
              <a:t> он  является  хорошо  </a:t>
            </a:r>
            <a:r>
              <a:rPr lang="ru-RU" sz="2000" b="1" dirty="0"/>
              <a:t>проводящим </a:t>
            </a:r>
            <a:r>
              <a:rPr lang="ru-RU" sz="2000" b="1" dirty="0" smtClean="0"/>
              <a:t> материалом</a:t>
            </a:r>
            <a:r>
              <a:rPr lang="ru-RU" sz="2000" b="1" dirty="0"/>
              <a:t>.</a:t>
            </a:r>
          </a:p>
          <a:p>
            <a:pPr marL="0" indent="0">
              <a:buNone/>
            </a:pP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07904" y="2852936"/>
            <a:ext cx="5112568" cy="377035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dk1">
                <a:shade val="50000"/>
                <a:satMod val="103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/>
              <a:t>Если </a:t>
            </a:r>
            <a:r>
              <a:rPr lang="ru-RU" sz="2000" b="1" dirty="0" smtClean="0"/>
              <a:t> вы  находитесь  на  </a:t>
            </a:r>
            <a:r>
              <a:rPr lang="ru-RU" sz="2000" b="1" dirty="0"/>
              <a:t>открытом транспорте</a:t>
            </a:r>
            <a:r>
              <a:rPr lang="ru-RU" sz="2000" b="1" dirty="0" smtClean="0"/>
              <a:t>,  будь  </a:t>
            </a:r>
            <a:r>
              <a:rPr lang="ru-RU" sz="2000" b="1" dirty="0"/>
              <a:t>это </a:t>
            </a:r>
            <a:r>
              <a:rPr lang="ru-RU" sz="2000" b="1" dirty="0" smtClean="0"/>
              <a:t>мотоцикл  </a:t>
            </a:r>
            <a:r>
              <a:rPr lang="ru-RU" sz="2000" b="1" dirty="0"/>
              <a:t>или велосипед, </a:t>
            </a:r>
            <a:r>
              <a:rPr lang="ru-RU" sz="2000" b="1" dirty="0" smtClean="0"/>
              <a:t> немедленно </a:t>
            </a:r>
            <a:r>
              <a:rPr lang="ru-RU" sz="2000" b="1" dirty="0"/>
              <a:t>остановитесь, и </a:t>
            </a:r>
            <a:r>
              <a:rPr lang="ru-RU" sz="2000" b="1" dirty="0" smtClean="0"/>
              <a:t> отойдите  </a:t>
            </a:r>
            <a:r>
              <a:rPr lang="ru-RU" sz="2000" b="1" dirty="0"/>
              <a:t>метров на </a:t>
            </a:r>
            <a:r>
              <a:rPr lang="ru-RU" sz="2000" b="1" dirty="0" smtClean="0"/>
              <a:t>30  </a:t>
            </a:r>
            <a:r>
              <a:rPr lang="ru-RU" sz="2000" b="1" dirty="0"/>
              <a:t>от </a:t>
            </a:r>
            <a:r>
              <a:rPr lang="ru-RU" sz="2000" b="1" dirty="0" smtClean="0"/>
              <a:t> этого </a:t>
            </a:r>
            <a:r>
              <a:rPr lang="ru-RU" sz="2000" b="1" dirty="0"/>
              <a:t>транспортного средства</a:t>
            </a:r>
            <a:r>
              <a:rPr lang="ru-RU" sz="2000" b="1" dirty="0" smtClean="0"/>
              <a:t>.</a:t>
            </a:r>
          </a:p>
          <a:p>
            <a:pPr lvl="0"/>
            <a:r>
              <a:rPr lang="ru-RU" sz="2000" b="1" dirty="0" smtClean="0"/>
              <a:t>Если  </a:t>
            </a:r>
            <a:r>
              <a:rPr lang="ru-RU" sz="2000" b="1" dirty="0"/>
              <a:t>грозовой </a:t>
            </a:r>
            <a:r>
              <a:rPr lang="ru-RU" sz="2000" b="1" dirty="0" smtClean="0"/>
              <a:t> фронт  </a:t>
            </a:r>
            <a:r>
              <a:rPr lang="ru-RU" sz="2000" b="1" dirty="0"/>
              <a:t>настиг </a:t>
            </a:r>
            <a:r>
              <a:rPr lang="ru-RU" sz="2000" b="1" dirty="0" smtClean="0"/>
              <a:t> Вас  </a:t>
            </a:r>
            <a:r>
              <a:rPr lang="ru-RU" sz="2000" b="1" dirty="0"/>
              <a:t>во </a:t>
            </a:r>
            <a:r>
              <a:rPr lang="ru-RU" sz="2000" b="1" dirty="0" smtClean="0"/>
              <a:t> время  занятий  </a:t>
            </a:r>
            <a:r>
              <a:rPr lang="ru-RU" sz="2000" b="1" dirty="0"/>
              <a:t>спортом</a:t>
            </a:r>
            <a:r>
              <a:rPr lang="ru-RU" sz="2000" b="1" dirty="0" smtClean="0"/>
              <a:t>,  </a:t>
            </a:r>
            <a:r>
              <a:rPr lang="ru-RU" sz="2000" b="1" dirty="0"/>
              <a:t>то немедленно </a:t>
            </a:r>
            <a:r>
              <a:rPr lang="ru-RU" sz="2000" b="1" dirty="0" smtClean="0"/>
              <a:t> прекратите  </a:t>
            </a:r>
            <a:r>
              <a:rPr lang="ru-RU" sz="2000" b="1" dirty="0"/>
              <a:t>их. Металлические </a:t>
            </a:r>
            <a:r>
              <a:rPr lang="ru-RU" sz="2000" b="1" dirty="0" smtClean="0"/>
              <a:t> предметы </a:t>
            </a:r>
            <a:r>
              <a:rPr lang="ru-RU" sz="2000" b="1" dirty="0"/>
              <a:t>(мотоцикл, </a:t>
            </a:r>
            <a:r>
              <a:rPr lang="ru-RU" sz="2000" b="1" dirty="0" smtClean="0"/>
              <a:t> велосипед</a:t>
            </a:r>
            <a:r>
              <a:rPr lang="ru-RU" sz="2000" b="1" dirty="0"/>
              <a:t>, </a:t>
            </a:r>
            <a:r>
              <a:rPr lang="ru-RU" sz="2000" b="1" dirty="0" smtClean="0"/>
              <a:t> скутер  </a:t>
            </a:r>
            <a:r>
              <a:rPr lang="ru-RU" sz="2000" b="1" dirty="0"/>
              <a:t>и </a:t>
            </a:r>
            <a:r>
              <a:rPr lang="ru-RU" sz="2000" b="1" dirty="0" smtClean="0"/>
              <a:t>др.) поставьте  в  </a:t>
            </a:r>
            <a:r>
              <a:rPr lang="ru-RU" sz="2000" b="1" dirty="0"/>
              <a:t>сторону, </a:t>
            </a:r>
            <a:r>
              <a:rPr lang="ru-RU" sz="2000" b="1" dirty="0" smtClean="0"/>
              <a:t> отойдите  </a:t>
            </a:r>
            <a:r>
              <a:rPr lang="ru-RU" sz="2000" b="1" dirty="0"/>
              <a:t>от </a:t>
            </a:r>
            <a:r>
              <a:rPr lang="ru-RU" sz="2000" b="1" dirty="0" smtClean="0"/>
              <a:t>них  </a:t>
            </a:r>
            <a:r>
              <a:rPr lang="ru-RU" sz="2000" b="1" dirty="0"/>
              <a:t>на </a:t>
            </a:r>
            <a:r>
              <a:rPr lang="ru-RU" sz="2000" b="1" dirty="0" smtClean="0"/>
              <a:t> 20–30  </a:t>
            </a:r>
            <a:r>
              <a:rPr lang="ru-RU" sz="2000" b="1" dirty="0"/>
              <a:t>м.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7" name="Рисунок 6" descr="C:\Users\Светлана\Pictures\267485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8" cy="333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38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3672408"/>
          </a:xfr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>
                <a:ln>
                  <a:solidFill>
                    <a:schemeClr val="bg1"/>
                  </a:solidFill>
                </a:ln>
              </a:rPr>
              <a:t>Меры предосторожности в доме:</a:t>
            </a:r>
            <a:endParaRPr lang="ru-RU" sz="2000" dirty="0">
              <a:ln>
                <a:solidFill>
                  <a:schemeClr val="bg1"/>
                </a:solidFill>
              </a:ln>
            </a:endParaRPr>
          </a:p>
          <a:p>
            <a:pPr lvl="0"/>
            <a:r>
              <a:rPr lang="ru-RU" sz="2000" b="1" dirty="0"/>
              <a:t>Первое что нужно сделать, это закрыть окна и двери.</a:t>
            </a:r>
          </a:p>
          <a:p>
            <a:pPr lvl="0"/>
            <a:r>
              <a:rPr lang="ru-RU" sz="2000" b="1" dirty="0"/>
              <a:t>Из розеток необходимо выключить электроприборы и к ним не прикасаться.</a:t>
            </a:r>
          </a:p>
          <a:p>
            <a:pPr lvl="0"/>
            <a:r>
              <a:rPr lang="ru-RU" sz="2000" b="1" dirty="0"/>
              <a:t>К кранам, ваннам и раковинам также нельзя прикасаться, так как металлические трубы проводят электричество.</a:t>
            </a:r>
          </a:p>
          <a:p>
            <a:pPr marL="0" indent="0" algn="just">
              <a:buNone/>
            </a:pPr>
            <a:r>
              <a:rPr lang="ru-RU" sz="2000" b="1" dirty="0"/>
              <a:t>Очень редко в дом может залететь шаровая молния. При этом нельзя делать резких движений, убегать. В это время нельзя прикасаться к электроприборам или к другим металлическим предметам. Необходимо сохранять спокойствие и спустя минуту, она исчезнет сама собой.</a:t>
            </a:r>
          </a:p>
        </p:txBody>
      </p:sp>
      <p:pic>
        <p:nvPicPr>
          <p:cNvPr id="8" name="Рисунок 7" descr="C:\Users\Светлана\Pictures\26781c4fd6f0538a4c4fe22617f10592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5152306" cy="2766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17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Мои документы\картинки\CORPBAS\BD199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071813"/>
            <a:ext cx="390048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Pictures\ОБЖ\ОБЖ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1" y="908720"/>
            <a:ext cx="6455123" cy="1224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3363" y="2204864"/>
            <a:ext cx="439147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ШКОЛЬНИКАМ   </a:t>
            </a:r>
            <a:endParaRPr lang="ru-RU" sz="3600" b="1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МОУ </a:t>
            </a:r>
            <a:r>
              <a:rPr lang="ru-RU" sz="3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СОШ № 50</a:t>
            </a:r>
            <a:endParaRPr lang="ru-RU" sz="36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7" name="Рисунок 4" descr="C:\Users\Светлана\Pictures\ОБЖ\значок школ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4" y="899756"/>
            <a:ext cx="1291093" cy="122653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9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1027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    Осторожно, гроза!</vt:lpstr>
      <vt:lpstr>    Осторожно, гроза!</vt:lpstr>
      <vt:lpstr>    Действия во время грозы</vt:lpstr>
      <vt:lpstr>    Действия во время грозы</vt:lpstr>
      <vt:lpstr>Слайд 6</vt:lpstr>
      <vt:lpstr>Слайд 7</vt:lpstr>
      <vt:lpstr>Слайд 8</vt:lpstr>
      <vt:lpstr>Слайд 9</vt:lpstr>
      <vt:lpstr>Слайд 10</vt:lpstr>
      <vt:lpstr>Первая помощь при укусе клеща</vt:lpstr>
      <vt:lpstr>Первая помощь при укусе клеща</vt:lpstr>
      <vt:lpstr>Слайд 13</vt:lpstr>
      <vt:lpstr>Отправляясь в лес, будьте аккуратны!</vt:lpstr>
      <vt:lpstr>Слайд 15</vt:lpstr>
      <vt:lpstr>Осторожно, лесной пожар!</vt:lpstr>
      <vt:lpstr>Лесные пожары в России 2010 и 2014</vt:lpstr>
      <vt:lpstr>Лесные пожары в России 2010 и 2014</vt:lpstr>
      <vt:lpstr>В пожароопасный сезон в лесу Запрещается: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учреждение Квитокская  средняя  общеобразовательная школа  № 1 </dc:title>
  <cp:lastModifiedBy>Bill Gates</cp:lastModifiedBy>
  <cp:revision>59</cp:revision>
  <dcterms:modified xsi:type="dcterms:W3CDTF">2015-05-06T19:40:53Z</dcterms:modified>
</cp:coreProperties>
</file>