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77" r:id="rId2"/>
    <p:sldId id="256" r:id="rId3"/>
    <p:sldId id="257" r:id="rId4"/>
    <p:sldId id="258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8" r:id="rId13"/>
    <p:sldId id="266" r:id="rId14"/>
    <p:sldId id="267" r:id="rId15"/>
    <p:sldId id="272" r:id="rId16"/>
    <p:sldId id="271" r:id="rId17"/>
    <p:sldId id="273" r:id="rId18"/>
    <p:sldId id="275" r:id="rId19"/>
    <p:sldId id="276" r:id="rId20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9" autoAdjust="0"/>
    <p:restoredTop sz="86355" autoAdjust="0"/>
  </p:normalViewPr>
  <p:slideViewPr>
    <p:cSldViewPr>
      <p:cViewPr varScale="1">
        <p:scale>
          <a:sx n="96" d="100"/>
          <a:sy n="96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D6C6C-3EC5-48C6-A862-B1ECC06C44E2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BE319-97A0-4BCB-8EAF-CA06D656C4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52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BE319-97A0-4BCB-8EAF-CA06D656C46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29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2ABC-85F2-4973-A8F7-C8AE7DF00330}" type="datetimeFigureOut">
              <a:rPr lang="ru-RU" smtClean="0"/>
              <a:pPr/>
              <a:t>15.04.2015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0FEEC-AE4C-4B16-B21F-7804657B77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2ABC-85F2-4973-A8F7-C8AE7DF00330}" type="datetimeFigureOut">
              <a:rPr lang="ru-RU" smtClean="0"/>
              <a:pPr/>
              <a:t>15.04.2015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0FEEC-AE4C-4B16-B21F-7804657B77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2ABC-85F2-4973-A8F7-C8AE7DF00330}" type="datetimeFigureOut">
              <a:rPr lang="ru-RU" smtClean="0"/>
              <a:pPr/>
              <a:t>15.04.2015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0FEEC-AE4C-4B16-B21F-7804657B77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2ABC-85F2-4973-A8F7-C8AE7DF00330}" type="datetimeFigureOut">
              <a:rPr lang="ru-RU" smtClean="0"/>
              <a:pPr/>
              <a:t>15.04.2015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0FEEC-AE4C-4B16-B21F-7804657B77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2ABC-85F2-4973-A8F7-C8AE7DF00330}" type="datetimeFigureOut">
              <a:rPr lang="ru-RU" smtClean="0"/>
              <a:pPr/>
              <a:t>15.04.2015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0FEEC-AE4C-4B16-B21F-7804657B77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2ABC-85F2-4973-A8F7-C8AE7DF00330}" type="datetimeFigureOut">
              <a:rPr lang="ru-RU" smtClean="0"/>
              <a:pPr/>
              <a:t>15.04.2015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0FEEC-AE4C-4B16-B21F-7804657B77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2ABC-85F2-4973-A8F7-C8AE7DF00330}" type="datetimeFigureOut">
              <a:rPr lang="ru-RU" smtClean="0"/>
              <a:pPr/>
              <a:t>15.04.2015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0FEEC-AE4C-4B16-B21F-7804657B77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2ABC-85F2-4973-A8F7-C8AE7DF00330}" type="datetimeFigureOut">
              <a:rPr lang="ru-RU" smtClean="0"/>
              <a:pPr/>
              <a:t>15.04.2015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0FEEC-AE4C-4B16-B21F-7804657B77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2ABC-85F2-4973-A8F7-C8AE7DF00330}" type="datetimeFigureOut">
              <a:rPr lang="ru-RU" smtClean="0"/>
              <a:pPr/>
              <a:t>15.04.2015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0FEEC-AE4C-4B16-B21F-7804657B77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2ABC-85F2-4973-A8F7-C8AE7DF00330}" type="datetimeFigureOut">
              <a:rPr lang="ru-RU" smtClean="0"/>
              <a:pPr/>
              <a:t>15.04.2015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0FEEC-AE4C-4B16-B21F-7804657B77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2ABC-85F2-4973-A8F7-C8AE7DF00330}" type="datetimeFigureOut">
              <a:rPr lang="ru-RU" smtClean="0"/>
              <a:pPr/>
              <a:t>15.04.2015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0FEEC-AE4C-4B16-B21F-7804657B77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F72ABC-85F2-4973-A8F7-C8AE7DF00330}" type="datetimeFigureOut">
              <a:rPr lang="ru-RU" smtClean="0"/>
              <a:pPr/>
              <a:t>15.04.2015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C0FEEC-AE4C-4B16-B21F-7804657B77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132856"/>
            <a:ext cx="5544616" cy="46085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8640"/>
            <a:ext cx="7740352" cy="2736303"/>
          </a:xfrm>
          <a:noFill/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5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Экскурсионная поездка</a:t>
            </a:r>
            <a:r>
              <a:rPr lang="ru-RU" sz="4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5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1 а класса</a:t>
            </a:r>
            <a:br>
              <a:rPr lang="ru-RU" sz="45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5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«Меж двух столиц </a:t>
            </a:r>
            <a:br>
              <a:rPr lang="ru-RU" sz="45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5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 тайны </a:t>
            </a:r>
            <a:r>
              <a:rPr lang="ru-RU" sz="45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закулисья</a:t>
            </a:r>
            <a:r>
              <a:rPr lang="ru-RU" sz="45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 </a:t>
            </a:r>
            <a:endParaRPr lang="ru-RU" sz="45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59974" y="0"/>
            <a:ext cx="268402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774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Памятник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Александру Сергеевичу Пушкину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5467" y="5754"/>
            <a:ext cx="7724754" cy="5799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5932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622" y="5657876"/>
            <a:ext cx="9162622" cy="108349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Староволжский мост (старый),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является памятником </a:t>
            </a:r>
            <a:r>
              <a:rPr lang="ru-RU" sz="2800" dirty="0" smtClean="0">
                <a:solidFill>
                  <a:schemeClr val="tx1"/>
                </a:solidFill>
              </a:rPr>
              <a:t>архитектуры.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3607" y="0"/>
            <a:ext cx="8053095" cy="5808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8236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6" y="836712"/>
            <a:ext cx="9141874" cy="86409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Набережная Степана </a:t>
            </a:r>
            <a:r>
              <a:rPr lang="ru-RU" sz="3200" dirty="0" smtClean="0">
                <a:solidFill>
                  <a:schemeClr val="tx1"/>
                </a:solidFill>
              </a:rPr>
              <a:t>Разина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983054"/>
            <a:ext cx="9144000" cy="3966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7533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338" y="5367901"/>
            <a:ext cx="8292662" cy="13769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Нововолжский мост (новый).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В строительстве </a:t>
            </a:r>
            <a:r>
              <a:rPr lang="ru-RU" sz="2800" dirty="0">
                <a:solidFill>
                  <a:schemeClr val="tx1"/>
                </a:solidFill>
              </a:rPr>
              <a:t>были </a:t>
            </a:r>
            <a:r>
              <a:rPr lang="ru-RU" sz="2800" dirty="0" smtClean="0">
                <a:solidFill>
                  <a:schemeClr val="tx1"/>
                </a:solidFill>
              </a:rPr>
              <a:t>использованы детали моста, который </a:t>
            </a:r>
            <a:r>
              <a:rPr lang="ru-RU" sz="2800" dirty="0">
                <a:solidFill>
                  <a:schemeClr val="tx1"/>
                </a:solidFill>
              </a:rPr>
              <a:t>ранее находился в </a:t>
            </a:r>
            <a:r>
              <a:rPr lang="ru-RU" sz="2800" dirty="0" smtClean="0">
                <a:solidFill>
                  <a:schemeClr val="tx1"/>
                </a:solidFill>
              </a:rPr>
              <a:t>Ленинграде.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0293" y="0"/>
            <a:ext cx="8019723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280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3113067" cy="51788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Памятник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Ивану Андреевичу Крылову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его басням.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1921" y="27976"/>
            <a:ext cx="5292080" cy="683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6873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1027" y="4531705"/>
            <a:ext cx="4618856" cy="193508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Воскресенский кафедральный собор. 1913 год.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08520" y="0"/>
            <a:ext cx="4696286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18976" y="23857"/>
            <a:ext cx="5725024" cy="3808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926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28234" cy="141277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Тверь считается зелёным </a:t>
            </a:r>
            <a:r>
              <a:rPr lang="ru-RU" sz="3200" dirty="0" smtClean="0">
                <a:solidFill>
                  <a:schemeClr val="tx1"/>
                </a:solidFill>
              </a:rPr>
              <a:t>городом.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Городской </a:t>
            </a:r>
            <a:r>
              <a:rPr lang="ru-RU" sz="3200" b="1" dirty="0" smtClean="0">
                <a:solidFill>
                  <a:schemeClr val="tx1"/>
                </a:solidFill>
              </a:rPr>
              <a:t>сад</a:t>
            </a:r>
            <a:r>
              <a:rPr lang="ru-RU" sz="3200" dirty="0" smtClean="0">
                <a:solidFill>
                  <a:schemeClr val="tx1"/>
                </a:solidFill>
              </a:rPr>
              <a:t> занимает </a:t>
            </a:r>
            <a:r>
              <a:rPr lang="ru-RU" sz="3200" dirty="0">
                <a:solidFill>
                  <a:schemeClr val="tx1"/>
                </a:solidFill>
              </a:rPr>
              <a:t>заповедную территорию разрушенного Тверского </a:t>
            </a:r>
            <a:r>
              <a:rPr lang="ru-RU" sz="3200" dirty="0" smtClean="0">
                <a:solidFill>
                  <a:schemeClr val="tx1"/>
                </a:solidFill>
              </a:rPr>
              <a:t>кремля.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1640" y="1323939"/>
            <a:ext cx="7356308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3615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70" y="5613951"/>
            <a:ext cx="8574374" cy="89962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Фонтан на Комсомольской </a:t>
            </a:r>
            <a:r>
              <a:rPr lang="ru-RU" sz="3200" dirty="0" smtClean="0">
                <a:solidFill>
                  <a:schemeClr val="tx1"/>
                </a:solidFill>
              </a:rPr>
              <a:t>площади.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3608" y="188640"/>
            <a:ext cx="791654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545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662" y="260648"/>
            <a:ext cx="3825370" cy="628618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Марка России 2012, посвящённая боевым подвигам советских войск под г. Тверь.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На которой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изображены пушка, истребитель и колёсно-гусеничный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танк.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08848" y="1149456"/>
            <a:ext cx="4140559" cy="4007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97728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-110360" y="3259470"/>
            <a:ext cx="4659939" cy="3742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лилиния 9"/>
          <p:cNvSpPr/>
          <p:nvPr/>
        </p:nvSpPr>
        <p:spPr>
          <a:xfrm rot="21356122">
            <a:off x="2452050" y="4823727"/>
            <a:ext cx="4486572" cy="1314318"/>
          </a:xfrm>
          <a:custGeom>
            <a:avLst/>
            <a:gdLst>
              <a:gd name="connsiteX0" fmla="*/ 1656283 w 5490863"/>
              <a:gd name="connsiteY0" fmla="*/ 58994 h 1314318"/>
              <a:gd name="connsiteX1" fmla="*/ 1656283 w 5490863"/>
              <a:gd name="connsiteY1" fmla="*/ 58994 h 1314318"/>
              <a:gd name="connsiteX2" fmla="*/ 2290463 w 5490863"/>
              <a:gd name="connsiteY2" fmla="*/ 29497 h 1314318"/>
              <a:gd name="connsiteX3" fmla="*/ 2496941 w 5490863"/>
              <a:gd name="connsiteY3" fmla="*/ 14749 h 1314318"/>
              <a:gd name="connsiteX4" fmla="*/ 2600179 w 5490863"/>
              <a:gd name="connsiteY4" fmla="*/ 0 h 1314318"/>
              <a:gd name="connsiteX5" fmla="*/ 2762412 w 5490863"/>
              <a:gd name="connsiteY5" fmla="*/ 14749 h 1314318"/>
              <a:gd name="connsiteX6" fmla="*/ 2836154 w 5490863"/>
              <a:gd name="connsiteY6" fmla="*/ 29497 h 1314318"/>
              <a:gd name="connsiteX7" fmla="*/ 3352347 w 5490863"/>
              <a:gd name="connsiteY7" fmla="*/ 44245 h 1314318"/>
              <a:gd name="connsiteX8" fmla="*/ 3426089 w 5490863"/>
              <a:gd name="connsiteY8" fmla="*/ 58994 h 1314318"/>
              <a:gd name="connsiteX9" fmla="*/ 3485083 w 5490863"/>
              <a:gd name="connsiteY9" fmla="*/ 73742 h 1314318"/>
              <a:gd name="connsiteX10" fmla="*/ 3676812 w 5490863"/>
              <a:gd name="connsiteY10" fmla="*/ 88490 h 1314318"/>
              <a:gd name="connsiteX11" fmla="*/ 4458476 w 5490863"/>
              <a:gd name="connsiteY11" fmla="*/ 44245 h 1314318"/>
              <a:gd name="connsiteX12" fmla="*/ 4768192 w 5490863"/>
              <a:gd name="connsiteY12" fmla="*/ 58994 h 1314318"/>
              <a:gd name="connsiteX13" fmla="*/ 4812438 w 5490863"/>
              <a:gd name="connsiteY13" fmla="*/ 88490 h 1314318"/>
              <a:gd name="connsiteX14" fmla="*/ 4856683 w 5490863"/>
              <a:gd name="connsiteY14" fmla="*/ 103239 h 1314318"/>
              <a:gd name="connsiteX15" fmla="*/ 4915676 w 5490863"/>
              <a:gd name="connsiteY15" fmla="*/ 147484 h 1314318"/>
              <a:gd name="connsiteX16" fmla="*/ 4959921 w 5490863"/>
              <a:gd name="connsiteY16" fmla="*/ 176981 h 1314318"/>
              <a:gd name="connsiteX17" fmla="*/ 5004167 w 5490863"/>
              <a:gd name="connsiteY17" fmla="*/ 221226 h 1314318"/>
              <a:gd name="connsiteX18" fmla="*/ 5077908 w 5490863"/>
              <a:gd name="connsiteY18" fmla="*/ 383458 h 1314318"/>
              <a:gd name="connsiteX19" fmla="*/ 5107405 w 5490863"/>
              <a:gd name="connsiteY19" fmla="*/ 442452 h 1314318"/>
              <a:gd name="connsiteX20" fmla="*/ 5136902 w 5490863"/>
              <a:gd name="connsiteY20" fmla="*/ 516194 h 1314318"/>
              <a:gd name="connsiteX21" fmla="*/ 5254889 w 5490863"/>
              <a:gd name="connsiteY21" fmla="*/ 634181 h 1314318"/>
              <a:gd name="connsiteX22" fmla="*/ 5328631 w 5490863"/>
              <a:gd name="connsiteY22" fmla="*/ 707923 h 1314318"/>
              <a:gd name="connsiteX23" fmla="*/ 5417121 w 5490863"/>
              <a:gd name="connsiteY23" fmla="*/ 781665 h 1314318"/>
              <a:gd name="connsiteX24" fmla="*/ 5490863 w 5490863"/>
              <a:gd name="connsiteY24" fmla="*/ 899652 h 1314318"/>
              <a:gd name="connsiteX25" fmla="*/ 5033663 w 5490863"/>
              <a:gd name="connsiteY25" fmla="*/ 914400 h 1314318"/>
              <a:gd name="connsiteX26" fmla="*/ 4915676 w 5490863"/>
              <a:gd name="connsiteY26" fmla="*/ 958645 h 1314318"/>
              <a:gd name="connsiteX27" fmla="*/ 4768192 w 5490863"/>
              <a:gd name="connsiteY27" fmla="*/ 1047136 h 1314318"/>
              <a:gd name="connsiteX28" fmla="*/ 4709199 w 5490863"/>
              <a:gd name="connsiteY28" fmla="*/ 1120878 h 1314318"/>
              <a:gd name="connsiteX29" fmla="*/ 4620708 w 5490863"/>
              <a:gd name="connsiteY29" fmla="*/ 1209368 h 1314318"/>
              <a:gd name="connsiteX30" fmla="*/ 4576463 w 5490863"/>
              <a:gd name="connsiteY30" fmla="*/ 1253613 h 1314318"/>
              <a:gd name="connsiteX31" fmla="*/ 4532218 w 5490863"/>
              <a:gd name="connsiteY31" fmla="*/ 1268361 h 1314318"/>
              <a:gd name="connsiteX32" fmla="*/ 4487973 w 5490863"/>
              <a:gd name="connsiteY32" fmla="*/ 1297858 h 1314318"/>
              <a:gd name="connsiteX33" fmla="*/ 4296244 w 5490863"/>
              <a:gd name="connsiteY33" fmla="*/ 1297858 h 1314318"/>
              <a:gd name="connsiteX34" fmla="*/ 4075018 w 5490863"/>
              <a:gd name="connsiteY34" fmla="*/ 1283110 h 1314318"/>
              <a:gd name="connsiteX35" fmla="*/ 3662063 w 5490863"/>
              <a:gd name="connsiteY35" fmla="*/ 1297858 h 1314318"/>
              <a:gd name="connsiteX36" fmla="*/ 3617818 w 5490863"/>
              <a:gd name="connsiteY36" fmla="*/ 1312607 h 1314318"/>
              <a:gd name="connsiteX37" fmla="*/ 2836154 w 5490863"/>
              <a:gd name="connsiteY37" fmla="*/ 1297858 h 1314318"/>
              <a:gd name="connsiteX38" fmla="*/ 2762412 w 5490863"/>
              <a:gd name="connsiteY38" fmla="*/ 1283110 h 1314318"/>
              <a:gd name="connsiteX39" fmla="*/ 2585431 w 5490863"/>
              <a:gd name="connsiteY39" fmla="*/ 1253613 h 1314318"/>
              <a:gd name="connsiteX40" fmla="*/ 2452696 w 5490863"/>
              <a:gd name="connsiteY40" fmla="*/ 1224116 h 1314318"/>
              <a:gd name="connsiteX41" fmla="*/ 1774270 w 5490863"/>
              <a:gd name="connsiteY41" fmla="*/ 1209368 h 1314318"/>
              <a:gd name="connsiteX42" fmla="*/ 1730025 w 5490863"/>
              <a:gd name="connsiteY42" fmla="*/ 1194619 h 1314318"/>
              <a:gd name="connsiteX43" fmla="*/ 1597289 w 5490863"/>
              <a:gd name="connsiteY43" fmla="*/ 1165123 h 1314318"/>
              <a:gd name="connsiteX44" fmla="*/ 1523547 w 5490863"/>
              <a:gd name="connsiteY44" fmla="*/ 1135626 h 1314318"/>
              <a:gd name="connsiteX45" fmla="*/ 1464554 w 5490863"/>
              <a:gd name="connsiteY45" fmla="*/ 1091381 h 1314318"/>
              <a:gd name="connsiteX46" fmla="*/ 1346567 w 5490863"/>
              <a:gd name="connsiteY46" fmla="*/ 1076632 h 1314318"/>
              <a:gd name="connsiteX47" fmla="*/ 550154 w 5490863"/>
              <a:gd name="connsiteY47" fmla="*/ 1061884 h 1314318"/>
              <a:gd name="connsiteX48" fmla="*/ 446915 w 5490863"/>
              <a:gd name="connsiteY48" fmla="*/ 1091381 h 1314318"/>
              <a:gd name="connsiteX49" fmla="*/ 314179 w 5490863"/>
              <a:gd name="connsiteY49" fmla="*/ 1106129 h 1314318"/>
              <a:gd name="connsiteX50" fmla="*/ 181444 w 5490863"/>
              <a:gd name="connsiteY50" fmla="*/ 1135626 h 1314318"/>
              <a:gd name="connsiteX51" fmla="*/ 19212 w 5490863"/>
              <a:gd name="connsiteY51" fmla="*/ 1120878 h 1314318"/>
              <a:gd name="connsiteX52" fmla="*/ 4463 w 5490863"/>
              <a:gd name="connsiteY52" fmla="*/ 1076632 h 1314318"/>
              <a:gd name="connsiteX53" fmla="*/ 92954 w 5490863"/>
              <a:gd name="connsiteY53" fmla="*/ 1047136 h 1314318"/>
              <a:gd name="connsiteX54" fmla="*/ 137199 w 5490863"/>
              <a:gd name="connsiteY54" fmla="*/ 1002890 h 1314318"/>
              <a:gd name="connsiteX55" fmla="*/ 284683 w 5490863"/>
              <a:gd name="connsiteY55" fmla="*/ 899652 h 1314318"/>
              <a:gd name="connsiteX56" fmla="*/ 373173 w 5490863"/>
              <a:gd name="connsiteY56" fmla="*/ 855407 h 1314318"/>
              <a:gd name="connsiteX57" fmla="*/ 505908 w 5490863"/>
              <a:gd name="connsiteY57" fmla="*/ 781665 h 1314318"/>
              <a:gd name="connsiteX58" fmla="*/ 594399 w 5490863"/>
              <a:gd name="connsiteY58" fmla="*/ 707923 h 1314318"/>
              <a:gd name="connsiteX59" fmla="*/ 682889 w 5490863"/>
              <a:gd name="connsiteY59" fmla="*/ 648929 h 1314318"/>
              <a:gd name="connsiteX60" fmla="*/ 741883 w 5490863"/>
              <a:gd name="connsiteY60" fmla="*/ 604684 h 1314318"/>
              <a:gd name="connsiteX61" fmla="*/ 874618 w 5490863"/>
              <a:gd name="connsiteY61" fmla="*/ 545690 h 1314318"/>
              <a:gd name="connsiteX62" fmla="*/ 918863 w 5490863"/>
              <a:gd name="connsiteY62" fmla="*/ 501445 h 1314318"/>
              <a:gd name="connsiteX63" fmla="*/ 992605 w 5490863"/>
              <a:gd name="connsiteY63" fmla="*/ 457200 h 1314318"/>
              <a:gd name="connsiteX64" fmla="*/ 1051599 w 5490863"/>
              <a:gd name="connsiteY64" fmla="*/ 412955 h 1314318"/>
              <a:gd name="connsiteX65" fmla="*/ 1110592 w 5490863"/>
              <a:gd name="connsiteY65" fmla="*/ 383458 h 1314318"/>
              <a:gd name="connsiteX66" fmla="*/ 1258076 w 5490863"/>
              <a:gd name="connsiteY66" fmla="*/ 280219 h 1314318"/>
              <a:gd name="connsiteX67" fmla="*/ 1302321 w 5490863"/>
              <a:gd name="connsiteY67" fmla="*/ 265471 h 1314318"/>
              <a:gd name="connsiteX68" fmla="*/ 1420308 w 5490863"/>
              <a:gd name="connsiteY68" fmla="*/ 206478 h 1314318"/>
              <a:gd name="connsiteX69" fmla="*/ 1597289 w 5490863"/>
              <a:gd name="connsiteY69" fmla="*/ 103239 h 1314318"/>
              <a:gd name="connsiteX70" fmla="*/ 1656283 w 5490863"/>
              <a:gd name="connsiteY70" fmla="*/ 88490 h 1314318"/>
              <a:gd name="connsiteX71" fmla="*/ 1656283 w 5490863"/>
              <a:gd name="connsiteY71" fmla="*/ 58994 h 131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490863" h="1314318">
                <a:moveTo>
                  <a:pt x="1656283" y="58994"/>
                </a:moveTo>
                <a:lnTo>
                  <a:pt x="1656283" y="58994"/>
                </a:lnTo>
                <a:cubicBezTo>
                  <a:pt x="2048026" y="26347"/>
                  <a:pt x="1612311" y="59636"/>
                  <a:pt x="2290463" y="29497"/>
                </a:cubicBezTo>
                <a:cubicBezTo>
                  <a:pt x="2359396" y="26433"/>
                  <a:pt x="2428115" y="19665"/>
                  <a:pt x="2496941" y="14749"/>
                </a:cubicBezTo>
                <a:cubicBezTo>
                  <a:pt x="2531354" y="9833"/>
                  <a:pt x="2565417" y="0"/>
                  <a:pt x="2600179" y="0"/>
                </a:cubicBezTo>
                <a:cubicBezTo>
                  <a:pt x="2654480" y="0"/>
                  <a:pt x="2708531" y="8014"/>
                  <a:pt x="2762412" y="14749"/>
                </a:cubicBezTo>
                <a:cubicBezTo>
                  <a:pt x="2787286" y="17858"/>
                  <a:pt x="2811118" y="28245"/>
                  <a:pt x="2836154" y="29497"/>
                </a:cubicBezTo>
                <a:cubicBezTo>
                  <a:pt x="3008074" y="38093"/>
                  <a:pt x="3180283" y="39329"/>
                  <a:pt x="3352347" y="44245"/>
                </a:cubicBezTo>
                <a:cubicBezTo>
                  <a:pt x="3376928" y="49161"/>
                  <a:pt x="3401618" y="53556"/>
                  <a:pt x="3426089" y="58994"/>
                </a:cubicBezTo>
                <a:cubicBezTo>
                  <a:pt x="3445876" y="63391"/>
                  <a:pt x="3464952" y="71374"/>
                  <a:pt x="3485083" y="73742"/>
                </a:cubicBezTo>
                <a:cubicBezTo>
                  <a:pt x="3548742" y="81231"/>
                  <a:pt x="3612902" y="83574"/>
                  <a:pt x="3676812" y="88490"/>
                </a:cubicBezTo>
                <a:cubicBezTo>
                  <a:pt x="4360345" y="56699"/>
                  <a:pt x="4100420" y="80052"/>
                  <a:pt x="4458476" y="44245"/>
                </a:cubicBezTo>
                <a:cubicBezTo>
                  <a:pt x="4561715" y="49161"/>
                  <a:pt x="4665634" y="46174"/>
                  <a:pt x="4768192" y="58994"/>
                </a:cubicBezTo>
                <a:cubicBezTo>
                  <a:pt x="4785781" y="61193"/>
                  <a:pt x="4796584" y="80563"/>
                  <a:pt x="4812438" y="88490"/>
                </a:cubicBezTo>
                <a:cubicBezTo>
                  <a:pt x="4826343" y="95442"/>
                  <a:pt x="4841935" y="98323"/>
                  <a:pt x="4856683" y="103239"/>
                </a:cubicBezTo>
                <a:cubicBezTo>
                  <a:pt x="4876347" y="117987"/>
                  <a:pt x="4895674" y="133197"/>
                  <a:pt x="4915676" y="147484"/>
                </a:cubicBezTo>
                <a:cubicBezTo>
                  <a:pt x="4930100" y="157787"/>
                  <a:pt x="4946304" y="165634"/>
                  <a:pt x="4959921" y="176981"/>
                </a:cubicBezTo>
                <a:cubicBezTo>
                  <a:pt x="4975944" y="190334"/>
                  <a:pt x="4989418" y="206478"/>
                  <a:pt x="5004167" y="221226"/>
                </a:cubicBezTo>
                <a:cubicBezTo>
                  <a:pt x="5032819" y="307185"/>
                  <a:pt x="5011963" y="251567"/>
                  <a:pt x="5077908" y="383458"/>
                </a:cubicBezTo>
                <a:cubicBezTo>
                  <a:pt x="5087740" y="403123"/>
                  <a:pt x="5099240" y="422039"/>
                  <a:pt x="5107405" y="442452"/>
                </a:cubicBezTo>
                <a:cubicBezTo>
                  <a:pt x="5117237" y="467033"/>
                  <a:pt x="5120760" y="495210"/>
                  <a:pt x="5136902" y="516194"/>
                </a:cubicBezTo>
                <a:cubicBezTo>
                  <a:pt x="5170814" y="560279"/>
                  <a:pt x="5215560" y="594852"/>
                  <a:pt x="5254889" y="634181"/>
                </a:cubicBezTo>
                <a:lnTo>
                  <a:pt x="5328631" y="707923"/>
                </a:lnTo>
                <a:cubicBezTo>
                  <a:pt x="5355781" y="735073"/>
                  <a:pt x="5392319" y="752354"/>
                  <a:pt x="5417121" y="781665"/>
                </a:cubicBezTo>
                <a:cubicBezTo>
                  <a:pt x="5447079" y="817070"/>
                  <a:pt x="5466282" y="860323"/>
                  <a:pt x="5490863" y="899652"/>
                </a:cubicBezTo>
                <a:cubicBezTo>
                  <a:pt x="5338463" y="904568"/>
                  <a:pt x="5185347" y="898843"/>
                  <a:pt x="5033663" y="914400"/>
                </a:cubicBezTo>
                <a:cubicBezTo>
                  <a:pt x="4991879" y="918686"/>
                  <a:pt x="4954448" y="942490"/>
                  <a:pt x="4915676" y="958645"/>
                </a:cubicBezTo>
                <a:cubicBezTo>
                  <a:pt x="4855211" y="983839"/>
                  <a:pt x="4826221" y="1008450"/>
                  <a:pt x="4768192" y="1047136"/>
                </a:cubicBezTo>
                <a:cubicBezTo>
                  <a:pt x="4742000" y="1064597"/>
                  <a:pt x="4730374" y="1097586"/>
                  <a:pt x="4709199" y="1120878"/>
                </a:cubicBezTo>
                <a:cubicBezTo>
                  <a:pt x="4681139" y="1151744"/>
                  <a:pt x="4650205" y="1179871"/>
                  <a:pt x="4620708" y="1209368"/>
                </a:cubicBezTo>
                <a:cubicBezTo>
                  <a:pt x="4605960" y="1224116"/>
                  <a:pt x="4596250" y="1247017"/>
                  <a:pt x="4576463" y="1253613"/>
                </a:cubicBezTo>
                <a:lnTo>
                  <a:pt x="4532218" y="1268361"/>
                </a:lnTo>
                <a:cubicBezTo>
                  <a:pt x="4517470" y="1278193"/>
                  <a:pt x="4503827" y="1289931"/>
                  <a:pt x="4487973" y="1297858"/>
                </a:cubicBezTo>
                <a:cubicBezTo>
                  <a:pt x="4421270" y="1331210"/>
                  <a:pt x="4381610" y="1304687"/>
                  <a:pt x="4296244" y="1297858"/>
                </a:cubicBezTo>
                <a:cubicBezTo>
                  <a:pt x="4222574" y="1291964"/>
                  <a:pt x="4148760" y="1288026"/>
                  <a:pt x="4075018" y="1283110"/>
                </a:cubicBezTo>
                <a:cubicBezTo>
                  <a:pt x="3937366" y="1288026"/>
                  <a:pt x="3799517" y="1288990"/>
                  <a:pt x="3662063" y="1297858"/>
                </a:cubicBezTo>
                <a:cubicBezTo>
                  <a:pt x="3646549" y="1298859"/>
                  <a:pt x="3633364" y="1312607"/>
                  <a:pt x="3617818" y="1312607"/>
                </a:cubicBezTo>
                <a:cubicBezTo>
                  <a:pt x="3357217" y="1312607"/>
                  <a:pt x="3096709" y="1302774"/>
                  <a:pt x="2836154" y="1297858"/>
                </a:cubicBezTo>
                <a:cubicBezTo>
                  <a:pt x="2811573" y="1292942"/>
                  <a:pt x="2787098" y="1287466"/>
                  <a:pt x="2762412" y="1283110"/>
                </a:cubicBezTo>
                <a:cubicBezTo>
                  <a:pt x="2703515" y="1272716"/>
                  <a:pt x="2643453" y="1268118"/>
                  <a:pt x="2585431" y="1253613"/>
                </a:cubicBezTo>
                <a:cubicBezTo>
                  <a:pt x="2559866" y="1247222"/>
                  <a:pt x="2474898" y="1224987"/>
                  <a:pt x="2452696" y="1224116"/>
                </a:cubicBezTo>
                <a:cubicBezTo>
                  <a:pt x="2226674" y="1215252"/>
                  <a:pt x="2000412" y="1214284"/>
                  <a:pt x="1774270" y="1209368"/>
                </a:cubicBezTo>
                <a:cubicBezTo>
                  <a:pt x="1759522" y="1204452"/>
                  <a:pt x="1744973" y="1198890"/>
                  <a:pt x="1730025" y="1194619"/>
                </a:cubicBezTo>
                <a:cubicBezTo>
                  <a:pt x="1681433" y="1180735"/>
                  <a:pt x="1647969" y="1175259"/>
                  <a:pt x="1597289" y="1165123"/>
                </a:cubicBezTo>
                <a:cubicBezTo>
                  <a:pt x="1572708" y="1155291"/>
                  <a:pt x="1546690" y="1148483"/>
                  <a:pt x="1523547" y="1135626"/>
                </a:cubicBezTo>
                <a:cubicBezTo>
                  <a:pt x="1502060" y="1123689"/>
                  <a:pt x="1487873" y="1099154"/>
                  <a:pt x="1464554" y="1091381"/>
                </a:cubicBezTo>
                <a:cubicBezTo>
                  <a:pt x="1426953" y="1078847"/>
                  <a:pt x="1386181" y="1077910"/>
                  <a:pt x="1346567" y="1076632"/>
                </a:cubicBezTo>
                <a:cubicBezTo>
                  <a:pt x="1081189" y="1068071"/>
                  <a:pt x="815625" y="1066800"/>
                  <a:pt x="550154" y="1061884"/>
                </a:cubicBezTo>
                <a:cubicBezTo>
                  <a:pt x="515741" y="1071716"/>
                  <a:pt x="482092" y="1084785"/>
                  <a:pt x="446915" y="1091381"/>
                </a:cubicBezTo>
                <a:cubicBezTo>
                  <a:pt x="403160" y="1099585"/>
                  <a:pt x="358306" y="1100245"/>
                  <a:pt x="314179" y="1106129"/>
                </a:cubicBezTo>
                <a:cubicBezTo>
                  <a:pt x="227663" y="1117665"/>
                  <a:pt x="245060" y="1114421"/>
                  <a:pt x="181444" y="1135626"/>
                </a:cubicBezTo>
                <a:cubicBezTo>
                  <a:pt x="127367" y="1130710"/>
                  <a:pt x="70726" y="1138049"/>
                  <a:pt x="19212" y="1120878"/>
                </a:cubicBezTo>
                <a:cubicBezTo>
                  <a:pt x="4463" y="1115962"/>
                  <a:pt x="-6530" y="1087625"/>
                  <a:pt x="4463" y="1076632"/>
                </a:cubicBezTo>
                <a:cubicBezTo>
                  <a:pt x="26449" y="1054646"/>
                  <a:pt x="92954" y="1047136"/>
                  <a:pt x="92954" y="1047136"/>
                </a:cubicBezTo>
                <a:cubicBezTo>
                  <a:pt x="107702" y="1032387"/>
                  <a:pt x="121363" y="1016464"/>
                  <a:pt x="137199" y="1002890"/>
                </a:cubicBezTo>
                <a:cubicBezTo>
                  <a:pt x="175419" y="970129"/>
                  <a:pt x="246601" y="925040"/>
                  <a:pt x="284683" y="899652"/>
                </a:cubicBezTo>
                <a:cubicBezTo>
                  <a:pt x="341865" y="861531"/>
                  <a:pt x="312110" y="875761"/>
                  <a:pt x="373173" y="855407"/>
                </a:cubicBezTo>
                <a:cubicBezTo>
                  <a:pt x="474598" y="787790"/>
                  <a:pt x="428031" y="807623"/>
                  <a:pt x="505908" y="781665"/>
                </a:cubicBezTo>
                <a:cubicBezTo>
                  <a:pt x="664003" y="676270"/>
                  <a:pt x="424078" y="840396"/>
                  <a:pt x="594399" y="707923"/>
                </a:cubicBezTo>
                <a:cubicBezTo>
                  <a:pt x="622382" y="686158"/>
                  <a:pt x="654528" y="670199"/>
                  <a:pt x="682889" y="648929"/>
                </a:cubicBezTo>
                <a:cubicBezTo>
                  <a:pt x="702554" y="634181"/>
                  <a:pt x="719897" y="615677"/>
                  <a:pt x="741883" y="604684"/>
                </a:cubicBezTo>
                <a:cubicBezTo>
                  <a:pt x="838347" y="556452"/>
                  <a:pt x="809543" y="599919"/>
                  <a:pt x="874618" y="545690"/>
                </a:cubicBezTo>
                <a:cubicBezTo>
                  <a:pt x="890641" y="532337"/>
                  <a:pt x="902177" y="513959"/>
                  <a:pt x="918863" y="501445"/>
                </a:cubicBezTo>
                <a:cubicBezTo>
                  <a:pt x="941796" y="484246"/>
                  <a:pt x="968754" y="473101"/>
                  <a:pt x="992605" y="457200"/>
                </a:cubicBezTo>
                <a:cubicBezTo>
                  <a:pt x="1013057" y="443565"/>
                  <a:pt x="1030755" y="425983"/>
                  <a:pt x="1051599" y="412955"/>
                </a:cubicBezTo>
                <a:cubicBezTo>
                  <a:pt x="1070243" y="401303"/>
                  <a:pt x="1091948" y="395110"/>
                  <a:pt x="1110592" y="383458"/>
                </a:cubicBezTo>
                <a:cubicBezTo>
                  <a:pt x="1149050" y="359422"/>
                  <a:pt x="1219654" y="293026"/>
                  <a:pt x="1258076" y="280219"/>
                </a:cubicBezTo>
                <a:cubicBezTo>
                  <a:pt x="1272824" y="275303"/>
                  <a:pt x="1288416" y="272423"/>
                  <a:pt x="1302321" y="265471"/>
                </a:cubicBezTo>
                <a:cubicBezTo>
                  <a:pt x="1441637" y="195814"/>
                  <a:pt x="1320535" y="239735"/>
                  <a:pt x="1420308" y="206478"/>
                </a:cubicBezTo>
                <a:cubicBezTo>
                  <a:pt x="1514479" y="135849"/>
                  <a:pt x="1457316" y="173225"/>
                  <a:pt x="1597289" y="103239"/>
                </a:cubicBezTo>
                <a:cubicBezTo>
                  <a:pt x="1615419" y="94174"/>
                  <a:pt x="1637053" y="94900"/>
                  <a:pt x="1656283" y="88490"/>
                </a:cubicBezTo>
                <a:cubicBezTo>
                  <a:pt x="1666711" y="85014"/>
                  <a:pt x="1656283" y="63910"/>
                  <a:pt x="1656283" y="5899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902" y="5004802"/>
            <a:ext cx="3426917" cy="7078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/>
              <a:t>конец</a:t>
            </a:r>
            <a:endParaRPr lang="ru-RU" sz="8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08519" y="0"/>
            <a:ext cx="4632888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5976" y="-22542"/>
            <a:ext cx="4896544" cy="3522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5400000">
            <a:off x="6263501" y="3989576"/>
            <a:ext cx="3695335" cy="2282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лыбающееся лицо 4"/>
          <p:cNvSpPr/>
          <p:nvPr/>
        </p:nvSpPr>
        <p:spPr>
          <a:xfrm>
            <a:off x="5086689" y="3645645"/>
            <a:ext cx="1152128" cy="108012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10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8010" y="725214"/>
            <a:ext cx="1748852" cy="432899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>
                <a:solidFill>
                  <a:schemeClr val="tx1"/>
                </a:solidFill>
              </a:rPr>
              <a:t>Флаг</a:t>
            </a:r>
            <a:endParaRPr lang="ru-RU" sz="3600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46665" y="3147787"/>
            <a:ext cx="3694113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7801" y="151911"/>
            <a:ext cx="414801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процесс 2"/>
          <p:cNvSpPr/>
          <p:nvPr/>
        </p:nvSpPr>
        <p:spPr>
          <a:xfrm rot="5400000">
            <a:off x="-1535321" y="2844744"/>
            <a:ext cx="5548687" cy="154001"/>
          </a:xfrm>
          <a:prstGeom prst="flowChartProcess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0800000">
            <a:off x="6041593" y="1024758"/>
            <a:ext cx="2304256" cy="34684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3512397" y="4818808"/>
            <a:ext cx="405316" cy="2344509"/>
          </a:xfrm>
          <a:prstGeom prst="downArrow">
            <a:avLst>
              <a:gd name="adj1" fmla="val 56506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43906" y="5205356"/>
            <a:ext cx="1641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Герб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205036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39" y="134964"/>
            <a:ext cx="8941903" cy="1421828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Старинный русский город </a:t>
            </a:r>
            <a:r>
              <a:rPr lang="ru-RU" sz="2800" dirty="0" smtClean="0">
                <a:solidFill>
                  <a:schemeClr val="tx1"/>
                </a:solidFill>
              </a:rPr>
              <a:t>Тверь основан в 1135 году.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Прежнее название «Калинин».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1331" y="1340768"/>
            <a:ext cx="8132669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6722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16" y="49684"/>
            <a:ext cx="9036496" cy="14165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Город находится на реке Волге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Она протекает </a:t>
            </a:r>
            <a:r>
              <a:rPr lang="ru-RU" sz="3200" dirty="0">
                <a:solidFill>
                  <a:schemeClr val="tx1"/>
                </a:solidFill>
              </a:rPr>
              <a:t>с запада на восток и делит </a:t>
            </a:r>
            <a:r>
              <a:rPr lang="ru-RU" sz="3200" dirty="0" smtClean="0">
                <a:solidFill>
                  <a:schemeClr val="tx1"/>
                </a:solidFill>
              </a:rPr>
              <a:t>Тверь </a:t>
            </a:r>
            <a:r>
              <a:rPr lang="ru-RU" sz="3200" dirty="0">
                <a:solidFill>
                  <a:schemeClr val="tx1"/>
                </a:solidFill>
              </a:rPr>
              <a:t>на </a:t>
            </a:r>
            <a:r>
              <a:rPr lang="ru-RU" sz="3200" dirty="0" smtClean="0">
                <a:solidFill>
                  <a:schemeClr val="tx1"/>
                </a:solidFill>
              </a:rPr>
              <a:t>две </a:t>
            </a:r>
            <a:r>
              <a:rPr lang="ru-RU" sz="3200" dirty="0">
                <a:solidFill>
                  <a:schemeClr val="tx1"/>
                </a:solidFill>
              </a:rPr>
              <a:t>равные </a:t>
            </a:r>
            <a:r>
              <a:rPr lang="ru-RU" sz="3200" dirty="0" smtClean="0">
                <a:solidFill>
                  <a:schemeClr val="tx1"/>
                </a:solidFill>
              </a:rPr>
              <a:t>части. 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1248" y="1427522"/>
            <a:ext cx="8115301" cy="541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04456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6" y="-31531"/>
            <a:ext cx="9141874" cy="193649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Главной достопримечательностью Твери </a:t>
            </a:r>
            <a:r>
              <a:rPr lang="ru-RU" sz="2400" dirty="0" smtClean="0">
                <a:solidFill>
                  <a:schemeClr val="tx1"/>
                </a:solidFill>
              </a:rPr>
              <a:t>считается </a:t>
            </a:r>
            <a:r>
              <a:rPr lang="ru-RU" sz="2400" dirty="0">
                <a:solidFill>
                  <a:schemeClr val="tx1"/>
                </a:solidFill>
              </a:rPr>
              <a:t>Императорский путевой дворец. Строился он </a:t>
            </a:r>
            <a:r>
              <a:rPr lang="ru-RU" sz="2400" dirty="0" smtClean="0">
                <a:solidFill>
                  <a:schemeClr val="tx1"/>
                </a:solidFill>
              </a:rPr>
              <a:t>13 </a:t>
            </a:r>
            <a:r>
              <a:rPr lang="ru-RU" sz="2400" dirty="0">
                <a:solidFill>
                  <a:schemeClr val="tx1"/>
                </a:solidFill>
              </a:rPr>
              <a:t>лет </a:t>
            </a:r>
            <a:r>
              <a:rPr lang="ru-RU" sz="2400" dirty="0" smtClean="0">
                <a:solidFill>
                  <a:schemeClr val="tx1"/>
                </a:solidFill>
              </a:rPr>
              <a:t>. Из-за частых переездов Екатерины </a:t>
            </a:r>
            <a:r>
              <a:rPr lang="ru-RU" sz="2400" dirty="0">
                <a:solidFill>
                  <a:schemeClr val="tx1"/>
                </a:solidFill>
              </a:rPr>
              <a:t>из Москвы в Петербург </a:t>
            </a:r>
            <a:r>
              <a:rPr lang="ru-RU" sz="2400" dirty="0" smtClean="0">
                <a:solidFill>
                  <a:schemeClr val="tx1"/>
                </a:solidFill>
              </a:rPr>
              <a:t>создали дворец</a:t>
            </a:r>
            <a:r>
              <a:rPr lang="ru-RU" sz="2400" dirty="0">
                <a:solidFill>
                  <a:schemeClr val="tx1"/>
                </a:solidFill>
              </a:rPr>
              <a:t>, в </a:t>
            </a:r>
            <a:r>
              <a:rPr lang="ru-RU" sz="2400" dirty="0" smtClean="0">
                <a:solidFill>
                  <a:schemeClr val="tx1"/>
                </a:solidFill>
              </a:rPr>
              <a:t>котором </a:t>
            </a:r>
            <a:r>
              <a:rPr lang="ru-RU" sz="2400" dirty="0">
                <a:solidFill>
                  <a:schemeClr val="tx1"/>
                </a:solidFill>
              </a:rPr>
              <a:t>императрица могла отдохнуть с дороги. Отсюда и название – Императорский путевой дворец.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03648" y="1780012"/>
            <a:ext cx="6768752" cy="507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8535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386" y="101216"/>
            <a:ext cx="8229600" cy="109553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Свято-Екатерининский женский монастырь.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9654" y="980728"/>
            <a:ext cx="8234346" cy="576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9075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Памятник князю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Михаилу </a:t>
            </a:r>
            <a:r>
              <a:rPr lang="ru-RU" sz="3600" dirty="0">
                <a:solidFill>
                  <a:schemeClr val="tx1"/>
                </a:solidFill>
              </a:rPr>
              <a:t>Ярославичу </a:t>
            </a:r>
            <a:r>
              <a:rPr lang="ru-RU" sz="3600" dirty="0" smtClean="0">
                <a:solidFill>
                  <a:schemeClr val="tx1"/>
                </a:solidFill>
              </a:rPr>
              <a:t>Тверскому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34637" y="1135117"/>
            <a:ext cx="7567449" cy="5675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55257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1"/>
            <a:ext cx="7498080" cy="86409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Часовня князя Михаила </a:t>
            </a:r>
            <a:r>
              <a:rPr lang="ru-RU" sz="3200" dirty="0" smtClean="0">
                <a:solidFill>
                  <a:schemeClr val="tx1"/>
                </a:solidFill>
              </a:rPr>
              <a:t>Тверского.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7973" y="740979"/>
            <a:ext cx="8156028" cy="611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2931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93" y="5445224"/>
            <a:ext cx="9144000" cy="119675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Памятник </a:t>
            </a:r>
            <a:r>
              <a:rPr lang="ru-RU" sz="3200" dirty="0" smtClean="0">
                <a:solidFill>
                  <a:schemeClr val="tx1"/>
                </a:solidFill>
              </a:rPr>
              <a:t>купцу </a:t>
            </a:r>
            <a:r>
              <a:rPr lang="ru-RU" sz="3200" dirty="0">
                <a:solidFill>
                  <a:schemeClr val="tx1"/>
                </a:solidFill>
              </a:rPr>
              <a:t>и </a:t>
            </a:r>
            <a:r>
              <a:rPr lang="ru-RU" sz="3200" dirty="0" smtClean="0">
                <a:solidFill>
                  <a:schemeClr val="tx1"/>
                </a:solidFill>
              </a:rPr>
              <a:t>путешественнику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Афанасию Никитину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5716" y="116632"/>
            <a:ext cx="8108987" cy="540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405618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823</TotalTime>
  <Words>122</Words>
  <Application>Microsoft Office PowerPoint</Application>
  <PresentationFormat>Экран (4:3)</PresentationFormat>
  <Paragraphs>21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Экскурсионная поездка  1 а класса   «Меж двух столиц  и тайны закулисья» </vt:lpstr>
      <vt:lpstr> Флаг</vt:lpstr>
      <vt:lpstr>Старинный русский город Тверь основан в 1135 году.  Прежнее название «Калинин».</vt:lpstr>
      <vt:lpstr>Город находится на реке Волге.  Она протекает с запада на восток и делит Тверь на две равные части.  </vt:lpstr>
      <vt:lpstr>Главной достопримечательностью Твери считается Императорский путевой дворец. Строился он 13 лет . Из-за частых переездов Екатерины из Москвы в Петербург создали дворец, в котором императрица могла отдохнуть с дороги. Отсюда и название – Императорский путевой дворец.</vt:lpstr>
      <vt:lpstr>Свято-Екатерининский женский монастырь.</vt:lpstr>
      <vt:lpstr>Памятник князю  Михаилу Ярославичу Тверскому.</vt:lpstr>
      <vt:lpstr>Часовня князя Михаила Тверского.</vt:lpstr>
      <vt:lpstr>Памятник купцу и путешественнику  Афанасию Никитину.</vt:lpstr>
      <vt:lpstr>Памятник  Александру Сергеевичу Пушкину</vt:lpstr>
      <vt:lpstr>Староволжский мост (старый),  является памятником архитектуры.</vt:lpstr>
      <vt:lpstr>Набережная Степана Разина.</vt:lpstr>
      <vt:lpstr>Нововолжский мост (новый).  В строительстве были использованы детали моста, который ранее находился в Ленинграде.</vt:lpstr>
      <vt:lpstr>Памятник  Ивану Андреевичу Крылову  и  его басням.</vt:lpstr>
      <vt:lpstr>Воскресенский кафедральный собор. 1913 год.</vt:lpstr>
      <vt:lpstr>Тверь считается зелёным городом.  Городской сад занимает заповедную территорию разрушенного Тверского кремля.</vt:lpstr>
      <vt:lpstr>Фонтан на Комсомольской площади.</vt:lpstr>
      <vt:lpstr>Марка России 2012, посвящённая боевым подвигам советских войск под г. Тверь.  На которой изображены пушка, истребитель и колёсно-гусеничный танк.</vt:lpstr>
      <vt:lpstr>конец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555</cp:lastModifiedBy>
  <cp:revision>77</cp:revision>
  <cp:lastPrinted>2015-03-26T08:22:53Z</cp:lastPrinted>
  <dcterms:created xsi:type="dcterms:W3CDTF">2013-04-14T14:18:39Z</dcterms:created>
  <dcterms:modified xsi:type="dcterms:W3CDTF">2015-04-15T16:29:29Z</dcterms:modified>
</cp:coreProperties>
</file>