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56" r:id="rId2"/>
    <p:sldId id="300" r:id="rId3"/>
    <p:sldId id="309" r:id="rId4"/>
    <p:sldId id="310" r:id="rId5"/>
    <p:sldId id="301" r:id="rId6"/>
    <p:sldId id="303" r:id="rId7"/>
    <p:sldId id="304" r:id="rId8"/>
    <p:sldId id="305" r:id="rId9"/>
    <p:sldId id="302" r:id="rId10"/>
    <p:sldId id="297" r:id="rId11"/>
    <p:sldId id="306" r:id="rId12"/>
    <p:sldId id="316" r:id="rId13"/>
    <p:sldId id="317" r:id="rId14"/>
    <p:sldId id="308" r:id="rId15"/>
    <p:sldId id="292" r:id="rId16"/>
    <p:sldId id="311" r:id="rId17"/>
    <p:sldId id="312" r:id="rId18"/>
    <p:sldId id="290" r:id="rId19"/>
    <p:sldId id="313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00"/>
    <a:srgbClr val="3333CC"/>
    <a:srgbClr val="CCFF99"/>
    <a:srgbClr val="3333FF"/>
    <a:srgbClr val="FFFF99"/>
    <a:srgbClr val="78ADCD"/>
    <a:srgbClr val="000099"/>
    <a:srgbClr val="0967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265" autoAdjust="0"/>
    <p:restoredTop sz="95431" autoAdjust="0"/>
  </p:normalViewPr>
  <p:slideViewPr>
    <p:cSldViewPr>
      <p:cViewPr varScale="1">
        <p:scale>
          <a:sx n="109" d="100"/>
          <a:sy n="109" d="100"/>
        </p:scale>
        <p:origin x="12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809C38-04AA-43D5-B56E-07AC3ECDCB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67942-5EB0-46E6-9363-2FBE0D3428F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F150D65-C64D-44FB-9152-4CC2DE0C9198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33439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153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576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0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6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56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00883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1087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4548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960101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2260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51188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405074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2243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3900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19702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 spd="slow">
    <p:wipe dir="u"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869EE2-2CE7-4253-B26D-1ADEEA9A5D04}"/>
              </a:ext>
            </a:extLst>
          </p:cNvPr>
          <p:cNvSpPr txBox="1"/>
          <p:nvPr/>
        </p:nvSpPr>
        <p:spPr>
          <a:xfrm>
            <a:off x="1625352" y="1844824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безнадзорности и беспризорности несовершеннолетних</a:t>
            </a:r>
          </a:p>
        </p:txBody>
      </p:sp>
      <p:pic>
        <p:nvPicPr>
          <p:cNvPr id="1026" name="Picture 2" descr="Безнадзорные - дети, не нужные собственным родителям">
            <a:extLst>
              <a:ext uri="{FF2B5EF4-FFF2-40B4-BE49-F238E27FC236}">
                <a16:creationId xmlns:a16="http://schemas.microsoft.com/office/drawing/2014/main" id="{5D842C48-5F94-44FE-981D-EF16741F2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09725"/>
            <a:ext cx="2586608" cy="18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933509-0F07-4CC3-8C9E-BC4176DE07EB}"/>
              </a:ext>
            </a:extLst>
          </p:cNvPr>
          <p:cNvSpPr txBox="1"/>
          <p:nvPr/>
        </p:nvSpPr>
        <p:spPr>
          <a:xfrm>
            <a:off x="3203848" y="42065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Педагог-психолог</a:t>
            </a:r>
          </a:p>
          <a:p>
            <a:pPr algn="ctr"/>
            <a:r>
              <a:rPr lang="ru-RU" dirty="0"/>
              <a:t>МБОУ ЦО № 57 г. Твери</a:t>
            </a:r>
          </a:p>
          <a:p>
            <a:pPr algn="ctr"/>
            <a:r>
              <a:rPr lang="ru-RU" dirty="0"/>
              <a:t>Ларионова М.В.</a:t>
            </a:r>
          </a:p>
        </p:txBody>
      </p:sp>
    </p:spTree>
  </p:cSld>
  <p:clrMapOvr>
    <a:masterClrMapping/>
  </p:clrMapOvr>
  <p:transition spd="slow"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807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Ответственность за совершение</a:t>
            </a:r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самовольных уходов  несовершеннолетних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4968552" cy="361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К несовершеннолетним, совершающим самовольные уходы в соответствии с Федеральным законом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«Об основах системы профилактики безнадзорности и правонарушений несовершеннолетних»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 от 24 июня 1999 года № 120-ФЗ  </a:t>
            </a: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применяются меры профилактического характера и иные меры воздействия в соответствии с законодательством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1809678" cy="27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99867"/>
      </p:ext>
    </p:extLst>
  </p:cSld>
  <p:clrMapOvr>
    <a:masterClrMapping/>
  </p:clrMapOvr>
  <p:transition spd="slow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701" y="980728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/>
              </a:rPr>
              <a:t>Родители привлекаются к административной </a:t>
            </a:r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ответственности в соответствии со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ст. 5.35 КоАП РФ ,</a:t>
            </a:r>
          </a:p>
          <a:p>
            <a:pPr algn="ctr"/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в случае ненадлежащего исполнения родительских обязанностей по воспитанию и содержанию детей, </a:t>
            </a:r>
          </a:p>
          <a:p>
            <a:pPr algn="ctr"/>
            <a:r>
              <a:rPr lang="ru-RU" sz="24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а также несвоевременного обращения в полицию с заявлением о розыске несовершеннолетних</a:t>
            </a:r>
            <a:endParaRPr lang="ru-RU" sz="2400" b="1" dirty="0"/>
          </a:p>
        </p:txBody>
      </p:sp>
      <p:pic>
        <p:nvPicPr>
          <p:cNvPr id="4099" name="Picture 3" descr="C:\Users\cvb\Desktop\Картинки\Подростки-картинки\Группа риска\1388215429_podrostok-insceniroval-sobstvennoe-pohischenie-v-primor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45" y="789109"/>
            <a:ext cx="2972342" cy="227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785" y="3834069"/>
            <a:ext cx="2793537" cy="22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741495"/>
      </p:ext>
    </p:extLst>
  </p:cSld>
  <p:clrMapOvr>
    <a:masterClrMapping/>
  </p:clrMapOvr>
  <p:transition spd="slow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660232" y="4797152"/>
            <a:ext cx="2363062" cy="1926019"/>
            <a:chOff x="1008400" y="2486592"/>
            <a:chExt cx="4406850" cy="2759570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1008400" y="3199514"/>
              <a:ext cx="190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Add Your Text</a:t>
              </a:r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gray">
            <a:xfrm>
              <a:off x="1331640" y="2486592"/>
              <a:ext cx="1429360" cy="229800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8A52C8"/>
                </a:gs>
                <a:gs pos="100000">
                  <a:srgbClr val="8A52C8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Puzzle3"/>
            <p:cNvSpPr>
              <a:spLocks noEditPoints="1" noChangeArrowheads="1"/>
            </p:cNvSpPr>
            <p:nvPr/>
          </p:nvSpPr>
          <p:spPr bwMode="gray">
            <a:xfrm>
              <a:off x="2691327" y="3745940"/>
              <a:ext cx="1357472" cy="1500222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5AB14B">
                    <a:gamma/>
                    <a:shade val="63529"/>
                    <a:invGamma/>
                  </a:srgbClr>
                </a:gs>
                <a:gs pos="100000">
                  <a:srgbClr val="5AB14B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9" name="Puzzle2"/>
            <p:cNvSpPr>
              <a:spLocks noEditPoints="1" noChangeArrowheads="1"/>
            </p:cNvSpPr>
            <p:nvPr/>
          </p:nvSpPr>
          <p:spPr bwMode="gray">
            <a:xfrm rot="5400000">
              <a:off x="3648728" y="2952370"/>
              <a:ext cx="2166594" cy="136645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2F7ADF">
                    <a:gamma/>
                    <a:tint val="45490"/>
                    <a:invGamma/>
                  </a:srgbClr>
                </a:gs>
                <a:gs pos="100000">
                  <a:srgbClr val="2F7ADF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Puzzle1"/>
            <p:cNvSpPr>
              <a:spLocks noEditPoints="1" noChangeArrowheads="1"/>
            </p:cNvSpPr>
            <p:nvPr/>
          </p:nvSpPr>
          <p:spPr bwMode="gray">
            <a:xfrm>
              <a:off x="2247670" y="3114877"/>
              <a:ext cx="2193402" cy="10414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DD8739"/>
                </a:gs>
                <a:gs pos="100000">
                  <a:srgbClr val="DD873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853430" y="1764720"/>
            <a:ext cx="691475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первый: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Вспомните все, о чем говорил ваш ребенок в последнее время!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Соберите родственников, с которыми ваш ребенок общался в последнее время, обзвоните друзей и знакомых подростка.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второй: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Собрав информацию, так же проверьте, не взял ли ребенок из дома деньги, ценности, теплые вещи, документы.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третий: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проверка собранных сведений не дала никаких результатов и ребенок не найден – обращайтесь в соответствующие органы! Прежде всего, в медицинские учреждения и милицию. Вам необходимо подать заявление на розыск в территориальное отделение милиции. </a:t>
            </a:r>
            <a:endParaRPr lang="en-US" dirty="0">
              <a:solidFill>
                <a:srgbClr val="2F2A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i="1" u="sng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Заявление у вас обязаны принять по первому требованию</a:t>
            </a:r>
            <a:endParaRPr lang="en-US" b="1" i="1" u="sng" dirty="0">
              <a:solidFill>
                <a:srgbClr val="2F2A2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597412"/>
            <a:ext cx="8123702" cy="726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Если ваш ребенок самовольно покинул дом, необходимо своевременно и грамотно организовать поиск ребенка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79474"/>
      </p:ext>
    </p:extLst>
  </p:cSld>
  <p:clrMapOvr>
    <a:masterClrMapping/>
  </p:clrMapOvr>
  <p:transition spd="slow"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96136" y="4725144"/>
            <a:ext cx="3007810" cy="1560435"/>
            <a:chOff x="1008400" y="2486592"/>
            <a:chExt cx="4406850" cy="2759570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1008400" y="3199514"/>
              <a:ext cx="1905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Add Your Text</a:t>
              </a:r>
            </a:p>
          </p:txBody>
        </p:sp>
        <p:sp>
          <p:nvSpPr>
            <p:cNvPr id="5" name="Puzzle4"/>
            <p:cNvSpPr>
              <a:spLocks noEditPoints="1" noChangeArrowheads="1"/>
            </p:cNvSpPr>
            <p:nvPr/>
          </p:nvSpPr>
          <p:spPr bwMode="gray">
            <a:xfrm>
              <a:off x="1331640" y="2486592"/>
              <a:ext cx="1429360" cy="2298005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8A52C8"/>
                </a:gs>
                <a:gs pos="100000">
                  <a:srgbClr val="8A52C8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6" name="Puzzle3"/>
            <p:cNvSpPr>
              <a:spLocks noEditPoints="1" noChangeArrowheads="1"/>
            </p:cNvSpPr>
            <p:nvPr/>
          </p:nvSpPr>
          <p:spPr bwMode="gray">
            <a:xfrm>
              <a:off x="2691327" y="3745940"/>
              <a:ext cx="1357472" cy="1500222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5AB14B">
                    <a:gamma/>
                    <a:shade val="63529"/>
                    <a:invGamma/>
                  </a:srgbClr>
                </a:gs>
                <a:gs pos="100000">
                  <a:srgbClr val="5AB14B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gray">
            <a:xfrm rot="5400000">
              <a:off x="3648728" y="2952370"/>
              <a:ext cx="2166594" cy="1366451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2F7ADF">
                    <a:gamma/>
                    <a:tint val="45490"/>
                    <a:invGamma/>
                  </a:srgbClr>
                </a:gs>
                <a:gs pos="100000">
                  <a:srgbClr val="2F7ADF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gray">
            <a:xfrm>
              <a:off x="2247670" y="3114877"/>
              <a:ext cx="2193402" cy="1041436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DD8739"/>
                </a:gs>
                <a:gs pos="100000">
                  <a:srgbClr val="DD8739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6" y="836712"/>
            <a:ext cx="71157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четвертый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Теперь необходимо посетить инспектора по делам несовершеннолетних и оставить ему фотографию ребенка, всю информацию, которую вы собрали по знакомым и родственникам, а так же телефоны, по которым с вами можно связаться.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Шаг пятый: </a:t>
            </a: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Необходимо обзвонить учреждения (больницы, приюты), где вы сможете получить информацию о том, не поступал ли ваш ребенок в данное учреждение.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2F2A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Периодически связывайтесь со знакомыми и друзьями сына (дочери). В большинстве случаев дети, сбежавшие из дома, пытаются найти приют в знакомой среде.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шестой: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Найдя своего ребенка, попытайтесь разобраться, почему подросток сбежал.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377736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61406"/>
            <a:ext cx="75326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помните, что Ваше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бездействие или продолжительные самостоятельные поиски ребёнка подвергают его жизнь опасности! 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3405647"/>
            <a:ext cx="1955626" cy="27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577694"/>
            <a:ext cx="3024336" cy="241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648849"/>
      </p:ext>
    </p:extLst>
  </p:cSld>
  <p:clrMapOvr>
    <a:masterClrMapping/>
  </p:clrMapOvr>
  <p:transition spd="slow"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323" y="404664"/>
            <a:ext cx="8909677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 УЛИЦЕ ЗАМЕТИЛИ ЧУЖОГО</a:t>
            </a:r>
            <a:b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БЕЗНАДЗОРНОГО ИЛИ БЕСПРИЗОРНОГО РЕБЁНКА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8965" y="1916832"/>
            <a:ext cx="4392490" cy="3024336"/>
          </a:xfrm>
        </p:spPr>
        <p:txBody>
          <a:bodyPr>
            <a:noAutofit/>
          </a:bodyPr>
          <a:lstStyle/>
          <a:p>
            <a:pPr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проходите мимо, не отворачивайтесь, делая вид, что не замечаете его.</a:t>
            </a:r>
          </a:p>
          <a:p>
            <a:pPr lvl="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Попытайтесь заговорить с ним, обратите внимание на его внешний вид, состояние здоровья,  попробуйте выяснить, где он живёт, кто его родители,  почему он оказался на улице, где и с кем в настоящее время обитает, на что существует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6" y="3789040"/>
            <a:ext cx="2880321" cy="231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2834379" cy="21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5038" y="1119138"/>
            <a:ext cx="31683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just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столкнулись с ситуацией, когда Ваш ребёнок уходит из дома, или у Вас с ним пропало взаимопонимание, не спешите винить в этом друзей подростка, школу, улицу.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84625" y="526127"/>
            <a:ext cx="4341087" cy="593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767042" cy="2839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368301"/>
      </p:ext>
    </p:extLst>
  </p:cSld>
  <p:clrMapOvr>
    <a:masterClrMapping/>
  </p:clrMapOvr>
  <p:transition spd="slow"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7" y="1273481"/>
            <a:ext cx="39419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начинается с семьи!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ребёнка является зеркальным отражением ситуации в семье.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пытайтесь просто навязать детям свою волю, свой контроль, детей нужно понять и принять.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620688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050" name="Picture 2" descr="C:\Users\cvb\Desktop\Дети и родители=\Родитель и ребёнок\trrrrrr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3512939" cy="28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8000"/>
      </p:ext>
    </p:extLst>
  </p:cSld>
  <p:clrMapOvr>
    <a:masterClrMapping/>
  </p:clrMapOvr>
  <p:transition spd="slow"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196752"/>
            <a:ext cx="7344816" cy="396044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мудрее!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смотрите в глаза своим детям, найдите общее занятие, стремитесь проводить с ребёнком больше времени, интересуйтесь им, старайтесь жить его жизнью, не отмахивайтесь от подростка, когда он приходит к Вам со своими проблемами, какими бы мизерными и нелепыми они Вам не казались. Для него его проблемы  такие же большие,  как и Ваши для Вас.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67" y="476672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098" name="Picture 2" descr="C:\Users\cvb\Desktop\Дети и родители=\Родитель и ребёнок\podrostok-problemy_otcov_i_detej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528392" cy="210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247551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l" fontAlgn="auto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ДРУЖИТЕ со своими детьми. И поверьте,  Ваш ребёнок ответит взаимностью. Ведь зачем бежать от лучших друзей, самых верных, самых понимающих, самых любящих?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6277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GulimChe" panose="020B0609000101010101" pitchFamily="49" charset="-127"/>
                <a:cs typeface="Times New Roman" panose="02020603050405020304" pitchFamily="18" charset="0"/>
              </a:rPr>
              <a:t>Уважаемые родители</a:t>
            </a:r>
            <a:r>
              <a:rPr lang="ru-RU" sz="3200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026" name="Picture 2" descr="C:\Users\cvb\Desktop\Дети и родители=\учите\ac34fc6bf454283f3b477c7feb953355_cropped_612x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3433"/>
            <a:ext cx="4752528" cy="316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42040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613137"/>
            <a:ext cx="7848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Федеральный закон от 24 июня 1999 г. N 120-ФЗ</a:t>
            </a:r>
            <a:b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"Об основах системы профилактики безнадзорности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правонарушений несовершеннолетних"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59" y="1556792"/>
            <a:ext cx="784887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Несовершеннолетний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лицо, не достигшее </a:t>
            </a: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возраста </a:t>
            </a:r>
            <a:r>
              <a:rPr lang="en-US" sz="2000" b="1" dirty="0">
                <a:solidFill>
                  <a:srgbClr val="C00000"/>
                </a:solidFill>
                <a:latin typeface="Times New Roman"/>
              </a:rPr>
              <a:t>18</a:t>
            </a:r>
            <a:r>
              <a:rPr lang="ru-RU" sz="2000" b="1" dirty="0">
                <a:solidFill>
                  <a:srgbClr val="C00000"/>
                </a:solidFill>
                <a:latin typeface="Times New Roman"/>
              </a:rPr>
              <a:t> лет;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безнадзорный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несовершеннолетний, контроль за поведением которого отсутствует вследствие неисполнения или ненадлежащего исполнения обязанностей по его воспитанию, обучению и (или) содержанию со стороны родителей или законных представителей либо должностных лиц;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беспризорный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 - безнадзорный, не имеющий места жительства и (или) места пребывания;</a:t>
            </a:r>
          </a:p>
          <a:p>
            <a:pPr marL="342900" lvl="0" indent="-34290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C00000"/>
                </a:solidFill>
                <a:latin typeface="Times New Roman"/>
              </a:rPr>
              <a:t>несовершеннолетний, находящийся в социально опасном положении,</a:t>
            </a:r>
            <a:r>
              <a:rPr lang="ru-RU" sz="2000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- лицо, которое вследствие безнадзорности или беспризорности находится в обстановке, представляющей опасность для его жизни или здоровья либо не отвечающей требованиям к его воспитанию или содержанию, либо совершает правонарушение или антиобщественные действия;</a:t>
            </a:r>
          </a:p>
        </p:txBody>
      </p:sp>
    </p:spTree>
    <p:extLst>
      <p:ext uri="{BB962C8B-B14F-4D97-AF65-F5344CB8AC3E}">
        <p14:creationId xmlns:p14="http://schemas.microsoft.com/office/powerpoint/2010/main" val="2435477693"/>
      </p:ext>
    </p:extLst>
  </p:cSld>
  <p:clrMapOvr>
    <a:masterClrMapping/>
  </p:clrMapOvr>
  <p:transition spd="slow"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32656"/>
            <a:ext cx="9144000" cy="6535274"/>
            <a:chOff x="0" y="332656"/>
            <a:chExt cx="9144000" cy="653527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2656"/>
              <a:ext cx="9144000" cy="6535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0" y="5301208"/>
              <a:ext cx="54360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C00000"/>
                  </a:solidFill>
                  <a:latin typeface="Adobe Myungjo Std M" pitchFamily="18" charset="-128"/>
                  <a:ea typeface="Adobe Myungjo Std M" pitchFamily="18" charset="-128"/>
                </a:rPr>
                <a:t>Любите  своих  детей</a:t>
              </a:r>
            </a:p>
          </p:txBody>
        </p:sp>
      </p:grpSp>
    </p:spTree>
  </p:cSld>
  <p:clrMapOvr>
    <a:masterClrMapping/>
  </p:clrMapOvr>
  <p:transition spd="slow"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5907" y="1244262"/>
            <a:ext cx="75321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56032" algn="l" fontAlgn="auto">
              <a:spcBef>
                <a:spcPts val="0"/>
              </a:spcBef>
              <a:spcAft>
                <a:spcPts val="0"/>
              </a:spcAft>
              <a:buClr>
                <a:srgbClr val="A04DA3"/>
              </a:buClr>
            </a:pPr>
            <a:r>
              <a:rPr lang="ru-RU" sz="2000" b="1" dirty="0">
                <a:solidFill>
                  <a:srgbClr val="5C92B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Самовольный уход ребёнка -это отсутствие несовершеннолетнего в возрасте до семи лет в течение 1 часа, несовершеннолетних в возрасте старше 7 лет в течение 3 часов без оповещения о своём местонахождении родителей (законных представителей), сотрудников учреждений, педагогов с момента наступления времени, оговорённого для возращения</a:t>
            </a:r>
            <a:r>
              <a:rPr lang="ru-RU" sz="2000" dirty="0">
                <a:solidFill>
                  <a:srgbClr val="5C92B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3" descr="C:\Users\cvb\Desktop\Картинки\Подростки-картинки\Подросток\troubled-teen-bo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3238764" cy="24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89111" y="575557"/>
            <a:ext cx="7532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Самовольный</a:t>
            </a:r>
            <a:r>
              <a:rPr lang="en-US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уход</a:t>
            </a:r>
            <a:r>
              <a:rPr lang="en-US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497916"/>
      </p:ext>
    </p:extLst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529516"/>
            <a:ext cx="75608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возникновения детской безнадзорности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844824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кризисные явления в семье </a:t>
            </a:r>
            <a:endParaRPr lang="en-US" b="1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>
              <a:buClr>
                <a:srgbClr val="438086">
                  <a:lumMod val="50000"/>
                </a:srgbClr>
              </a:buClr>
            </a:pP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(рост числа разводов и количества неполных семей, асоциальный образ жизни родителей, падение уровня жизни и, как следствие, ухудшение условий содержания детей);</a:t>
            </a:r>
            <a:endParaRPr lang="en-US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 </a:t>
            </a: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распространение жестокого обращения с детьми в семьях</a:t>
            </a: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, снижение ответственности за их судьбу;</a:t>
            </a:r>
            <a:endParaRPr lang="en-US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marL="342900" lvl="0" indent="-342900" algn="l">
              <a:buClr>
                <a:srgbClr val="438086">
                  <a:lumMod val="50000"/>
                </a:srgbClr>
              </a:buCl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обвальное снижение количества бесплатных учреждений </a:t>
            </a:r>
            <a:r>
              <a:rPr lang="ru-RU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для отдыха и организации досуга детей в связи с влиянием рыночной экономики и оскудением государственных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9572" y="4581128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главной причиной детской безнадзорности является семейное неблагополучие, продолжающийся рост числа родителей, не выполняющих должным образом своих обязанностей по воспитанию и содержанию детей</a:t>
            </a:r>
          </a:p>
        </p:txBody>
      </p:sp>
    </p:spTree>
    <p:extLst>
      <p:ext uri="{BB962C8B-B14F-4D97-AF65-F5344CB8AC3E}">
        <p14:creationId xmlns:p14="http://schemas.microsoft.com/office/powerpoint/2010/main" val="3620300435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8297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Причины ухода детей из семьи?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8726"/>
            <a:ext cx="53285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1.Конфликтные ситуации в семье. 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Ребёнок стремится уйти от проблем, зачастую поддаваясь эмоциям и не понимая, что вместо решения проблемы он порождает массу других.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848"/>
            <a:ext cx="2428781" cy="233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75722"/>
      </p:ext>
    </p:extLst>
  </p:cSld>
  <p:clrMapOvr>
    <a:masterClrMapping/>
  </p:clrMapOvr>
  <p:transition spd="slow"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608412"/>
            <a:ext cx="8105915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438086">
                  <a:lumMod val="50000"/>
                </a:srgbClr>
              </a:buClr>
            </a:pPr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2. Семейное неблагополучие, злоупотребление родителями спиртными напитками.</a:t>
            </a: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 </a:t>
            </a:r>
            <a:endParaRPr lang="en-US" sz="2800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438086">
                  <a:lumMod val="50000"/>
                </a:srgbClr>
              </a:buClr>
            </a:pP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Родители зачастую не знают, где, с кем и как проводят время их дети. Отрицательное поведение родителей порождает нежелание ребенка возвращаться в семью.</a:t>
            </a:r>
          </a:p>
        </p:txBody>
      </p:sp>
      <p:pic>
        <p:nvPicPr>
          <p:cNvPr id="4098" name="Picture 2" descr="C:\Users\cvb\Desktop\Картинки\Подростки-картинки\Подросток\kak-borotsya-s-depressiey-252x3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06298"/>
            <a:ext cx="2394010" cy="28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vb\Desktop\Дети и родители=\Родитель и ребёнок\1_23583_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78" y="3458422"/>
            <a:ext cx="2206214" cy="27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62011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3.Занятость родителей на работе . </a:t>
            </a:r>
            <a:endParaRPr lang="en-US" sz="2800" b="1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algn="l"/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Подросток предоставлен в течение дня сам себе, что способствует его бродяжничеству на улицах города, совершению административных правонарушений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92421"/>
            <a:ext cx="2232248" cy="30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88393"/>
            <a:ext cx="2253605" cy="31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113726"/>
      </p:ext>
    </p:extLst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21563"/>
            <a:ext cx="7704856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b="1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4. Девиантное поведение. </a:t>
            </a: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 </a:t>
            </a:r>
            <a:endParaRPr lang="en-US" sz="2800" dirty="0">
              <a:solidFill>
                <a:srgbClr val="5C92B5">
                  <a:lumMod val="50000"/>
                </a:srgbClr>
              </a:solidFill>
              <a:latin typeface="Times New Roman"/>
            </a:endParaRPr>
          </a:p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dirty="0">
                <a:solidFill>
                  <a:srgbClr val="5C92B5">
                    <a:lumMod val="50000"/>
                  </a:srgbClr>
                </a:solidFill>
                <a:latin typeface="Times New Roman"/>
              </a:rPr>
              <a:t>Некоторые подростки не желают учиться и работать, или заниматься чем-либо полезным, хотя в настоящее время имеются возможности их трудоустройства или обучения даже при неполном образовании.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84984"/>
            <a:ext cx="2127647" cy="21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44806"/>
            <a:ext cx="2234351" cy="205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85844"/>
      </p:ext>
    </p:extLst>
  </p:cSld>
  <p:clrMapOvr>
    <a:masterClrMapping/>
  </p:clrMapOvr>
  <p:transition spd="slow"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auto"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5. Самоутверждение подростков,  стремление выйти из под контроля родителей, жить самостоятельно. 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Встречаются случаи ухода подростков из благополучных семей, где существует очень жёсткий контроль поведения ребёнка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73" y="3669481"/>
            <a:ext cx="3675225" cy="258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cvb\Desktop\Дети и родители=\Родитель и ребёнок\o-HISPANIC-TEENS-PARENTS-face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58" y="3645024"/>
            <a:ext cx="3635896" cy="25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47291"/>
      </p:ext>
    </p:extLst>
  </p:cSld>
  <p:clrMapOvr>
    <a:masterClrMapping/>
  </p:clrMapOvr>
  <p:transition spd="slow">
    <p:wipe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673</TotalTime>
  <Words>1047</Words>
  <Application>Microsoft Office PowerPoint</Application>
  <PresentationFormat>Экран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Adobe Myungjo Std M</vt:lpstr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ВЫ НА УЛИЦЕ ЗАМЕТИЛИ ЧУЖОГО БЕЗНАДЗОРНОГО ИЛИ БЕСПРИЗОРНОГО РЕБЁНКА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>Школьный</dc:subject>
  <dc:creator>shcool30f@outlook.com</dc:creator>
  <dc:description>http://propowerpoint.ru - Бесплатные шаблоны для презентаций. Полезные советы и уроки  PowerPoint .</dc:description>
  <cp:lastModifiedBy>user</cp:lastModifiedBy>
  <cp:revision>67</cp:revision>
  <dcterms:created xsi:type="dcterms:W3CDTF">2016-02-09T08:02:11Z</dcterms:created>
  <dcterms:modified xsi:type="dcterms:W3CDTF">2024-07-15T07:22:25Z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642686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NXTAG2">
    <vt:lpwstr>000800dc080000000000010243100207f6000400038000</vt:lpwstr>
  </property>
</Properties>
</file>