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 lvl="0">
      <a:defRPr lang="ru-RU"/>
    </a:defPPr>
    <a:lvl1pPr lvl="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lvl="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lvl="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lvl="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lvl="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00881-31A8-4D18-A015-77382A67D8EF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59927-9210-45FB-892E-E17A95229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9FF8F-FAA6-4D17-8DF2-1E3AC3BB63FA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1BADA-3579-4F3F-85AE-60C16B955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F788F-B05D-41CE-AE80-2384B1408C93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6A17E-E3A5-42F1-98E1-15A9E6267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BB9BE-D903-4AC3-81BC-A4D93415D20A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91686-EFA3-4944-8613-F4613D8B7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1E88A-2542-48F7-9C2E-868A197C9876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7DA63-963D-4FEC-8280-6C5FC18D9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E827E-8934-465C-B4C0-DDCD9DAC292B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A5B09-1E35-4175-B519-2DF12647C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C1537-2EBD-4D93-9156-FE35EEC5480A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66E39-E6A4-4586-A470-CF9C47F10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5FA42-4ADC-44FC-A26B-6610C6ECD913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60D0A-8DDF-4CF3-AF40-875F3125C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060D1-A0D4-4017-889E-7F64915AF313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89AC0-8C3C-4263-9566-00C53108D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7F331-AE8B-461E-BA6D-0BB257A476B6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C758-6A89-42F8-B60C-CF5C6D694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BB63A-0AB2-4384-96B5-50FA677E050B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06E56-E353-438E-A26C-6295791EC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6C177F-5286-4EE2-9B41-2366EA6A051D}" type="datetimeFigureOut">
              <a:rPr lang="ru-RU"/>
              <a:pPr>
                <a:defRPr/>
              </a:pPr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0F2F82-2F72-4F1D-A663-91B8573AA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proshkolu.ru/gofile/4283900-a1102969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g11.nnm.ru/5/e/d/0/6/4deb8b2ead88e806cc16f0e1067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img11.nnm.ru/5/e/d/0/6/4deb8b2ead88e806cc16f0e1067_prev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rm.ru/uploads/posts/2012-03/1332592706_pesni_velikoy_otechestvennoy_voyny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fotki.yandex.ru/users/ivanpobeda/view/146243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ki.yandex.ru/users/ivanpobeda/view/146264/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fotki.yandex.ru/users/ivanpobeda/view/14624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500306"/>
            <a:ext cx="76125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22 июня- День памяти и скорби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 descr="Без названия">
            <a:hlinkClick r:id="rId2" tooltip="Без названия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214686"/>
            <a:ext cx="4219575" cy="31623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52800" y="357166"/>
            <a:ext cx="49339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</a:rPr>
              <a:t>Склоните головы, зажгите свечи.</a:t>
            </a:r>
            <a:br>
              <a:rPr lang="ru-RU" sz="1400" b="1" i="1" dirty="0" smtClean="0">
                <a:solidFill>
                  <a:srgbClr val="C00000"/>
                </a:solidFill>
              </a:rPr>
            </a:br>
            <a:r>
              <a:rPr lang="ru-RU" sz="1400" b="1" i="1" dirty="0" smtClean="0">
                <a:solidFill>
                  <a:srgbClr val="C00000"/>
                </a:solidFill>
              </a:rPr>
              <a:t>В молчании колени преклоните:</a:t>
            </a:r>
            <a:br>
              <a:rPr lang="ru-RU" sz="1400" b="1" i="1" dirty="0" smtClean="0">
                <a:solidFill>
                  <a:srgbClr val="C00000"/>
                </a:solidFill>
              </a:rPr>
            </a:br>
            <a:r>
              <a:rPr lang="ru-RU" sz="1400" b="1" i="1" dirty="0" smtClean="0">
                <a:solidFill>
                  <a:srgbClr val="C00000"/>
                </a:solidFill>
              </a:rPr>
              <a:t>И в память тех, кто принял тяжкий груз </a:t>
            </a:r>
            <a:r>
              <a:rPr lang="ru-RU" sz="1400" b="1" i="1" dirty="0" smtClean="0">
                <a:solidFill>
                  <a:srgbClr val="C00000"/>
                </a:solidFill>
              </a:rPr>
              <a:t>на </a:t>
            </a:r>
            <a:r>
              <a:rPr lang="ru-RU" sz="1400" b="1" i="1" dirty="0" smtClean="0">
                <a:solidFill>
                  <a:srgbClr val="C00000"/>
                </a:solidFill>
              </a:rPr>
              <a:t>плечи,</a:t>
            </a:r>
            <a:br>
              <a:rPr lang="ru-RU" sz="1400" b="1" i="1" dirty="0" smtClean="0">
                <a:solidFill>
                  <a:srgbClr val="C00000"/>
                </a:solidFill>
              </a:rPr>
            </a:br>
            <a:r>
              <a:rPr lang="ru-RU" sz="1400" b="1" i="1" dirty="0" smtClean="0">
                <a:solidFill>
                  <a:srgbClr val="C00000"/>
                </a:solidFill>
              </a:rPr>
              <a:t>Сегодня на минуточку замрите.</a:t>
            </a:r>
            <a:br>
              <a:rPr lang="ru-RU" sz="1400" b="1" i="1" dirty="0" smtClean="0">
                <a:solidFill>
                  <a:srgbClr val="C00000"/>
                </a:solidFill>
              </a:rPr>
            </a:br>
            <a:r>
              <a:rPr lang="ru-RU" sz="1400" b="1" i="1" dirty="0" smtClean="0">
                <a:solidFill>
                  <a:srgbClr val="C00000"/>
                </a:solidFill>
              </a:rPr>
              <a:t>Мы станем вспоминать их поименно,</a:t>
            </a:r>
            <a:br>
              <a:rPr lang="ru-RU" sz="1400" b="1" i="1" dirty="0" smtClean="0">
                <a:solidFill>
                  <a:srgbClr val="C00000"/>
                </a:solidFill>
              </a:rPr>
            </a:br>
            <a:r>
              <a:rPr lang="ru-RU" sz="1400" b="1" i="1" dirty="0" smtClean="0">
                <a:solidFill>
                  <a:srgbClr val="C00000"/>
                </a:solidFill>
              </a:rPr>
              <a:t>Их подвигом гордиться будем мы.</a:t>
            </a:r>
            <a:br>
              <a:rPr lang="ru-RU" sz="1400" b="1" i="1" dirty="0" smtClean="0">
                <a:solidFill>
                  <a:srgbClr val="C00000"/>
                </a:solidFill>
              </a:rPr>
            </a:br>
            <a:r>
              <a:rPr lang="ru-RU" sz="1400" b="1" i="1" dirty="0" smtClean="0">
                <a:solidFill>
                  <a:srgbClr val="C00000"/>
                </a:solidFill>
              </a:rPr>
              <a:t>Пусть больше никогда на город сонный</a:t>
            </a:r>
            <a:br>
              <a:rPr lang="ru-RU" sz="1400" b="1" i="1" dirty="0" smtClean="0">
                <a:solidFill>
                  <a:srgbClr val="C00000"/>
                </a:solidFill>
              </a:rPr>
            </a:br>
            <a:r>
              <a:rPr lang="ru-RU" sz="1400" b="1" i="1" dirty="0" smtClean="0">
                <a:solidFill>
                  <a:srgbClr val="C00000"/>
                </a:solidFill>
              </a:rPr>
              <a:t>Не бросит тень свою крыло войны!</a:t>
            </a:r>
          </a:p>
          <a:p>
            <a:r>
              <a:rPr lang="ru-RU" sz="1200" b="1" i="1" dirty="0" smtClean="0">
                <a:solidFill>
                  <a:srgbClr val="C00000"/>
                </a:solidFill>
              </a:rPr>
              <a:t>                                                                  </a:t>
            </a:r>
            <a:r>
              <a:rPr lang="ru-RU" sz="1200" b="1" i="1" dirty="0" err="1" smtClean="0">
                <a:solidFill>
                  <a:srgbClr val="C00000"/>
                </a:solidFill>
              </a:rPr>
              <a:t>Сердариди</a:t>
            </a:r>
            <a:r>
              <a:rPr lang="ru-RU" sz="1200" b="1" i="1" dirty="0" smtClean="0">
                <a:solidFill>
                  <a:srgbClr val="C00000"/>
                </a:solidFill>
              </a:rPr>
              <a:t> Ольга</a:t>
            </a:r>
            <a:endParaRPr lang="ru-RU" sz="1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15.nnm.ru/f/7/6/5/b/b06f0cb8678948f907eba8435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142984"/>
            <a:ext cx="3735539" cy="2757507"/>
          </a:xfrm>
          <a:prstGeom prst="rect">
            <a:avLst/>
          </a:prstGeom>
          <a:noFill/>
        </p:spPr>
      </p:pic>
      <p:pic>
        <p:nvPicPr>
          <p:cNvPr id="20484" name="Picture 4" descr="http://mywebs.su/uploads/images/e/7/c/c/5/e4b2bd67b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95715"/>
            <a:ext cx="3643338" cy="26717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4876" y="4000504"/>
            <a:ext cx="42862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Немецко-фашистские войска ведут бой у стен Брестской крепости. Брест, 1941 г.</a:t>
            </a:r>
            <a:br>
              <a:rPr lang="ru-RU" sz="1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85728"/>
            <a:ext cx="52149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пограничников война началась 22 июня ровно в 4 часа утра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4929198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После провала внезапного захвата Брестской крепости немцам пришлось окапываться.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а">
            <a:hlinkClick r:id="rId2" tgtFrame="_blank" tooltip="&quot;оригинальный размер&quot;"/>
          </p:cNvPr>
          <p:cNvPicPr/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428992" y="285728"/>
            <a:ext cx="54054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4134177"/>
            <a:ext cx="72152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Первые бои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Ночь с 21 на 22 июня 1941 года. Темнота. Туман. Тишина. Но тишина тревожна. Пограничники осторожно прислушиваются. На противоположном берегу Буга гитлеровские войска заканчивают последние приготовления. Наводятся тысячи пушек, к самолетам подвешиваются бомбы, заправляются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горючим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танки. Приближается время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X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3.15 (4.15 по московскому времени)... Грохот. Взрывы. Дым пожаров. Крики раненных, плач женщин и детей. Стон самой земли...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http://9may.ru/images/empt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7175" cy="476250"/>
          </a:xfrm>
          <a:prstGeom prst="rect">
            <a:avLst/>
          </a:prstGeom>
          <a:noFill/>
        </p:spPr>
      </p:pic>
      <p:pic>
        <p:nvPicPr>
          <p:cNvPr id="27650" name="Picture 2" descr="http://9may.ru/images/empt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1500" cy="4762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71600" y="2179796"/>
            <a:ext cx="7315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b="1" dirty="0" smtClean="0"/>
              <a:t>за 22.VI. — 1941 года </a:t>
            </a:r>
          </a:p>
          <a:p>
            <a:pPr algn="just"/>
            <a:r>
              <a:rPr lang="ru-RU" dirty="0" smtClean="0"/>
              <a:t>С рассветом 22 июня 1941 года регулярные войска германской армии атаковали наши пограничные части на фронте от БАЛТИЙСКОГО до ЧЁРНОГО моря и в течение первой половины дня сдерживались ими. Во второй половине дня германские войска встретились с передовыми частями полевых войск Красной Армии. После ожесточённых боёв противник был отбит с большими потерями.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Авиация противника атаковала ряд наших аэродромов и населённых пунктов, но всюду встретила решительный отпор наших истребителей и зенитной артиллерии, наносивших большие потери противнику. Нами сбито 65 самолётов противника.</a:t>
            </a:r>
          </a:p>
          <a:p>
            <a:pPr algn="just"/>
            <a:r>
              <a:rPr lang="ru-RU" sz="1400" i="1" dirty="0" smtClean="0"/>
              <a:t>                                                                            из фондов "РИА Новости"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1000108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ПЕРВАЯ СВОДКА ГЛАВНОГО КОМАНДОВАНИЯ КРАСНОЙ АРМИИ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шаблоны ВОВ\19-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786058"/>
            <a:ext cx="2105435" cy="2966701"/>
          </a:xfrm>
          <a:prstGeom prst="rect">
            <a:avLst/>
          </a:prstGeom>
          <a:noFill/>
        </p:spPr>
      </p:pic>
      <p:pic>
        <p:nvPicPr>
          <p:cNvPr id="22531" name="Picture 3" descr="C:\Users\User\Desktop\шаблоны ВОВ\19-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643314"/>
            <a:ext cx="1857387" cy="2898539"/>
          </a:xfrm>
          <a:prstGeom prst="rect">
            <a:avLst/>
          </a:prstGeom>
          <a:noFill/>
        </p:spPr>
      </p:pic>
      <p:pic>
        <p:nvPicPr>
          <p:cNvPr id="22532" name="Picture 4" descr="C:\Users\User\Desktop\шаблоны ВОВ\19-3[1].jpg"/>
          <p:cNvPicPr>
            <a:picLocks noChangeAspect="1" noChangeArrowheads="1"/>
          </p:cNvPicPr>
          <p:nvPr/>
        </p:nvPicPr>
        <p:blipFill>
          <a:blip r:embed="rId4"/>
          <a:srcRect t="2605" r="8131"/>
          <a:stretch>
            <a:fillRect/>
          </a:stretch>
        </p:blipFill>
        <p:spPr bwMode="auto">
          <a:xfrm>
            <a:off x="7000892" y="3714752"/>
            <a:ext cx="1664929" cy="2576204"/>
          </a:xfrm>
          <a:prstGeom prst="rect">
            <a:avLst/>
          </a:prstGeom>
          <a:noFill/>
        </p:spPr>
      </p:pic>
      <p:pic>
        <p:nvPicPr>
          <p:cNvPr id="22533" name="Picture 5" descr="C:\Users\User\Desktop\шаблоны ВОВ\19-4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54" y="500042"/>
            <a:ext cx="1749659" cy="2419623"/>
          </a:xfrm>
          <a:prstGeom prst="rect">
            <a:avLst/>
          </a:prstGeom>
          <a:noFill/>
        </p:spPr>
      </p:pic>
      <p:pic>
        <p:nvPicPr>
          <p:cNvPr id="22534" name="Picture 6" descr="C:\Users\User\Desktop\шаблоны ВОВ\19-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57166"/>
            <a:ext cx="1666875" cy="23320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357422" y="5715016"/>
            <a:ext cx="45720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endParaRPr lang="ru-RU" dirty="0" smtClean="0">
              <a:solidFill>
                <a:srgbClr val="C00000"/>
              </a:solidFill>
            </a:endParaRPr>
          </a:p>
          <a:p>
            <a:pPr algn="just">
              <a:buFontTx/>
              <a:buNone/>
            </a:pPr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rgbClr val="C00000"/>
                </a:solidFill>
              </a:rPr>
              <a:t> Плакаты той поры…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2535" name="Picture 7" descr="C:\Users\User\Desktop\шаблоны ВОВ\20-1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2066" y="1428736"/>
            <a:ext cx="1643074" cy="2190766"/>
          </a:xfrm>
          <a:prstGeom prst="rect">
            <a:avLst/>
          </a:prstGeom>
          <a:noFill/>
        </p:spPr>
      </p:pic>
      <p:pic>
        <p:nvPicPr>
          <p:cNvPr id="22536" name="Picture 8" descr="C:\Users\User\Desktop\шаблоны ВОВ\20-2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4000504"/>
            <a:ext cx="1647824" cy="2179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8728" y="2571744"/>
            <a:ext cx="6858048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Сегодня день траура, день скорби, день памяти. Каждого, чьи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прадеды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отдали жизнь под Москвой, Сталинградом, Прагой, Берлином… Кто умирал от голода в Ленинграде, кто лил кровь на Мамаевом кургане, кто стоял до последней капли крови в Бресте, кто сражался за Одессу, кто лег на Курской дуге, кто встретил последний час на Одере… Кто замучен в застенках Бухенвальда, кто умер под пытками, кто ушел в лес партизаном и погиб, уничтожая фашистов… Кто забыв о детстве и юности посмертно заслужили звания Героев Советского Союза… Кто шел в последний таран… Кто вытаскивал раненных с поля боя и прикрывал их своим телом… Кто готовил снаряды для фронта… Кто 9 мая 1945 года плакал от счастья, услышав по радио долгожданную весть о Победе…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 забудем подвига наших дедов и прадедов.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Не предадим их подвиг забвению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://img11.nnm.ru/a/f/1/2/9/1fb57b50ff5977c4dcf1f8853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10771"/>
            <a:ext cx="2571768" cy="1929770"/>
          </a:xfrm>
          <a:prstGeom prst="rect">
            <a:avLst/>
          </a:prstGeom>
          <a:noFill/>
        </p:spPr>
      </p:pic>
      <p:pic>
        <p:nvPicPr>
          <p:cNvPr id="23556" name="Picture 4" descr="http://www.pravmir.ru/wp-content/uploads/2011/06/10382-3-580x4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28604"/>
            <a:ext cx="2571768" cy="1928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500042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Не танцуйте сегодня, не пойте.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В предвечерний задумчивый час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Молчаливо у окон постойте,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Вспомяните погибших за нас.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Там, в толпе, средь любимых, влюблённых,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Средь весёлых и крепких ребят,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Чьи-то тени в пилотках зелёных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На окраины молча спешат.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Им нельзя задержаться, остаться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Их берёт этот день навсегда,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На путях сортировочных станций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Им разлуку трубят поезда.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Окликать их и звать их напрасно,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Не промолвят ни слова в ответ,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Но с </a:t>
            </a:r>
            <a:r>
              <a:rPr lang="ru-RU" b="1" i="1" dirty="0" smtClean="0">
                <a:solidFill>
                  <a:srgbClr val="C00000"/>
                </a:solidFill>
              </a:rPr>
              <a:t>улыбкою </a:t>
            </a:r>
            <a:r>
              <a:rPr lang="ru-RU" b="1" i="1" dirty="0" smtClean="0">
                <a:solidFill>
                  <a:srgbClr val="C00000"/>
                </a:solidFill>
              </a:rPr>
              <a:t>грустной и ясной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Поглядите им пристально вслед.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                                           (В. </a:t>
            </a:r>
            <a:r>
              <a:rPr lang="ru-RU" b="1" i="1" dirty="0" err="1" smtClean="0">
                <a:solidFill>
                  <a:srgbClr val="C00000"/>
                </a:solidFill>
              </a:rPr>
              <a:t>Шефнер</a:t>
            </a:r>
            <a:r>
              <a:rPr lang="ru-RU" b="1" i="1" dirty="0" smtClean="0">
                <a:solidFill>
                  <a:srgbClr val="C00000"/>
                </a:solidFill>
              </a:rPr>
              <a:t>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C:\Users\Asus F80S\Desktop\sve4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71942"/>
            <a:ext cx="2727330" cy="2383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642918"/>
            <a:ext cx="564358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России 22 июня отмечается </a:t>
            </a:r>
            <a:r>
              <a:rPr lang="ru-RU" b="1" dirty="0" smtClean="0"/>
              <a:t>День памяти и скорби</a:t>
            </a:r>
            <a:r>
              <a:rPr lang="ru-RU" dirty="0" smtClean="0"/>
              <a:t> – один из самых печальных дней в истории </a:t>
            </a:r>
            <a:r>
              <a:rPr lang="ru-RU" dirty="0" smtClean="0"/>
              <a:t>страны. </a:t>
            </a:r>
            <a:r>
              <a:rPr lang="ru-RU" dirty="0" smtClean="0"/>
              <a:t>Именно 22 июня 1941 года началась </a:t>
            </a:r>
            <a:r>
              <a:rPr lang="ru-RU" dirty="0" smtClean="0"/>
              <a:t>Великая Отечественная война</a:t>
            </a:r>
            <a:r>
              <a:rPr lang="ru-RU" dirty="0" smtClean="0"/>
              <a:t> – что за этим последовало, мы знаем достаточно хорошо. </a:t>
            </a:r>
            <a:r>
              <a:rPr lang="ru-RU" dirty="0" smtClean="0"/>
              <a:t>27</a:t>
            </a:r>
            <a:r>
              <a:rPr lang="ru-RU" dirty="0" smtClean="0"/>
              <a:t> миллионов российских граждан </a:t>
            </a:r>
            <a:r>
              <a:rPr lang="ru-RU" dirty="0" smtClean="0"/>
              <a:t>погибло: </a:t>
            </a:r>
            <a:r>
              <a:rPr lang="ru-RU" dirty="0" smtClean="0"/>
              <a:t>десятки, сотни тысяч содержались в концлагерях и страдали от голода в тылу, годы послевоенной разрухи унесли свою долю человеческих жизней. </a:t>
            </a:r>
          </a:p>
          <a:p>
            <a:pPr algn="just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 Российской Федерации День памяти и скорби отмечают с </a:t>
            </a:r>
            <a:r>
              <a:rPr lang="ru-RU" b="1" dirty="0" smtClean="0"/>
              <a:t>1996 </a:t>
            </a:r>
            <a:r>
              <a:rPr lang="ru-RU" b="1" dirty="0" smtClean="0"/>
              <a:t>года</a:t>
            </a:r>
            <a:r>
              <a:rPr lang="ru-RU" dirty="0" smtClean="0"/>
              <a:t>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Этот </a:t>
            </a:r>
            <a:r>
              <a:rPr lang="ru-RU" dirty="0" smtClean="0"/>
              <a:t>день в России – не просто дата в календаре: по всей стране приспускаются государственные флаги, а телевидению и радио, а также учреждениям культуры рекомендовано не проводить никаких развлекательных программ и мероприятий.</a:t>
            </a:r>
          </a:p>
          <a:p>
            <a:pPr algn="just"/>
            <a:r>
              <a:rPr lang="ru-RU" sz="1600" dirty="0" smtClean="0"/>
              <a:t>  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4284603-aef8df253f5f315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071942"/>
            <a:ext cx="2403910" cy="2437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785794"/>
            <a:ext cx="50006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/>
              <a:t>Со дня окончания Великой отечественной войны прошло более 70 лет. Для большинства россиян это уже история, знакомая по книгам, фильмам и рассказам ветеранов. Но до сих пор война остается болевой точкой.   Именно в этот предрассветный час, 22 июня 1941 года, были </a:t>
            </a:r>
            <a:r>
              <a:rPr lang="ru-RU" sz="1600" dirty="0" smtClean="0"/>
              <a:t>сломаны </a:t>
            </a:r>
            <a:r>
              <a:rPr lang="ru-RU" sz="1600" dirty="0" smtClean="0"/>
              <a:t>судьбы всех граждан Советской страны, не </a:t>
            </a:r>
            <a:r>
              <a:rPr lang="ru-RU" sz="1600" dirty="0" smtClean="0"/>
              <a:t>осталось </a:t>
            </a:r>
            <a:r>
              <a:rPr lang="ru-RU" sz="1600" dirty="0" smtClean="0"/>
              <a:t>ни одной семьи, которой не коснулись бы ее беды и тяготы.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dirty="0" smtClean="0"/>
              <a:t>Утром </a:t>
            </a:r>
            <a:r>
              <a:rPr lang="ru-RU" sz="1600" dirty="0" smtClean="0"/>
              <a:t>22 июня московское радио передавало обычные воскресные передачи и мирную музыку. О начале войны советские граждане узнали лишь в полдень, когда по радио выступил Председатель Совета Народных комиссаров, Нарком иностранных дел Вячеслав Михайлович Молотов. Он сообщил: </a:t>
            </a:r>
            <a:r>
              <a:rPr lang="ru-RU" sz="1600" b="1" dirty="0" smtClean="0"/>
              <a:t>«Сегодня, в 4 часа утра, без предъявления каких-либо претензий к Советскому Союзу, без объявления войны, германские войска напали на нашу страну». </a:t>
            </a:r>
          </a:p>
          <a:p>
            <a:pPr algn="just"/>
            <a:r>
              <a:rPr lang="ru-RU" sz="1600" dirty="0" smtClean="0"/>
              <a:t>Так началась самая страшная и кровопролитная война в истории человечества. </a:t>
            </a:r>
            <a:endParaRPr lang="ru-RU" sz="1600" dirty="0"/>
          </a:p>
        </p:txBody>
      </p:sp>
      <p:pic>
        <p:nvPicPr>
          <p:cNvPr id="29698" name="Picture 2" descr="http://www.pravmir.ru/wp-content/uploads/2011/06/14199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14818"/>
            <a:ext cx="2928958" cy="2129057"/>
          </a:xfrm>
          <a:prstGeom prst="rect">
            <a:avLst/>
          </a:prstGeom>
          <a:noFill/>
        </p:spPr>
      </p:pic>
      <p:pic>
        <p:nvPicPr>
          <p:cNvPr id="29700" name="Picture 4" descr="http://www.pravmir.ru/wp-content/uploads/2011/06/c15dbbbf4bdbac20b26d9be7d9c_prev-1-580x3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357430"/>
            <a:ext cx="2462731" cy="1613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0430" y="500042"/>
            <a:ext cx="4572000" cy="24699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«Тот самый длинный день в году</a:t>
            </a:r>
          </a:p>
          <a:p>
            <a:pPr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С его безоблачной погодой</a:t>
            </a:r>
          </a:p>
          <a:p>
            <a:pPr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Нам выдал общую беду на всех,</a:t>
            </a:r>
          </a:p>
          <a:p>
            <a:pPr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На все 4 года.</a:t>
            </a:r>
          </a:p>
          <a:p>
            <a:pPr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Она такой вдавила след,</a:t>
            </a:r>
          </a:p>
          <a:p>
            <a:pPr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И стольких наземь положила.</a:t>
            </a:r>
          </a:p>
          <a:p>
            <a:pPr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Что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двадцать лет и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тридцать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лет</a:t>
            </a:r>
          </a:p>
          <a:p>
            <a:pPr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</a:rPr>
              <a:t>Живым не верится- что живы…»</a:t>
            </a:r>
            <a:r>
              <a:rPr lang="ru-RU" dirty="0" smtClean="0">
                <a:solidFill>
                  <a:srgbClr val="C00000"/>
                </a:solidFill>
              </a:rPr>
              <a:t>      </a:t>
            </a:r>
          </a:p>
          <a:p>
            <a:pPr algn="r">
              <a:buFontTx/>
              <a:buNone/>
            </a:pPr>
            <a:r>
              <a:rPr lang="ru-RU" sz="1050" b="1" dirty="0" smtClean="0"/>
              <a:t>К. Симонов</a:t>
            </a:r>
            <a:endParaRPr lang="ru-RU" sz="1050" b="1" dirty="0"/>
          </a:p>
        </p:txBody>
      </p:sp>
      <p:pic>
        <p:nvPicPr>
          <p:cNvPr id="17411" name="Picture 3" descr="http://img15.nnm.ru/f/f/6/7/b/ad6753b83acbcb12956702a80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000372"/>
            <a:ext cx="2500330" cy="3335949"/>
          </a:xfrm>
          <a:prstGeom prst="rect">
            <a:avLst/>
          </a:prstGeom>
          <a:noFill/>
        </p:spPr>
      </p:pic>
      <p:pic>
        <p:nvPicPr>
          <p:cNvPr id="17413" name="Picture 5" descr="http://www.pravmir.ru/wp-content/uploads/2011/06/tmp4FF-10-580x404.jpg"/>
          <p:cNvPicPr>
            <a:picLocks noChangeAspect="1" noChangeArrowheads="1"/>
          </p:cNvPicPr>
          <p:nvPr/>
        </p:nvPicPr>
        <p:blipFill>
          <a:blip r:embed="rId3">
            <a:lum contrast="-10000"/>
          </a:blip>
          <a:srcRect/>
          <a:stretch>
            <a:fillRect/>
          </a:stretch>
        </p:blipFill>
        <p:spPr bwMode="auto">
          <a:xfrm>
            <a:off x="3786182" y="3071810"/>
            <a:ext cx="4601465" cy="32051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352800" y="1219200"/>
            <a:ext cx="5562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Первой песней, написанной в годы Великой Отечественной войны, была «Священная война». Эта песня стала настоящим гимном советского народа. </a:t>
            </a:r>
            <a:endParaRPr lang="ru-RU" sz="20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Уже </a:t>
            </a:r>
            <a:r>
              <a:rPr lang="ru-RU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 июня 1941 года в газетах «Красная звезда» и «Известия» было опубликовано стихотворение Василия Лебедева-Кумача «Священная война». На следующий день композитор А. В. Александров написал к ней музыку.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endParaRPr lang="ru-RU" sz="20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Ещё </a:t>
            </a:r>
            <a:r>
              <a:rPr lang="ru-RU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через день она была исполнена </a:t>
            </a:r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Ансамблем песни </a:t>
            </a:r>
            <a:r>
              <a:rPr lang="ru-RU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пляски Красной Армии на Белорусском вокзале Москвы при проводах бойцов на фронт. 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562600"/>
            <a:ext cx="120967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WordArt 6"/>
          <p:cNvSpPr>
            <a:spLocks noChangeArrowheads="1" noChangeShapeType="1" noTextEdit="1"/>
          </p:cNvSpPr>
          <p:nvPr/>
        </p:nvSpPr>
        <p:spPr bwMode="auto">
          <a:xfrm>
            <a:off x="3286116" y="571480"/>
            <a:ext cx="5486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"Священная война"</a:t>
            </a:r>
          </a:p>
        </p:txBody>
      </p:sp>
      <p:pic>
        <p:nvPicPr>
          <p:cNvPr id="1026" name="Picture 2" descr="http://www.chorm.ru/uploads/posts/2012-03/1332592706_pesni_velikoy_otechestvennoy_voyny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571876"/>
            <a:ext cx="2286016" cy="2286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pravmir.ru/wp-content/uploads/2011/06/58709188_1273162757_2-580x3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85992"/>
            <a:ext cx="6310318" cy="39929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6600" y="785794"/>
            <a:ext cx="5153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Поезда идут на фронт. Пляшет красноармеец В.Кочетков. 25 июня 1941 года.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Фотографии Великой Отечественной Войны: 41-й год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66"/>
            <a:ext cx="4214842" cy="2945121"/>
          </a:xfrm>
          <a:prstGeom prst="rect">
            <a:avLst/>
          </a:prstGeom>
          <a:noFill/>
        </p:spPr>
      </p:pic>
      <p:pic>
        <p:nvPicPr>
          <p:cNvPr id="41988" name="Picture 4" descr="Фотографии Великой Отечественной Войны: 41-й год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571876"/>
            <a:ext cx="4262553" cy="2951819"/>
          </a:xfrm>
          <a:prstGeom prst="rect">
            <a:avLst/>
          </a:prstGeom>
          <a:noFill/>
        </p:spPr>
      </p:pic>
      <p:pic>
        <p:nvPicPr>
          <p:cNvPr id="41990" name="Picture 6" descr="Фотографии Великой Отечественной Войны: 41-й год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3786190"/>
            <a:ext cx="4014965" cy="27050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2571744"/>
            <a:ext cx="31598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фронт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ywebs.su/uploads/images/8/0/b/6/5/fecd4724d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71612"/>
            <a:ext cx="4391446" cy="30813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5714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Войска фашистской Германии переходят пограничную </a:t>
            </a:r>
            <a:r>
              <a:rPr lang="ru-RU" dirty="0" smtClean="0"/>
              <a:t>реку  22 </a:t>
            </a:r>
            <a:r>
              <a:rPr lang="ru-RU" dirty="0" smtClean="0"/>
              <a:t>июня 1941 г.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80" name="Picture 4" descr="http://www.pravmir.ru/wp-content/uploads/2011/06/7427cfdff411c3ea2490e1c81e1_pr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357430"/>
            <a:ext cx="3000363" cy="406238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51435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Немецкие солдаты пересекают государственную границу СССР.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Время </a:t>
            </a:r>
            <a:r>
              <a:rPr lang="ru-RU" dirty="0" smtClean="0"/>
              <a:t>съемки: 22.06.1941.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214282" y="142852"/>
            <a:ext cx="8786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Первой приняла на себя удар Брестская </a:t>
            </a:r>
            <a:r>
              <a:rPr lang="ru-RU" sz="2400" b="1" i="1" dirty="0" smtClean="0">
                <a:solidFill>
                  <a:srgbClr val="C00000"/>
                </a:solidFill>
              </a:rPr>
              <a:t>крепость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21507" name="Рисунок 2" descr="bb1b402b3defe32518bc1c9fa0050b3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642918"/>
            <a:ext cx="3695593" cy="276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3" descr="04-5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785794"/>
            <a:ext cx="2000264" cy="168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4" descr="8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572008"/>
            <a:ext cx="3643338" cy="194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5" descr="0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857496"/>
            <a:ext cx="2238074" cy="1339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7" descr="brest9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3500438"/>
            <a:ext cx="3523166" cy="300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9" descr="i0091rp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571480"/>
            <a:ext cx="2714644" cy="394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639</Words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14</cp:revision>
  <dcterms:modified xsi:type="dcterms:W3CDTF">2023-06-21T10:06:09Z</dcterms:modified>
</cp:coreProperties>
</file>