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57" r:id="rId3"/>
    <p:sldId id="258" r:id="rId4"/>
    <p:sldId id="260" r:id="rId5"/>
    <p:sldId id="267" r:id="rId6"/>
    <p:sldId id="262" r:id="rId7"/>
    <p:sldId id="264" r:id="rId8"/>
    <p:sldId id="268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820824E-7BCE-40E5-9F63-D73E6D61DAA0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54DFA46-536C-4780-A853-3A81BA6E77FD}">
      <dgm:prSet phldrT="[Текст]"/>
      <dgm:spPr/>
      <dgm:t>
        <a:bodyPr/>
        <a:lstStyle/>
        <a:p>
          <a:r>
            <a:rPr lang="ru-RU" b="1" i="1" u="sng" dirty="0" smtClean="0">
              <a:solidFill>
                <a:schemeClr val="tx1"/>
              </a:solidFill>
            </a:rPr>
            <a:t>Корни с чередованием</a:t>
          </a:r>
          <a:endParaRPr lang="ru-RU" b="1" i="1" u="sng" dirty="0">
            <a:solidFill>
              <a:schemeClr val="tx1"/>
            </a:solidFill>
          </a:endParaRPr>
        </a:p>
      </dgm:t>
    </dgm:pt>
    <dgm:pt modelId="{56F4A36C-4FB2-41AF-B769-5E044421A6E2}" type="parTrans" cxnId="{42F9A25E-6D7B-4137-9725-C134F148C4EF}">
      <dgm:prSet/>
      <dgm:spPr/>
      <dgm:t>
        <a:bodyPr/>
        <a:lstStyle/>
        <a:p>
          <a:endParaRPr lang="ru-RU"/>
        </a:p>
      </dgm:t>
    </dgm:pt>
    <dgm:pt modelId="{F18BD54F-BDCD-4ACF-A286-D8BA5E7CB15A}" type="sibTrans" cxnId="{42F9A25E-6D7B-4137-9725-C134F148C4EF}">
      <dgm:prSet/>
      <dgm:spPr/>
      <dgm:t>
        <a:bodyPr/>
        <a:lstStyle/>
        <a:p>
          <a:endParaRPr lang="ru-RU"/>
        </a:p>
      </dgm:t>
    </dgm:pt>
    <dgm:pt modelId="{123E7489-C2B5-4CC1-8E78-3DFD1CF958FB}">
      <dgm:prSet phldrT="[Текст]"/>
      <dgm:spPr/>
      <dgm:t>
        <a:bodyPr/>
        <a:lstStyle/>
        <a:p>
          <a:pPr rtl="0"/>
          <a:r>
            <a: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Буквы согласных в корне:</a:t>
          </a:r>
        </a:p>
        <a:p>
          <a:pPr rtl="0"/>
          <a:r>
            <a:rPr kumimoji="0" lang="ru-RU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charset="0"/>
              <a:cs typeface="Arial" charset="0"/>
            </a:rPr>
            <a:t>-ла</a:t>
          </a:r>
          <a:r>
            <a:rPr kumimoji="0" lang="ru-RU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charset="0"/>
              <a:cs typeface="Arial" charset="0"/>
            </a:rPr>
            <a:t>г</a:t>
          </a:r>
          <a:r>
            <a:rPr kumimoji="0" lang="ru-RU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charset="0"/>
              <a:cs typeface="Arial" charset="0"/>
            </a:rPr>
            <a:t>- </a:t>
          </a:r>
          <a:r>
            <a:rPr kumimoji="0" lang="en-US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charset="0"/>
              <a:cs typeface="Arial" charset="0"/>
            </a:rPr>
            <a:t>/</a:t>
          </a:r>
          <a:r>
            <a:rPr kumimoji="0" lang="ru-RU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charset="0"/>
              <a:cs typeface="Arial" charset="0"/>
            </a:rPr>
            <a:t>-ло</a:t>
          </a:r>
          <a:r>
            <a:rPr kumimoji="0" lang="ru-RU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charset="0"/>
              <a:cs typeface="Arial" charset="0"/>
            </a:rPr>
            <a:t>ж</a:t>
          </a:r>
          <a:r>
            <a:rPr kumimoji="0" lang="ru-RU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charset="0"/>
              <a:cs typeface="Arial" charset="0"/>
            </a:rPr>
            <a:t>-</a:t>
          </a:r>
          <a:endParaRPr kumimoji="0" lang="en-US" b="0" i="0" u="none" strike="noStrike" cap="none" normalizeH="0" baseline="0" dirty="0" smtClean="0">
            <a:ln>
              <a:noFill/>
            </a:ln>
            <a:solidFill>
              <a:srgbClr val="FFFF00"/>
            </a:solidFill>
            <a:effectLst/>
            <a:latin typeface="Arial" charset="0"/>
            <a:cs typeface="Arial" charset="0"/>
          </a:endParaRPr>
        </a:p>
        <a:p>
          <a:pPr rtl="0"/>
          <a:r>
            <a:rPr kumimoji="0" lang="ru-RU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charset="0"/>
              <a:cs typeface="Arial" charset="0"/>
            </a:rPr>
            <a:t>-</a:t>
          </a:r>
          <a:r>
            <a:rPr kumimoji="0" lang="ru-RU" b="0" i="0" u="none" strike="noStrike" cap="none" normalizeH="0" baseline="0" dirty="0" err="1" smtClean="0">
              <a:ln>
                <a:noFill/>
              </a:ln>
              <a:solidFill>
                <a:srgbClr val="FFFF00"/>
              </a:solidFill>
              <a:effectLst/>
              <a:latin typeface="Arial" charset="0"/>
              <a:cs typeface="Arial" charset="0"/>
            </a:rPr>
            <a:t>ра</a:t>
          </a:r>
          <a:r>
            <a:rPr kumimoji="0" lang="ru-RU" b="1" i="0" u="none" strike="noStrike" cap="none" normalizeH="0" baseline="0" dirty="0" err="1" smtClean="0">
              <a:ln>
                <a:noFill/>
              </a:ln>
              <a:solidFill>
                <a:srgbClr val="FFFF00"/>
              </a:solidFill>
              <a:effectLst/>
              <a:latin typeface="Arial" charset="0"/>
              <a:cs typeface="Arial" charset="0"/>
            </a:rPr>
            <a:t>ст</a:t>
          </a:r>
          <a:r>
            <a:rPr kumimoji="0" lang="ru-RU" b="0" i="0" u="none" strike="noStrike" cap="none" normalizeH="0" baseline="0" dirty="0" err="1" smtClean="0">
              <a:ln>
                <a:noFill/>
              </a:ln>
              <a:solidFill>
                <a:srgbClr val="FFFF00"/>
              </a:solidFill>
              <a:effectLst/>
              <a:latin typeface="Arial" charset="0"/>
              <a:cs typeface="Arial" charset="0"/>
            </a:rPr>
            <a:t>--ро</a:t>
          </a:r>
          <a:r>
            <a:rPr kumimoji="0" lang="ru-RU" b="1" i="0" u="none" strike="noStrike" cap="none" normalizeH="0" baseline="0" dirty="0" err="1" smtClean="0">
              <a:ln>
                <a:noFill/>
              </a:ln>
              <a:solidFill>
                <a:srgbClr val="FFFF00"/>
              </a:solidFill>
              <a:effectLst/>
              <a:latin typeface="Arial" charset="0"/>
              <a:cs typeface="Arial" charset="0"/>
            </a:rPr>
            <a:t>с</a:t>
          </a:r>
          <a:r>
            <a:rPr kumimoji="0" lang="ru-RU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charset="0"/>
              <a:cs typeface="Arial" charset="0"/>
            </a:rPr>
            <a:t>-</a:t>
          </a:r>
        </a:p>
      </dgm:t>
    </dgm:pt>
    <dgm:pt modelId="{2868060F-6B57-420B-901D-78C899B428B2}" type="parTrans" cxnId="{A9419FEC-A78B-41E0-83E8-8D5F90C2B3BC}">
      <dgm:prSet/>
      <dgm:spPr/>
      <dgm:t>
        <a:bodyPr/>
        <a:lstStyle/>
        <a:p>
          <a:endParaRPr lang="ru-RU"/>
        </a:p>
      </dgm:t>
    </dgm:pt>
    <dgm:pt modelId="{09523AFF-0507-44D5-A383-8FC751616C11}" type="sibTrans" cxnId="{A9419FEC-A78B-41E0-83E8-8D5F90C2B3BC}">
      <dgm:prSet/>
      <dgm:spPr/>
      <dgm:t>
        <a:bodyPr/>
        <a:lstStyle/>
        <a:p>
          <a:endParaRPr lang="ru-RU"/>
        </a:p>
      </dgm:t>
    </dgm:pt>
    <dgm:pt modelId="{CD2C9D15-3176-486A-98E6-C8775F5F85B0}">
      <dgm:prSet phldrT="[Текст]"/>
      <dgm:spPr/>
      <dgm:t>
        <a:bodyPr/>
        <a:lstStyle/>
        <a:p>
          <a:pPr rtl="0"/>
          <a:r>
            <a: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Ударение:</a:t>
          </a:r>
        </a:p>
        <a:p>
          <a:pPr rtl="0"/>
          <a:r>
            <a:rPr kumimoji="0" lang="ru-RU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charset="0"/>
              <a:cs typeface="Arial" charset="0"/>
            </a:rPr>
            <a:t>-</a:t>
          </a:r>
          <a:r>
            <a:rPr kumimoji="0" lang="ru-RU" b="1" i="0" u="none" strike="noStrike" cap="none" normalizeH="0" baseline="0" dirty="0" err="1" smtClean="0">
              <a:ln>
                <a:noFill/>
              </a:ln>
              <a:solidFill>
                <a:srgbClr val="FFFF00"/>
              </a:solidFill>
              <a:effectLst/>
              <a:latin typeface="Arial" charset="0"/>
              <a:cs typeface="Arial" charset="0"/>
            </a:rPr>
            <a:t>зар</a:t>
          </a:r>
          <a:r>
            <a:rPr kumimoji="0" lang="ru-RU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charset="0"/>
              <a:cs typeface="Arial" charset="0"/>
            </a:rPr>
            <a:t>- </a:t>
          </a:r>
          <a:r>
            <a:rPr kumimoji="0" lang="en-US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charset="0"/>
              <a:cs typeface="Arial" charset="0"/>
            </a:rPr>
            <a:t>/</a:t>
          </a:r>
          <a:r>
            <a:rPr kumimoji="0" lang="ru-RU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charset="0"/>
              <a:cs typeface="Arial" charset="0"/>
            </a:rPr>
            <a:t> -</a:t>
          </a:r>
          <a:r>
            <a:rPr kumimoji="0" lang="ru-RU" b="1" i="0" u="none" strike="noStrike" cap="none" normalizeH="0" baseline="0" dirty="0" err="1" smtClean="0">
              <a:ln>
                <a:noFill/>
              </a:ln>
              <a:solidFill>
                <a:srgbClr val="FFFF00"/>
              </a:solidFill>
              <a:effectLst/>
              <a:latin typeface="Arial" charset="0"/>
              <a:cs typeface="Arial" charset="0"/>
            </a:rPr>
            <a:t>зор--гор</a:t>
          </a:r>
          <a:r>
            <a:rPr kumimoji="0" lang="ru-RU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charset="0"/>
              <a:cs typeface="Arial" charset="0"/>
            </a:rPr>
            <a:t>- </a:t>
          </a:r>
          <a:r>
            <a:rPr kumimoji="0" lang="en-US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charset="0"/>
              <a:cs typeface="Arial" charset="0"/>
            </a:rPr>
            <a:t>/</a:t>
          </a:r>
          <a:r>
            <a:rPr kumimoji="0" lang="ru-RU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charset="0"/>
              <a:cs typeface="Arial" charset="0"/>
            </a:rPr>
            <a:t> -</a:t>
          </a:r>
          <a:r>
            <a:rPr kumimoji="0" lang="ru-RU" b="1" i="0" u="none" strike="noStrike" cap="none" normalizeH="0" baseline="0" dirty="0" err="1" smtClean="0">
              <a:ln>
                <a:noFill/>
              </a:ln>
              <a:solidFill>
                <a:srgbClr val="FFFF00"/>
              </a:solidFill>
              <a:effectLst/>
              <a:latin typeface="Arial" charset="0"/>
              <a:cs typeface="Arial" charset="0"/>
            </a:rPr>
            <a:t>гар</a:t>
          </a:r>
          <a:r>
            <a:rPr kumimoji="0" lang="ru-RU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charset="0"/>
              <a:cs typeface="Arial" charset="0"/>
            </a:rPr>
            <a:t>-</a:t>
          </a:r>
          <a:endParaRPr lang="ru-RU" b="1" dirty="0">
            <a:solidFill>
              <a:srgbClr val="FFFF00"/>
            </a:solidFill>
          </a:endParaRPr>
        </a:p>
      </dgm:t>
    </dgm:pt>
    <dgm:pt modelId="{46DDF75E-CECD-4A5A-8934-AC02E4A2473D}" type="parTrans" cxnId="{2A6FCDAF-7CA3-4CD5-9436-AA2E8B98F459}">
      <dgm:prSet/>
      <dgm:spPr/>
      <dgm:t>
        <a:bodyPr/>
        <a:lstStyle/>
        <a:p>
          <a:endParaRPr lang="ru-RU"/>
        </a:p>
      </dgm:t>
    </dgm:pt>
    <dgm:pt modelId="{6D77FB39-860E-4A59-8446-A414832E7D58}" type="sibTrans" cxnId="{2A6FCDAF-7CA3-4CD5-9436-AA2E8B98F459}">
      <dgm:prSet/>
      <dgm:spPr/>
      <dgm:t>
        <a:bodyPr/>
        <a:lstStyle/>
        <a:p>
          <a:endParaRPr lang="ru-RU"/>
        </a:p>
      </dgm:t>
    </dgm:pt>
    <dgm:pt modelId="{2B2F96CB-1023-4B01-8C83-5B12E1145FCE}">
      <dgm:prSet phldrT="[Текст]"/>
      <dgm:spPr/>
      <dgm:t>
        <a:bodyPr/>
        <a:lstStyle/>
        <a:p>
          <a:pPr rtl="0"/>
          <a:r>
            <a: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Суффикс -а- после корня:</a:t>
          </a:r>
        </a:p>
        <a:p>
          <a:pPr rtl="0"/>
          <a:r>
            <a:rPr kumimoji="0" lang="ru-RU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charset="0"/>
              <a:cs typeface="Arial" charset="0"/>
            </a:rPr>
            <a:t>-</a:t>
          </a:r>
          <a:r>
            <a:rPr kumimoji="0" lang="ru-RU" b="0" i="0" u="none" strike="noStrike" cap="none" normalizeH="0" baseline="0" dirty="0" err="1" smtClean="0">
              <a:ln>
                <a:noFill/>
              </a:ln>
              <a:solidFill>
                <a:srgbClr val="FFFF00"/>
              </a:solidFill>
              <a:effectLst/>
              <a:latin typeface="Arial" charset="0"/>
              <a:cs typeface="Arial" charset="0"/>
            </a:rPr>
            <a:t>бир</a:t>
          </a:r>
          <a:r>
            <a:rPr kumimoji="0" lang="ru-RU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charset="0"/>
              <a:cs typeface="Arial" charset="0"/>
            </a:rPr>
            <a:t>(а) </a:t>
          </a:r>
          <a:r>
            <a:rPr kumimoji="0" lang="en-US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charset="0"/>
              <a:cs typeface="Arial" charset="0"/>
            </a:rPr>
            <a:t>/ </a:t>
          </a:r>
          <a:r>
            <a:rPr kumimoji="0" lang="ru-RU" b="0" i="0" u="none" strike="noStrike" cap="none" normalizeH="0" baseline="0" dirty="0" err="1" smtClean="0">
              <a:ln>
                <a:noFill/>
              </a:ln>
              <a:solidFill>
                <a:srgbClr val="FFFF00"/>
              </a:solidFill>
              <a:effectLst/>
              <a:latin typeface="Arial" charset="0"/>
              <a:cs typeface="Arial" charset="0"/>
            </a:rPr>
            <a:t>бер</a:t>
          </a:r>
          <a:r>
            <a:rPr kumimoji="0" lang="ru-RU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charset="0"/>
              <a:cs typeface="Arial" charset="0"/>
            </a:rPr>
            <a:t>-</a:t>
          </a:r>
        </a:p>
        <a:p>
          <a:pPr rtl="0"/>
          <a:r>
            <a:rPr kumimoji="0" lang="ru-RU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charset="0"/>
              <a:cs typeface="Arial" charset="0"/>
            </a:rPr>
            <a:t>-пир(а)</a:t>
          </a:r>
          <a:r>
            <a:rPr kumimoji="0" lang="en-US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charset="0"/>
              <a:cs typeface="Arial" charset="0"/>
            </a:rPr>
            <a:t> / </a:t>
          </a:r>
          <a:r>
            <a:rPr kumimoji="0" lang="ru-RU" b="0" i="0" u="none" strike="noStrike" cap="none" normalizeH="0" baseline="0" dirty="0" err="1" smtClean="0">
              <a:ln>
                <a:noFill/>
              </a:ln>
              <a:solidFill>
                <a:srgbClr val="FFFF00"/>
              </a:solidFill>
              <a:effectLst/>
              <a:latin typeface="Arial" charset="0"/>
              <a:cs typeface="Arial" charset="0"/>
            </a:rPr>
            <a:t>пер--дир</a:t>
          </a:r>
          <a:r>
            <a:rPr kumimoji="0" lang="ru-RU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charset="0"/>
              <a:cs typeface="Arial" charset="0"/>
            </a:rPr>
            <a:t>(а</a:t>
          </a:r>
          <a:r>
            <a:rPr kumimoji="0" lang="en-US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charset="0"/>
              <a:cs typeface="Arial" charset="0"/>
            </a:rPr>
            <a:t>) / </a:t>
          </a:r>
          <a:r>
            <a:rPr kumimoji="0" lang="ru-RU" b="0" i="0" u="none" strike="noStrike" cap="none" normalizeH="0" baseline="0" dirty="0" err="1" smtClean="0">
              <a:ln>
                <a:noFill/>
              </a:ln>
              <a:solidFill>
                <a:srgbClr val="FFFF00"/>
              </a:solidFill>
              <a:effectLst/>
              <a:latin typeface="Arial" charset="0"/>
              <a:cs typeface="Arial" charset="0"/>
            </a:rPr>
            <a:t>дер</a:t>
          </a:r>
          <a:r>
            <a:rPr kumimoji="0" lang="ru-RU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charset="0"/>
              <a:cs typeface="Arial" charset="0"/>
            </a:rPr>
            <a:t>-</a:t>
          </a:r>
        </a:p>
        <a:p>
          <a:pPr rtl="0"/>
          <a:r>
            <a:rPr kumimoji="0" lang="ru-RU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charset="0"/>
              <a:cs typeface="Arial" charset="0"/>
            </a:rPr>
            <a:t>-тир(а)</a:t>
          </a:r>
          <a:r>
            <a:rPr kumimoji="0" lang="en-US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charset="0"/>
              <a:cs typeface="Arial" charset="0"/>
            </a:rPr>
            <a:t> /-</a:t>
          </a:r>
          <a:r>
            <a:rPr kumimoji="0" lang="ru-RU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charset="0"/>
              <a:cs typeface="Arial" charset="0"/>
            </a:rPr>
            <a:t>тер- </a:t>
          </a:r>
          <a:endParaRPr kumimoji="0" lang="en-US" b="0" i="0" u="none" strike="noStrike" cap="none" normalizeH="0" baseline="0" dirty="0" smtClean="0">
            <a:ln>
              <a:noFill/>
            </a:ln>
            <a:solidFill>
              <a:srgbClr val="FFFF00"/>
            </a:solidFill>
            <a:effectLst/>
            <a:latin typeface="Arial" charset="0"/>
            <a:cs typeface="Arial" charset="0"/>
          </a:endParaRPr>
        </a:p>
        <a:p>
          <a:pPr rtl="0"/>
          <a:r>
            <a:rPr kumimoji="0" lang="ru-RU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charset="0"/>
              <a:cs typeface="Arial" charset="0"/>
            </a:rPr>
            <a:t>и др.</a:t>
          </a:r>
          <a:endParaRPr lang="ru-RU" dirty="0">
            <a:solidFill>
              <a:srgbClr val="FFFF00"/>
            </a:solidFill>
          </a:endParaRPr>
        </a:p>
      </dgm:t>
    </dgm:pt>
    <dgm:pt modelId="{FCE66D58-6DAA-42A8-BC32-555B0AC813F0}" type="parTrans" cxnId="{369A5EFD-9B6E-4134-A302-1EC6AE8F0C89}">
      <dgm:prSet/>
      <dgm:spPr/>
      <dgm:t>
        <a:bodyPr/>
        <a:lstStyle/>
        <a:p>
          <a:endParaRPr lang="ru-RU"/>
        </a:p>
      </dgm:t>
    </dgm:pt>
    <dgm:pt modelId="{E3482555-AAD2-47A6-8128-8ABBC5CBE05D}" type="sibTrans" cxnId="{369A5EFD-9B6E-4134-A302-1EC6AE8F0C89}">
      <dgm:prSet/>
      <dgm:spPr/>
      <dgm:t>
        <a:bodyPr/>
        <a:lstStyle/>
        <a:p>
          <a:endParaRPr lang="ru-RU"/>
        </a:p>
      </dgm:t>
    </dgm:pt>
    <dgm:pt modelId="{27D3D11F-2C47-46BD-A542-19D4BBF540E6}" type="pres">
      <dgm:prSet presAssocID="{B820824E-7BCE-40E5-9F63-D73E6D61DAA0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04ABFB3-2E58-4BF6-BFC2-D9F9DECC144F}" type="pres">
      <dgm:prSet presAssocID="{E54DFA46-536C-4780-A853-3A81BA6E77FD}" presName="centerShape" presStyleLbl="node0" presStyleIdx="0" presStyleCnt="1"/>
      <dgm:spPr/>
      <dgm:t>
        <a:bodyPr/>
        <a:lstStyle/>
        <a:p>
          <a:endParaRPr lang="ru-RU"/>
        </a:p>
      </dgm:t>
    </dgm:pt>
    <dgm:pt modelId="{874E5094-4BA6-4C82-818A-5F07153326A4}" type="pres">
      <dgm:prSet presAssocID="{2868060F-6B57-420B-901D-78C899B428B2}" presName="parTrans" presStyleLbl="bgSibTrans2D1" presStyleIdx="0" presStyleCnt="3"/>
      <dgm:spPr/>
      <dgm:t>
        <a:bodyPr/>
        <a:lstStyle/>
        <a:p>
          <a:endParaRPr lang="ru-RU"/>
        </a:p>
      </dgm:t>
    </dgm:pt>
    <dgm:pt modelId="{30524FDE-1A36-400A-9CFA-077A47373709}" type="pres">
      <dgm:prSet presAssocID="{123E7489-C2B5-4CC1-8E78-3DFD1CF958FB}" presName="node" presStyleLbl="node1" presStyleIdx="0" presStyleCnt="3" custScaleY="15924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CC4DF14-4498-43B4-AF7B-1F1344EF5CCE}" type="pres">
      <dgm:prSet presAssocID="{46DDF75E-CECD-4A5A-8934-AC02E4A2473D}" presName="parTrans" presStyleLbl="bgSibTrans2D1" presStyleIdx="1" presStyleCnt="3"/>
      <dgm:spPr/>
      <dgm:t>
        <a:bodyPr/>
        <a:lstStyle/>
        <a:p>
          <a:endParaRPr lang="ru-RU"/>
        </a:p>
      </dgm:t>
    </dgm:pt>
    <dgm:pt modelId="{6DDA2FE7-6B16-4C33-842D-96106C7476D3}" type="pres">
      <dgm:prSet presAssocID="{CD2C9D15-3176-486A-98E6-C8775F5F85B0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DBA0577-0618-4D0C-8E1F-3FC52442B981}" type="pres">
      <dgm:prSet presAssocID="{FCE66D58-6DAA-42A8-BC32-555B0AC813F0}" presName="parTrans" presStyleLbl="bgSibTrans2D1" presStyleIdx="2" presStyleCnt="3"/>
      <dgm:spPr/>
      <dgm:t>
        <a:bodyPr/>
        <a:lstStyle/>
        <a:p>
          <a:endParaRPr lang="ru-RU"/>
        </a:p>
      </dgm:t>
    </dgm:pt>
    <dgm:pt modelId="{B673F860-4E5E-4D8B-B2D2-A805B0CA9A93}" type="pres">
      <dgm:prSet presAssocID="{2B2F96CB-1023-4B01-8C83-5B12E1145FCE}" presName="node" presStyleLbl="node1" presStyleIdx="2" presStyleCnt="3" custScaleY="25763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A6FCDAF-7CA3-4CD5-9436-AA2E8B98F459}" srcId="{E54DFA46-536C-4780-A853-3A81BA6E77FD}" destId="{CD2C9D15-3176-486A-98E6-C8775F5F85B0}" srcOrd="1" destOrd="0" parTransId="{46DDF75E-CECD-4A5A-8934-AC02E4A2473D}" sibTransId="{6D77FB39-860E-4A59-8446-A414832E7D58}"/>
    <dgm:cxn modelId="{42F9A25E-6D7B-4137-9725-C134F148C4EF}" srcId="{B820824E-7BCE-40E5-9F63-D73E6D61DAA0}" destId="{E54DFA46-536C-4780-A853-3A81BA6E77FD}" srcOrd="0" destOrd="0" parTransId="{56F4A36C-4FB2-41AF-B769-5E044421A6E2}" sibTransId="{F18BD54F-BDCD-4ACF-A286-D8BA5E7CB15A}"/>
    <dgm:cxn modelId="{2862B8CB-589C-4DDD-9A4E-1D2853C13A9B}" type="presOf" srcId="{CD2C9D15-3176-486A-98E6-C8775F5F85B0}" destId="{6DDA2FE7-6B16-4C33-842D-96106C7476D3}" srcOrd="0" destOrd="0" presId="urn:microsoft.com/office/officeart/2005/8/layout/radial4"/>
    <dgm:cxn modelId="{4CE624A7-67BD-4B9E-930D-6A25E8D9DC7D}" type="presOf" srcId="{E54DFA46-536C-4780-A853-3A81BA6E77FD}" destId="{304ABFB3-2E58-4BF6-BFC2-D9F9DECC144F}" srcOrd="0" destOrd="0" presId="urn:microsoft.com/office/officeart/2005/8/layout/radial4"/>
    <dgm:cxn modelId="{FD19EFEF-204B-43E8-8E49-88583F50C2C1}" type="presOf" srcId="{2B2F96CB-1023-4B01-8C83-5B12E1145FCE}" destId="{B673F860-4E5E-4D8B-B2D2-A805B0CA9A93}" srcOrd="0" destOrd="0" presId="urn:microsoft.com/office/officeart/2005/8/layout/radial4"/>
    <dgm:cxn modelId="{51FD261F-F239-414E-B2BA-45D0C80EBD53}" type="presOf" srcId="{2868060F-6B57-420B-901D-78C899B428B2}" destId="{874E5094-4BA6-4C82-818A-5F07153326A4}" srcOrd="0" destOrd="0" presId="urn:microsoft.com/office/officeart/2005/8/layout/radial4"/>
    <dgm:cxn modelId="{B34840B7-A1C4-474C-BEC8-1762D35D4960}" type="presOf" srcId="{46DDF75E-CECD-4A5A-8934-AC02E4A2473D}" destId="{5CC4DF14-4498-43B4-AF7B-1F1344EF5CCE}" srcOrd="0" destOrd="0" presId="urn:microsoft.com/office/officeart/2005/8/layout/radial4"/>
    <dgm:cxn modelId="{8D3C2E0E-9DB3-4F2E-BF40-1CC8FDC5E8B0}" type="presOf" srcId="{FCE66D58-6DAA-42A8-BC32-555B0AC813F0}" destId="{FDBA0577-0618-4D0C-8E1F-3FC52442B981}" srcOrd="0" destOrd="0" presId="urn:microsoft.com/office/officeart/2005/8/layout/radial4"/>
    <dgm:cxn modelId="{A9419FEC-A78B-41E0-83E8-8D5F90C2B3BC}" srcId="{E54DFA46-536C-4780-A853-3A81BA6E77FD}" destId="{123E7489-C2B5-4CC1-8E78-3DFD1CF958FB}" srcOrd="0" destOrd="0" parTransId="{2868060F-6B57-420B-901D-78C899B428B2}" sibTransId="{09523AFF-0507-44D5-A383-8FC751616C11}"/>
    <dgm:cxn modelId="{7EE2FDAC-E352-442C-9D9F-576F0F583450}" type="presOf" srcId="{123E7489-C2B5-4CC1-8E78-3DFD1CF958FB}" destId="{30524FDE-1A36-400A-9CFA-077A47373709}" srcOrd="0" destOrd="0" presId="urn:microsoft.com/office/officeart/2005/8/layout/radial4"/>
    <dgm:cxn modelId="{D6C16755-71EC-4DA1-BBED-7DE7C5CC8005}" type="presOf" srcId="{B820824E-7BCE-40E5-9F63-D73E6D61DAA0}" destId="{27D3D11F-2C47-46BD-A542-19D4BBF540E6}" srcOrd="0" destOrd="0" presId="urn:microsoft.com/office/officeart/2005/8/layout/radial4"/>
    <dgm:cxn modelId="{369A5EFD-9B6E-4134-A302-1EC6AE8F0C89}" srcId="{E54DFA46-536C-4780-A853-3A81BA6E77FD}" destId="{2B2F96CB-1023-4B01-8C83-5B12E1145FCE}" srcOrd="2" destOrd="0" parTransId="{FCE66D58-6DAA-42A8-BC32-555B0AC813F0}" sibTransId="{E3482555-AAD2-47A6-8128-8ABBC5CBE05D}"/>
    <dgm:cxn modelId="{1BD6CAE9-7788-4A9D-BAB7-CEA91450E94D}" type="presParOf" srcId="{27D3D11F-2C47-46BD-A542-19D4BBF540E6}" destId="{304ABFB3-2E58-4BF6-BFC2-D9F9DECC144F}" srcOrd="0" destOrd="0" presId="urn:microsoft.com/office/officeart/2005/8/layout/radial4"/>
    <dgm:cxn modelId="{15E71E0A-40E0-46F7-8FE9-2609AEC77260}" type="presParOf" srcId="{27D3D11F-2C47-46BD-A542-19D4BBF540E6}" destId="{874E5094-4BA6-4C82-818A-5F07153326A4}" srcOrd="1" destOrd="0" presId="urn:microsoft.com/office/officeart/2005/8/layout/radial4"/>
    <dgm:cxn modelId="{25E5E900-63B9-46A0-AB49-24EF5F85DE4B}" type="presParOf" srcId="{27D3D11F-2C47-46BD-A542-19D4BBF540E6}" destId="{30524FDE-1A36-400A-9CFA-077A47373709}" srcOrd="2" destOrd="0" presId="urn:microsoft.com/office/officeart/2005/8/layout/radial4"/>
    <dgm:cxn modelId="{0E4724EE-42DF-4EE2-AA0E-CF1039833F0F}" type="presParOf" srcId="{27D3D11F-2C47-46BD-A542-19D4BBF540E6}" destId="{5CC4DF14-4498-43B4-AF7B-1F1344EF5CCE}" srcOrd="3" destOrd="0" presId="urn:microsoft.com/office/officeart/2005/8/layout/radial4"/>
    <dgm:cxn modelId="{860792EF-9E7A-430B-9644-425AF0386122}" type="presParOf" srcId="{27D3D11F-2C47-46BD-A542-19D4BBF540E6}" destId="{6DDA2FE7-6B16-4C33-842D-96106C7476D3}" srcOrd="4" destOrd="0" presId="urn:microsoft.com/office/officeart/2005/8/layout/radial4"/>
    <dgm:cxn modelId="{E574C6CF-B4EF-4D94-9A54-B6B9E5BEB47A}" type="presParOf" srcId="{27D3D11F-2C47-46BD-A542-19D4BBF540E6}" destId="{FDBA0577-0618-4D0C-8E1F-3FC52442B981}" srcOrd="5" destOrd="0" presId="urn:microsoft.com/office/officeart/2005/8/layout/radial4"/>
    <dgm:cxn modelId="{46F84A3E-75FD-47D5-A92E-C711BB2CABB4}" type="presParOf" srcId="{27D3D11F-2C47-46BD-A542-19D4BBF540E6}" destId="{B673F860-4E5E-4D8B-B2D2-A805B0CA9A93}" srcOrd="6" destOrd="0" presId="urn:microsoft.com/office/officeart/2005/8/layout/radial4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16.04.2014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images.yandex.ru/yandsearch?source=wiz&amp;text=%D1%81%D1%82%D1%80%D0%B0%D0%BD%D0%B0%20%D0%BD%D0%B5%D0%B2%D1%8B%D1%83%D1%87%D0%B5%D0%BD%D0%BD%D1%8B%D1%85%20%D1%83%D1%80%D0%BE%D0%BA%D0%BE%D0%B2%20%D0%BA%D0%B0%D1%80%D1%82%D0%B8%D0%BD%D0%BA%D0%B8&amp;noreask=1&amp;img_url=http://www.e-reading.org.ua/illustrations/102/102895-_17a.jpg&amp;pos=3&amp;rpt=simage&amp;lr=6&amp;nojs=1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hyperlink" Target="http://img-fotki.yandex.ru/get/3416/n-carasyova.c/0_2fc0b_619d6a8a_XL" TargetMode="Externa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hyperlink" Target="http://img-fotki.yandex.ru/get/3416/n-carasyova.c/0_2fc0b_619d6a8a_XL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hyperlink" Target="http://videoblock.info/images/albums/vinni_pux_4_2/ph10.jpeg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/>
            <a:r>
              <a:rPr lang="ru-RU" sz="3200" b="1" u="sng" dirty="0" smtClean="0"/>
              <a:t>Проверка домашнего задания: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err="1" smtClean="0"/>
              <a:t>Изл_гать</a:t>
            </a:r>
            <a:r>
              <a:rPr lang="ru-RU" dirty="0" smtClean="0"/>
              <a:t> точку зрения – </a:t>
            </a:r>
            <a:r>
              <a:rPr lang="ru-RU" dirty="0" err="1" smtClean="0"/>
              <a:t>изл_жить</a:t>
            </a:r>
            <a:r>
              <a:rPr lang="ru-RU" dirty="0" smtClean="0"/>
              <a:t> мысль</a:t>
            </a:r>
            <a:br>
              <a:rPr lang="ru-RU" dirty="0" smtClean="0"/>
            </a:br>
            <a:r>
              <a:rPr lang="ru-RU" dirty="0" err="1" smtClean="0"/>
              <a:t>Р_стить</a:t>
            </a:r>
            <a:r>
              <a:rPr lang="ru-RU" dirty="0" smtClean="0"/>
              <a:t> картофель – </a:t>
            </a:r>
            <a:r>
              <a:rPr lang="ru-RU" dirty="0" err="1" smtClean="0"/>
              <a:t>выр_с</a:t>
            </a:r>
            <a:r>
              <a:rPr lang="ru-RU" dirty="0" smtClean="0"/>
              <a:t>  в лесу</a:t>
            </a:r>
            <a:br>
              <a:rPr lang="ru-RU" dirty="0" smtClean="0"/>
            </a:br>
            <a:r>
              <a:rPr lang="ru-RU" dirty="0" err="1" smtClean="0"/>
              <a:t>Предл_гать</a:t>
            </a:r>
            <a:r>
              <a:rPr lang="ru-RU" dirty="0" smtClean="0"/>
              <a:t> на выбор – </a:t>
            </a:r>
            <a:r>
              <a:rPr lang="ru-RU" dirty="0" err="1" smtClean="0"/>
              <a:t>предл_жить</a:t>
            </a:r>
            <a:r>
              <a:rPr lang="ru-RU" dirty="0" smtClean="0"/>
              <a:t> прогуляться</a:t>
            </a:r>
            <a:br>
              <a:rPr lang="ru-RU" dirty="0" smtClean="0"/>
            </a:br>
            <a:r>
              <a:rPr lang="ru-RU" dirty="0" err="1" smtClean="0"/>
              <a:t>Оз_рять</a:t>
            </a:r>
            <a:r>
              <a:rPr lang="ru-RU" dirty="0" smtClean="0"/>
              <a:t> равнину – тихие зори</a:t>
            </a:r>
            <a:br>
              <a:rPr lang="ru-RU" dirty="0" smtClean="0"/>
            </a:br>
            <a:r>
              <a:rPr lang="ru-RU" dirty="0" err="1" smtClean="0"/>
              <a:t>Обг_реть</a:t>
            </a:r>
            <a:r>
              <a:rPr lang="ru-RU" dirty="0" smtClean="0"/>
              <a:t> на солнце – сильный загар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5"/>
          <p:cNvSpPr>
            <a:spLocks noChangeArrowheads="1"/>
          </p:cNvSpPr>
          <p:nvPr/>
        </p:nvSpPr>
        <p:spPr bwMode="auto">
          <a:xfrm>
            <a:off x="914400" y="228600"/>
            <a:ext cx="7543800" cy="609600"/>
          </a:xfrm>
          <a:prstGeom prst="roundRect">
            <a:avLst>
              <a:gd name="adj" fmla="val 16667"/>
            </a:avLst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600">
                <a:solidFill>
                  <a:schemeClr val="tx2"/>
                </a:solidFill>
              </a:rPr>
              <a:t>Определяем проблему урока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3048000" y="1219200"/>
            <a:ext cx="42846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2400" dirty="0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3048000" y="1676400"/>
            <a:ext cx="5334000" cy="46166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r>
              <a:rPr lang="ru-RU" sz="2400" dirty="0" smtClean="0"/>
              <a:t>Решите исследовательскую задачу:</a:t>
            </a:r>
            <a:endParaRPr lang="ru-RU" sz="2400" dirty="0"/>
          </a:p>
        </p:txBody>
      </p:sp>
      <p:pic>
        <p:nvPicPr>
          <p:cNvPr id="36866" name="Picture 2" descr="http://im6-tub-ru.yandex.net/i?id=451962875-08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1371600"/>
            <a:ext cx="2181225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3200400" y="2667000"/>
            <a:ext cx="1920875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>
                <a:solidFill>
                  <a:srgbClr val="0070C0"/>
                </a:solidFill>
              </a:rPr>
              <a:t>отпереть</a:t>
            </a:r>
          </a:p>
          <a:p>
            <a:r>
              <a:rPr lang="ru-RU" sz="2800">
                <a:solidFill>
                  <a:srgbClr val="0070C0"/>
                </a:solidFill>
              </a:rPr>
              <a:t>отпирался</a:t>
            </a:r>
          </a:p>
          <a:p>
            <a:r>
              <a:rPr lang="ru-RU" sz="2800">
                <a:solidFill>
                  <a:srgbClr val="0070C0"/>
                </a:solidFill>
              </a:rPr>
              <a:t>отпер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685800" y="4724400"/>
            <a:ext cx="6629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/>
              <a:t>Выделите корень. Что вы заметили? 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685800" y="4191000"/>
            <a:ext cx="59070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/>
              <a:t>Подберите к данным словам антонимы.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762000" y="5334000"/>
            <a:ext cx="7696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/>
              <a:t>Как называются подобные корни?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1828800" y="5867400"/>
            <a:ext cx="4943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/>
              <a:t>Сформулируйте проблему урока.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5867400" y="2667000"/>
            <a:ext cx="1928813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>
                <a:solidFill>
                  <a:srgbClr val="0070C0"/>
                </a:solidFill>
              </a:rPr>
              <a:t>запереть</a:t>
            </a:r>
          </a:p>
          <a:p>
            <a:r>
              <a:rPr lang="ru-RU" sz="2800">
                <a:solidFill>
                  <a:srgbClr val="0070C0"/>
                </a:solidFill>
              </a:rPr>
              <a:t>запирался</a:t>
            </a:r>
          </a:p>
          <a:p>
            <a:r>
              <a:rPr lang="ru-RU" sz="2800">
                <a:solidFill>
                  <a:srgbClr val="0070C0"/>
                </a:solidFill>
              </a:rPr>
              <a:t>запер</a:t>
            </a:r>
          </a:p>
        </p:txBody>
      </p:sp>
      <p:sp>
        <p:nvSpPr>
          <p:cNvPr id="13" name="AutoShape 5"/>
          <p:cNvSpPr>
            <a:spLocks noChangeArrowheads="1"/>
          </p:cNvSpPr>
          <p:nvPr/>
        </p:nvSpPr>
        <p:spPr bwMode="auto">
          <a:xfrm>
            <a:off x="457200" y="152400"/>
            <a:ext cx="8382000" cy="914400"/>
          </a:xfrm>
          <a:prstGeom prst="roundRect">
            <a:avLst>
              <a:gd name="adj" fmla="val 16667"/>
            </a:avLst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800">
                <a:solidFill>
                  <a:schemeClr val="tx2"/>
                </a:solidFill>
              </a:rPr>
              <a:t>В каких случаях в корнях с чередованием</a:t>
            </a:r>
          </a:p>
          <a:p>
            <a:pPr algn="ctr"/>
            <a:r>
              <a:rPr lang="ru-RU" sz="2800">
                <a:solidFill>
                  <a:schemeClr val="tx2"/>
                </a:solidFill>
              </a:rPr>
              <a:t> -</a:t>
            </a:r>
            <a:r>
              <a:rPr lang="ru-RU" sz="2800" b="1">
                <a:solidFill>
                  <a:schemeClr val="tx2"/>
                </a:solidFill>
              </a:rPr>
              <a:t>пер</a:t>
            </a:r>
            <a:r>
              <a:rPr lang="ru-RU" sz="2800">
                <a:solidFill>
                  <a:schemeClr val="tx2"/>
                </a:solidFill>
              </a:rPr>
              <a:t>- (-</a:t>
            </a:r>
            <a:r>
              <a:rPr lang="ru-RU" sz="2800" b="1">
                <a:solidFill>
                  <a:schemeClr val="tx2"/>
                </a:solidFill>
              </a:rPr>
              <a:t>пир</a:t>
            </a:r>
            <a:r>
              <a:rPr lang="ru-RU" sz="2800">
                <a:solidFill>
                  <a:schemeClr val="tx2"/>
                </a:solidFill>
              </a:rPr>
              <a:t>-) пишется буква </a:t>
            </a:r>
            <a:r>
              <a:rPr lang="ru-RU" sz="2800" b="1">
                <a:solidFill>
                  <a:schemeClr val="tx2"/>
                </a:solidFill>
              </a:rPr>
              <a:t>е</a:t>
            </a:r>
            <a:r>
              <a:rPr lang="ru-RU" sz="2800">
                <a:solidFill>
                  <a:schemeClr val="tx2"/>
                </a:solidFill>
              </a:rPr>
              <a:t>, а в каких - </a:t>
            </a:r>
            <a:r>
              <a:rPr lang="ru-RU" sz="2800" b="1">
                <a:solidFill>
                  <a:schemeClr val="tx2"/>
                </a:solidFill>
              </a:rPr>
              <a:t>и</a:t>
            </a:r>
            <a:r>
              <a:rPr lang="ru-RU" sz="2800">
                <a:solidFill>
                  <a:schemeClr val="tx2"/>
                </a:solidFill>
              </a:rPr>
              <a:t>?</a:t>
            </a:r>
            <a:endParaRPr lang="ru-RU" sz="2400">
              <a:solidFill>
                <a:schemeClr val="tx2"/>
              </a:solidFill>
            </a:endParaRP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3200400" y="2667000"/>
            <a:ext cx="1920875" cy="13843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sz="2800" dirty="0">
                <a:solidFill>
                  <a:srgbClr val="0070C0"/>
                </a:solidFill>
              </a:rPr>
              <a:t>от</a:t>
            </a:r>
            <a:r>
              <a:rPr lang="ru-RU" sz="2800" dirty="0">
                <a:solidFill>
                  <a:srgbClr val="FF0000"/>
                </a:solidFill>
              </a:rPr>
              <a:t>пер</a:t>
            </a:r>
            <a:r>
              <a:rPr lang="ru-RU" sz="2800" dirty="0">
                <a:solidFill>
                  <a:srgbClr val="0070C0"/>
                </a:solidFill>
              </a:rPr>
              <a:t>еть</a:t>
            </a:r>
          </a:p>
          <a:p>
            <a:r>
              <a:rPr lang="ru-RU" sz="2800" dirty="0">
                <a:solidFill>
                  <a:srgbClr val="0070C0"/>
                </a:solidFill>
              </a:rPr>
              <a:t>от</a:t>
            </a:r>
            <a:r>
              <a:rPr lang="ru-RU" sz="2800" dirty="0">
                <a:solidFill>
                  <a:srgbClr val="FF0000"/>
                </a:solidFill>
              </a:rPr>
              <a:t>пир</a:t>
            </a:r>
            <a:r>
              <a:rPr lang="ru-RU" sz="2800" dirty="0">
                <a:solidFill>
                  <a:srgbClr val="0070C0"/>
                </a:solidFill>
              </a:rPr>
              <a:t>ался</a:t>
            </a:r>
          </a:p>
          <a:p>
            <a:r>
              <a:rPr lang="ru-RU" sz="2800" dirty="0">
                <a:solidFill>
                  <a:srgbClr val="0070C0"/>
                </a:solidFill>
              </a:rPr>
              <a:t>от</a:t>
            </a:r>
            <a:r>
              <a:rPr lang="ru-RU" sz="2800" dirty="0">
                <a:solidFill>
                  <a:srgbClr val="FF0000"/>
                </a:solidFill>
              </a:rPr>
              <a:t>пер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5867400" y="2667000"/>
            <a:ext cx="1928813" cy="13843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sz="2800" dirty="0">
                <a:solidFill>
                  <a:srgbClr val="0070C0"/>
                </a:solidFill>
              </a:rPr>
              <a:t>за</a:t>
            </a:r>
            <a:r>
              <a:rPr lang="ru-RU" sz="2800" dirty="0">
                <a:solidFill>
                  <a:srgbClr val="FF0000"/>
                </a:solidFill>
              </a:rPr>
              <a:t>пер</a:t>
            </a:r>
            <a:r>
              <a:rPr lang="ru-RU" sz="2800" dirty="0">
                <a:solidFill>
                  <a:srgbClr val="0070C0"/>
                </a:solidFill>
              </a:rPr>
              <a:t>еть</a:t>
            </a:r>
          </a:p>
          <a:p>
            <a:r>
              <a:rPr lang="ru-RU" sz="2800" dirty="0">
                <a:solidFill>
                  <a:srgbClr val="0070C0"/>
                </a:solidFill>
              </a:rPr>
              <a:t>за</a:t>
            </a:r>
            <a:r>
              <a:rPr lang="ru-RU" sz="2800" dirty="0">
                <a:solidFill>
                  <a:srgbClr val="FF0000"/>
                </a:solidFill>
              </a:rPr>
              <a:t>пир</a:t>
            </a:r>
            <a:r>
              <a:rPr lang="ru-RU" sz="2800" dirty="0">
                <a:solidFill>
                  <a:srgbClr val="0070C0"/>
                </a:solidFill>
              </a:rPr>
              <a:t>ался</a:t>
            </a:r>
          </a:p>
          <a:p>
            <a:r>
              <a:rPr lang="ru-RU" sz="2800" dirty="0">
                <a:solidFill>
                  <a:srgbClr val="0070C0"/>
                </a:solidFill>
              </a:rPr>
              <a:t>за</a:t>
            </a:r>
            <a:r>
              <a:rPr lang="ru-RU" sz="2800" dirty="0">
                <a:solidFill>
                  <a:srgbClr val="FF0000"/>
                </a:solidFill>
              </a:rPr>
              <a:t>пер</a:t>
            </a:r>
          </a:p>
        </p:txBody>
      </p:sp>
      <p:sp>
        <p:nvSpPr>
          <p:cNvPr id="18" name="AutoShape 1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620000" y="6172200"/>
            <a:ext cx="990600" cy="381000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6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500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0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  <p:bldP spid="4" grpId="0" build="allAtOnce" animBg="1"/>
      <p:bldP spid="6" grpId="0" build="allAtOnce"/>
      <p:bldP spid="7" grpId="0" build="allAtOnce"/>
      <p:bldP spid="8" grpId="0" build="p"/>
      <p:bldP spid="9" grpId="0" build="allAtOnce"/>
      <p:bldP spid="10" grpId="0" build="allAtOnce"/>
      <p:bldP spid="12" grpId="0" build="allAtOnce"/>
      <p:bldP spid="13" grpId="0" build="allAtOnce" animBg="1"/>
      <p:bldP spid="14" grpId="0" build="allAtOnce" animBg="1"/>
      <p:bldP spid="17" grpId="0" build="allAtOnce" animBg="1"/>
      <p:bldP spid="18" grpId="0" animBg="1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www.xrest.ru/images/collection/00699/196/origina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1828800"/>
            <a:ext cx="10668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1785918" y="642918"/>
            <a:ext cx="61722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dirty="0" smtClean="0"/>
              <a:t>Спишите слова</a:t>
            </a:r>
            <a:r>
              <a:rPr lang="ru-RU" sz="2400" dirty="0"/>
              <a:t>. </a:t>
            </a:r>
            <a:r>
              <a:rPr lang="ru-RU" sz="2400" dirty="0" smtClean="0"/>
              <a:t>Выделите корни </a:t>
            </a:r>
            <a:r>
              <a:rPr lang="ru-RU" sz="2400" dirty="0"/>
              <a:t>и </a:t>
            </a:r>
            <a:r>
              <a:rPr lang="ru-RU" sz="2400" dirty="0" smtClean="0"/>
              <a:t>подчеркните буквы </a:t>
            </a:r>
            <a:r>
              <a:rPr lang="ru-RU" sz="2400" dirty="0"/>
              <a:t>чередующихся гласных в них</a:t>
            </a:r>
            <a:r>
              <a:rPr lang="ru-RU" sz="2400" dirty="0" smtClean="0"/>
              <a:t>.</a:t>
            </a:r>
            <a:r>
              <a:rPr lang="en-US" sz="2400" dirty="0" smtClean="0"/>
              <a:t> </a:t>
            </a:r>
            <a:r>
              <a:rPr lang="ru-RU" sz="2400" dirty="0" smtClean="0"/>
              <a:t>Какую закономерность вы заметили при выборе гласной в корне?</a:t>
            </a:r>
            <a:endParaRPr lang="ru-RU" sz="2400" dirty="0"/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5072066" y="2214554"/>
            <a:ext cx="1784350" cy="301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rgbClr val="0000FF"/>
                </a:solidFill>
              </a:rPr>
              <a:t>разберу</a:t>
            </a:r>
          </a:p>
          <a:p>
            <a:r>
              <a:rPr lang="ru-RU" sz="2400" dirty="0">
                <a:solidFill>
                  <a:srgbClr val="0000FF"/>
                </a:solidFill>
              </a:rPr>
              <a:t>отпереть</a:t>
            </a:r>
          </a:p>
          <a:p>
            <a:r>
              <a:rPr lang="ru-RU" sz="2400" dirty="0">
                <a:solidFill>
                  <a:srgbClr val="0000FF"/>
                </a:solidFill>
              </a:rPr>
              <a:t>задеру</a:t>
            </a:r>
          </a:p>
          <a:p>
            <a:r>
              <a:rPr lang="ru-RU" sz="2400" dirty="0">
                <a:solidFill>
                  <a:srgbClr val="0000FF"/>
                </a:solidFill>
              </a:rPr>
              <a:t>вытереть</a:t>
            </a:r>
          </a:p>
          <a:p>
            <a:r>
              <a:rPr lang="ru-RU" sz="2400" dirty="0">
                <a:solidFill>
                  <a:srgbClr val="0000FF"/>
                </a:solidFill>
              </a:rPr>
              <a:t>замереть</a:t>
            </a:r>
          </a:p>
          <a:p>
            <a:r>
              <a:rPr lang="ru-RU" sz="2400" dirty="0">
                <a:solidFill>
                  <a:srgbClr val="0000FF"/>
                </a:solidFill>
              </a:rPr>
              <a:t>блестеть</a:t>
            </a:r>
          </a:p>
          <a:p>
            <a:r>
              <a:rPr lang="ru-RU" sz="2400" dirty="0">
                <a:solidFill>
                  <a:srgbClr val="0000FF"/>
                </a:solidFill>
              </a:rPr>
              <a:t>расстелить</a:t>
            </a:r>
          </a:p>
          <a:p>
            <a:r>
              <a:rPr lang="ru-RU" sz="2400" dirty="0">
                <a:solidFill>
                  <a:srgbClr val="0000FF"/>
                </a:solidFill>
              </a:rPr>
              <a:t>выжег</a:t>
            </a:r>
          </a:p>
        </p:txBody>
      </p:sp>
      <p:sp>
        <p:nvSpPr>
          <p:cNvPr id="4101" name="AutoShape 2"/>
          <p:cNvSpPr>
            <a:spLocks noChangeArrowheads="1"/>
          </p:cNvSpPr>
          <p:nvPr/>
        </p:nvSpPr>
        <p:spPr bwMode="auto">
          <a:xfrm>
            <a:off x="785786" y="142852"/>
            <a:ext cx="7924800" cy="533400"/>
          </a:xfrm>
          <a:prstGeom prst="roundRect">
            <a:avLst>
              <a:gd name="adj" fmla="val 16667"/>
            </a:avLst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600" dirty="0">
                <a:solidFill>
                  <a:schemeClr val="tx2"/>
                </a:solidFill>
              </a:rPr>
              <a:t> Открываем новые знания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143108" y="2214554"/>
            <a:ext cx="2057400" cy="301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dirty="0">
                <a:solidFill>
                  <a:srgbClr val="0000FF"/>
                </a:solidFill>
              </a:rPr>
              <a:t>разбирать</a:t>
            </a:r>
          </a:p>
          <a:p>
            <a:r>
              <a:rPr lang="ru-RU" sz="2400" dirty="0">
                <a:solidFill>
                  <a:srgbClr val="0000FF"/>
                </a:solidFill>
              </a:rPr>
              <a:t>отпирать</a:t>
            </a:r>
          </a:p>
          <a:p>
            <a:r>
              <a:rPr lang="ru-RU" sz="2400" dirty="0">
                <a:solidFill>
                  <a:srgbClr val="0000FF"/>
                </a:solidFill>
              </a:rPr>
              <a:t>задирать</a:t>
            </a:r>
          </a:p>
          <a:p>
            <a:r>
              <a:rPr lang="ru-RU" sz="2400" dirty="0">
                <a:solidFill>
                  <a:srgbClr val="0000FF"/>
                </a:solidFill>
              </a:rPr>
              <a:t>вытирать</a:t>
            </a:r>
          </a:p>
          <a:p>
            <a:r>
              <a:rPr lang="ru-RU" sz="2400" dirty="0">
                <a:solidFill>
                  <a:srgbClr val="0000FF"/>
                </a:solidFill>
              </a:rPr>
              <a:t>замирать</a:t>
            </a:r>
          </a:p>
          <a:p>
            <a:r>
              <a:rPr lang="ru-RU" sz="2400" dirty="0">
                <a:solidFill>
                  <a:srgbClr val="0000FF"/>
                </a:solidFill>
              </a:rPr>
              <a:t>блистать</a:t>
            </a:r>
          </a:p>
          <a:p>
            <a:r>
              <a:rPr lang="ru-RU" sz="2400" dirty="0">
                <a:solidFill>
                  <a:srgbClr val="0000FF"/>
                </a:solidFill>
              </a:rPr>
              <a:t>расстилать</a:t>
            </a:r>
          </a:p>
          <a:p>
            <a:r>
              <a:rPr lang="ru-RU" sz="2400" dirty="0">
                <a:solidFill>
                  <a:srgbClr val="0000FF"/>
                </a:solidFill>
              </a:rPr>
              <a:t>выжигать</a:t>
            </a:r>
          </a:p>
        </p:txBody>
      </p:sp>
      <p:sp>
        <p:nvSpPr>
          <p:cNvPr id="6" name="Блок-схема: альтернативный процесс 5"/>
          <p:cNvSpPr/>
          <p:nvPr/>
        </p:nvSpPr>
        <p:spPr>
          <a:xfrm>
            <a:off x="3048000" y="5334000"/>
            <a:ext cx="2362200" cy="4572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dirty="0">
                <a:solidFill>
                  <a:schemeClr val="tx1"/>
                </a:solidFill>
              </a:rPr>
              <a:t>Проверьте себя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  <p:bldP spid="13" grpId="0" build="allAtOnce"/>
      <p:bldP spid="5" grpId="0" build="allAtOnce"/>
      <p:bldP spid="6" grpId="0" build="p" animBg="1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1" name="AutoShape 7"/>
          <p:cNvSpPr>
            <a:spLocks noChangeArrowheads="1"/>
          </p:cNvSpPr>
          <p:nvPr/>
        </p:nvSpPr>
        <p:spPr bwMode="auto">
          <a:xfrm>
            <a:off x="1643042" y="642918"/>
            <a:ext cx="6215106" cy="3929090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sz="2400" b="1" dirty="0">
                <a:solidFill>
                  <a:srgbClr val="FF0000"/>
                </a:solidFill>
              </a:rPr>
              <a:t>        И</a:t>
            </a:r>
            <a:r>
              <a:rPr lang="ru-RU" sz="2400" dirty="0"/>
              <a:t>      </a:t>
            </a:r>
            <a:r>
              <a:rPr lang="ru-RU" sz="2400" b="1" dirty="0">
                <a:solidFill>
                  <a:srgbClr val="009900"/>
                </a:solidFill>
              </a:rPr>
              <a:t>А</a:t>
            </a:r>
            <a:r>
              <a:rPr lang="ru-RU" sz="2400" dirty="0"/>
              <a:t>                   </a:t>
            </a:r>
            <a:r>
              <a:rPr lang="ru-RU" sz="2400" b="1" dirty="0">
                <a:solidFill>
                  <a:srgbClr val="FF0000"/>
                </a:solidFill>
              </a:rPr>
              <a:t>Е</a:t>
            </a:r>
            <a:r>
              <a:rPr lang="ru-RU" sz="2400" dirty="0"/>
              <a:t>      </a:t>
            </a:r>
            <a:r>
              <a:rPr lang="ru-RU" sz="2400" b="1" dirty="0" smtClean="0">
                <a:solidFill>
                  <a:srgbClr val="009900"/>
                </a:solidFill>
              </a:rPr>
              <a:t>А</a:t>
            </a:r>
            <a:endParaRPr lang="en-US" sz="2400" b="1" dirty="0" smtClean="0">
              <a:solidFill>
                <a:srgbClr val="009900"/>
              </a:solidFill>
            </a:endParaRPr>
          </a:p>
          <a:p>
            <a:pPr algn="ctr"/>
            <a:endParaRPr lang="en-US" sz="2400" b="1" dirty="0" smtClean="0">
              <a:solidFill>
                <a:srgbClr val="009900"/>
              </a:solidFill>
            </a:endParaRPr>
          </a:p>
          <a:p>
            <a:pPr algn="ctr"/>
            <a:endParaRPr lang="en-US" sz="2400" b="1" dirty="0" smtClean="0">
              <a:solidFill>
                <a:srgbClr val="009900"/>
              </a:solidFill>
            </a:endParaRPr>
          </a:p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Определите закономерность</a:t>
            </a:r>
          </a:p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употребления гласной</a:t>
            </a:r>
          </a:p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в корне слова, опираясь на схему,</a:t>
            </a:r>
          </a:p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проверьте себя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6152" name="Arc 8"/>
          <p:cNvSpPr>
            <a:spLocks/>
          </p:cNvSpPr>
          <p:nvPr/>
        </p:nvSpPr>
        <p:spPr bwMode="auto">
          <a:xfrm rot="-2379175">
            <a:off x="3370634" y="1117703"/>
            <a:ext cx="533400" cy="457200"/>
          </a:xfrm>
          <a:custGeom>
            <a:avLst/>
            <a:gdLst>
              <a:gd name="T0" fmla="*/ 0 w 21600"/>
              <a:gd name="T1" fmla="*/ 0 h 21600"/>
              <a:gd name="T2" fmla="*/ 533400 w 21600"/>
              <a:gd name="T3" fmla="*/ 457200 h 21600"/>
              <a:gd name="T4" fmla="*/ 0 w 21600"/>
              <a:gd name="T5" fmla="*/ 45720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153" name="Arc 9"/>
          <p:cNvSpPr>
            <a:spLocks/>
          </p:cNvSpPr>
          <p:nvPr/>
        </p:nvSpPr>
        <p:spPr bwMode="auto">
          <a:xfrm rot="-2379175">
            <a:off x="5442335" y="1189142"/>
            <a:ext cx="533400" cy="457200"/>
          </a:xfrm>
          <a:custGeom>
            <a:avLst/>
            <a:gdLst>
              <a:gd name="T0" fmla="*/ 0 w 21600"/>
              <a:gd name="T1" fmla="*/ 0 h 21600"/>
              <a:gd name="T2" fmla="*/ 533400 w 21600"/>
              <a:gd name="T3" fmla="*/ 457200 h 21600"/>
              <a:gd name="T4" fmla="*/ 0 w 21600"/>
              <a:gd name="T5" fmla="*/ 45720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154" name="Line 10"/>
          <p:cNvSpPr>
            <a:spLocks noChangeShapeType="1"/>
          </p:cNvSpPr>
          <p:nvPr/>
        </p:nvSpPr>
        <p:spPr bwMode="auto">
          <a:xfrm flipV="1">
            <a:off x="4057648" y="1142984"/>
            <a:ext cx="22860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155" name="Line 11"/>
          <p:cNvSpPr>
            <a:spLocks noChangeShapeType="1"/>
          </p:cNvSpPr>
          <p:nvPr/>
        </p:nvSpPr>
        <p:spPr bwMode="auto">
          <a:xfrm>
            <a:off x="4286248" y="1142984"/>
            <a:ext cx="22860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156" name="Line 12"/>
          <p:cNvSpPr>
            <a:spLocks noChangeShapeType="1"/>
          </p:cNvSpPr>
          <p:nvPr/>
        </p:nvSpPr>
        <p:spPr bwMode="auto">
          <a:xfrm>
            <a:off x="4714876" y="1571612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157" name="Line 13"/>
          <p:cNvSpPr>
            <a:spLocks noChangeShapeType="1"/>
          </p:cNvSpPr>
          <p:nvPr/>
        </p:nvSpPr>
        <p:spPr bwMode="auto">
          <a:xfrm>
            <a:off x="6215074" y="1357298"/>
            <a:ext cx="30480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158" name="Line 14"/>
          <p:cNvSpPr>
            <a:spLocks noChangeShapeType="1"/>
          </p:cNvSpPr>
          <p:nvPr/>
        </p:nvSpPr>
        <p:spPr bwMode="auto">
          <a:xfrm flipH="1">
            <a:off x="6215074" y="1357298"/>
            <a:ext cx="30480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159" name="Line 15"/>
          <p:cNvSpPr>
            <a:spLocks noChangeShapeType="1"/>
          </p:cNvSpPr>
          <p:nvPr/>
        </p:nvSpPr>
        <p:spPr bwMode="auto">
          <a:xfrm flipV="1">
            <a:off x="6057912" y="1214422"/>
            <a:ext cx="22860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160" name="Line 16"/>
          <p:cNvSpPr>
            <a:spLocks noChangeShapeType="1"/>
          </p:cNvSpPr>
          <p:nvPr/>
        </p:nvSpPr>
        <p:spPr bwMode="auto">
          <a:xfrm>
            <a:off x="6286512" y="1214422"/>
            <a:ext cx="22860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1" grpId="0" animBg="1"/>
      <p:bldP spid="6152" grpId="0" animBg="1"/>
      <p:bldP spid="6153" grpId="0" animBg="1"/>
      <p:bldP spid="6154" grpId="0" animBg="1"/>
      <p:bldP spid="6155" grpId="0" animBg="1"/>
      <p:bldP spid="6156" grpId="0" animBg="1"/>
      <p:bldP spid="6157" grpId="0" animBg="1"/>
      <p:bldP spid="6158" grpId="0" animBg="1"/>
      <p:bldP spid="6159" grpId="0" animBg="1"/>
      <p:bldP spid="616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ttp://img-fotki.yandex.ru/get/3416/n-carasyova.c/0_2fc0b_619d6a8a_XL">
            <a:hlinkClick r:id="rId2"/>
          </p:cNvPr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86512" y="3214686"/>
            <a:ext cx="1724025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ая выноска 6"/>
          <p:cNvSpPr>
            <a:spLocks noChangeArrowheads="1"/>
          </p:cNvSpPr>
          <p:nvPr/>
        </p:nvSpPr>
        <p:spPr bwMode="auto">
          <a:xfrm>
            <a:off x="857224" y="428604"/>
            <a:ext cx="6477000" cy="2441575"/>
          </a:xfrm>
          <a:prstGeom prst="wedgeRectCallout">
            <a:avLst>
              <a:gd name="adj1" fmla="val 41690"/>
              <a:gd name="adj2" fmla="val 71065"/>
            </a:avLst>
          </a:prstGeom>
          <a:solidFill>
            <a:srgbClr val="ECB2E1"/>
          </a:solidFill>
          <a:ln w="25400" algn="ctr">
            <a:solidFill>
              <a:srgbClr val="89A4A7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2800" dirty="0"/>
              <a:t>В корнях с чередованием </a:t>
            </a:r>
            <a:r>
              <a:rPr lang="ru-RU" sz="2800" b="1" i="1" dirty="0"/>
              <a:t>е – и </a:t>
            </a:r>
            <a:r>
              <a:rPr lang="ru-RU" sz="2800" dirty="0"/>
              <a:t>буква </a:t>
            </a:r>
            <a:r>
              <a:rPr lang="ru-RU" sz="2800" b="1" i="1" dirty="0"/>
              <a:t>и </a:t>
            </a:r>
            <a:r>
              <a:rPr lang="ru-RU" sz="2800" dirty="0"/>
              <a:t>пишется, если за корнем </a:t>
            </a:r>
            <a:r>
              <a:rPr lang="ru-RU" sz="2800" b="1" dirty="0"/>
              <a:t>есть</a:t>
            </a:r>
            <a:r>
              <a:rPr lang="ru-RU" sz="2800" dirty="0"/>
              <a:t> суффикс</a:t>
            </a:r>
            <a:r>
              <a:rPr lang="ru-RU" sz="2800" b="1" i="1" dirty="0"/>
              <a:t> а,</a:t>
            </a:r>
            <a:r>
              <a:rPr lang="ru-RU" sz="2800" dirty="0"/>
              <a:t> и буква </a:t>
            </a:r>
            <a:r>
              <a:rPr lang="ru-RU" sz="2800" b="1" i="1" dirty="0"/>
              <a:t>е</a:t>
            </a:r>
            <a:r>
              <a:rPr lang="ru-RU" sz="2800" dirty="0"/>
              <a:t>, если этого суффикса</a:t>
            </a:r>
            <a:r>
              <a:rPr lang="ru-RU" sz="2800" b="1" dirty="0"/>
              <a:t> нет</a:t>
            </a:r>
            <a:r>
              <a:rPr lang="ru-RU" sz="2800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http://img-fotki.yandex.ru/get/3416/n-carasyova.c/0_2fc0b_619d6a8a_XL">
            <a:hlinkClick r:id="rId2"/>
          </p:cNvPr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457200"/>
            <a:ext cx="1295400" cy="154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5" name="Прямоугольник 2"/>
          <p:cNvSpPr>
            <a:spLocks noChangeArrowheads="1"/>
          </p:cNvSpPr>
          <p:nvPr/>
        </p:nvSpPr>
        <p:spPr bwMode="auto">
          <a:xfrm>
            <a:off x="1981200" y="533400"/>
            <a:ext cx="6781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b="1">
                <a:solidFill>
                  <a:srgbClr val="CC3300"/>
                </a:solidFill>
              </a:rPr>
              <a:t>Запомним рифмовку.</a:t>
            </a:r>
            <a:endParaRPr lang="ru-RU" sz="4000">
              <a:solidFill>
                <a:srgbClr val="CC3300"/>
              </a:solidFill>
            </a:endParaRPr>
          </a:p>
        </p:txBody>
      </p:sp>
      <p:sp>
        <p:nvSpPr>
          <p:cNvPr id="8196" name="TextBox 3"/>
          <p:cNvSpPr txBox="1">
            <a:spLocks noChangeArrowheads="1"/>
          </p:cNvSpPr>
          <p:nvPr/>
        </p:nvSpPr>
        <p:spPr bwMode="auto">
          <a:xfrm>
            <a:off x="2133600" y="1447800"/>
            <a:ext cx="6489700" cy="228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 i="1">
                <a:solidFill>
                  <a:srgbClr val="0000FF"/>
                </a:solidFill>
              </a:rPr>
              <a:t>Если после корня – </a:t>
            </a:r>
            <a:r>
              <a:rPr lang="ru-RU" sz="3600" b="1" i="1">
                <a:solidFill>
                  <a:srgbClr val="FF0000"/>
                </a:solidFill>
              </a:rPr>
              <a:t>а</a:t>
            </a:r>
            <a:r>
              <a:rPr lang="ru-RU" sz="3600" b="1" i="1">
                <a:solidFill>
                  <a:srgbClr val="0000FF"/>
                </a:solidFill>
              </a:rPr>
              <a:t>,</a:t>
            </a:r>
          </a:p>
          <a:p>
            <a:r>
              <a:rPr lang="ru-RU" sz="3600" b="1" i="1">
                <a:solidFill>
                  <a:srgbClr val="0000FF"/>
                </a:solidFill>
              </a:rPr>
              <a:t>В корне будет </a:t>
            </a:r>
            <a:r>
              <a:rPr lang="ru-RU" sz="3600" b="1" i="1">
                <a:solidFill>
                  <a:srgbClr val="FF0000"/>
                </a:solidFill>
              </a:rPr>
              <a:t>и</a:t>
            </a:r>
            <a:r>
              <a:rPr lang="ru-RU" sz="3600" b="1" i="1">
                <a:solidFill>
                  <a:srgbClr val="0000FF"/>
                </a:solidFill>
              </a:rPr>
              <a:t> всегда!</a:t>
            </a:r>
          </a:p>
          <a:p>
            <a:r>
              <a:rPr lang="ru-RU" sz="3600" b="1" i="1">
                <a:solidFill>
                  <a:srgbClr val="0000FF"/>
                </a:solidFill>
              </a:rPr>
              <a:t>(Вот пример запоминай:</a:t>
            </a:r>
          </a:p>
          <a:p>
            <a:r>
              <a:rPr lang="ru-RU" sz="3600" b="1" i="1">
                <a:solidFill>
                  <a:srgbClr val="0000FF"/>
                </a:solidFill>
              </a:rPr>
              <a:t>«Ноги вы</a:t>
            </a:r>
            <a:r>
              <a:rPr lang="ru-RU" sz="3600" b="1" i="1">
                <a:solidFill>
                  <a:srgbClr val="FF0000"/>
                </a:solidFill>
              </a:rPr>
              <a:t>тер</a:t>
            </a:r>
            <a:r>
              <a:rPr lang="ru-RU" sz="3600" b="1" i="1">
                <a:solidFill>
                  <a:srgbClr val="0000FF"/>
                </a:solidFill>
              </a:rPr>
              <a:t>? Вы</a:t>
            </a:r>
            <a:r>
              <a:rPr lang="ru-RU" sz="3600" b="1" i="1">
                <a:solidFill>
                  <a:srgbClr val="FF0000"/>
                </a:solidFill>
              </a:rPr>
              <a:t>тир</a:t>
            </a:r>
            <a:r>
              <a:rPr lang="ru-RU" sz="3600" b="1" i="1">
                <a:solidFill>
                  <a:srgbClr val="009900"/>
                </a:solidFill>
              </a:rPr>
              <a:t>а</a:t>
            </a:r>
            <a:r>
              <a:rPr lang="ru-RU" sz="3600" b="1" i="1">
                <a:solidFill>
                  <a:srgbClr val="0000FF"/>
                </a:solidFill>
              </a:rPr>
              <a:t>й!»)</a:t>
            </a:r>
          </a:p>
        </p:txBody>
      </p:sp>
      <p:pic>
        <p:nvPicPr>
          <p:cNvPr id="8197" name="Picture 3" descr="http://videoblock.info/images/albums/vinni_pux_4_2/ph10.jpeg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505200" y="4038600"/>
            <a:ext cx="315595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AutoShape 5"/>
          <p:cNvSpPr>
            <a:spLocks noChangeArrowheads="1"/>
          </p:cNvSpPr>
          <p:nvPr/>
        </p:nvSpPr>
        <p:spPr bwMode="auto">
          <a:xfrm>
            <a:off x="1371600" y="457200"/>
            <a:ext cx="6781800" cy="685800"/>
          </a:xfrm>
          <a:prstGeom prst="roundRect">
            <a:avLst>
              <a:gd name="adj" fmla="val 16667"/>
            </a:avLst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600">
                <a:solidFill>
                  <a:schemeClr val="tx2"/>
                </a:solidFill>
              </a:rPr>
              <a:t>Рефлексия</a:t>
            </a:r>
          </a:p>
        </p:txBody>
      </p:sp>
      <p:pic>
        <p:nvPicPr>
          <p:cNvPr id="10243" name="Picture 8" descr="http://www.segment.ru/data/images/1pos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91400" y="4710113"/>
            <a:ext cx="1395413" cy="1951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838200" y="1371600"/>
            <a:ext cx="77724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dirty="0" smtClean="0"/>
              <a:t> </a:t>
            </a:r>
            <a:r>
              <a:rPr lang="ru-RU" sz="2400" b="1" dirty="0"/>
              <a:t>Вставьте пропущенные буквы</a:t>
            </a:r>
            <a:r>
              <a:rPr lang="ru-RU" sz="2400" b="1" dirty="0" smtClean="0"/>
              <a:t>.</a:t>
            </a:r>
            <a:r>
              <a:rPr lang="en-US" sz="2400" b="1" dirty="0" smtClean="0"/>
              <a:t> </a:t>
            </a:r>
            <a:r>
              <a:rPr lang="ru-RU" sz="2400" b="1" dirty="0" smtClean="0"/>
              <a:t>Распределите слова на две группы: </a:t>
            </a:r>
            <a:r>
              <a:rPr lang="ru-RU" sz="2400" b="1" i="1" dirty="0" smtClean="0"/>
              <a:t>чередующаяся гласная в корне – проверяемая</a:t>
            </a:r>
            <a:r>
              <a:rPr lang="en-US" sz="2400" b="1" i="1" dirty="0" smtClean="0"/>
              <a:t> </a:t>
            </a:r>
            <a:r>
              <a:rPr lang="ru-RU" sz="2400" b="1" i="1" smtClean="0"/>
              <a:t>гласная</a:t>
            </a:r>
            <a:endParaRPr lang="ru-RU" sz="1600" b="1" i="1" dirty="0">
              <a:solidFill>
                <a:srgbClr val="C00000"/>
              </a:solidFill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857224" y="3143248"/>
            <a:ext cx="70866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dirty="0" err="1">
                <a:solidFill>
                  <a:srgbClr val="0070C0"/>
                </a:solidFill>
              </a:rPr>
              <a:t>Расст</a:t>
            </a:r>
            <a:r>
              <a:rPr lang="ru-RU" sz="2400" dirty="0">
                <a:solidFill>
                  <a:srgbClr val="0070C0"/>
                </a:solidFill>
              </a:rPr>
              <a:t>…лить, </a:t>
            </a:r>
            <a:r>
              <a:rPr lang="ru-RU" sz="2400" dirty="0" smtClean="0">
                <a:solidFill>
                  <a:srgbClr val="0070C0"/>
                </a:solidFill>
              </a:rPr>
              <a:t>на г…ре, </a:t>
            </a:r>
            <a:r>
              <a:rPr lang="ru-RU" sz="2400" dirty="0" err="1" smtClean="0">
                <a:solidFill>
                  <a:srgbClr val="0070C0"/>
                </a:solidFill>
              </a:rPr>
              <a:t>уб</a:t>
            </a:r>
            <a:r>
              <a:rPr lang="ru-RU" sz="2400" dirty="0" smtClean="0">
                <a:solidFill>
                  <a:srgbClr val="0070C0"/>
                </a:solidFill>
              </a:rPr>
              <a:t>…рать</a:t>
            </a:r>
            <a:r>
              <a:rPr lang="ru-RU" sz="2400" dirty="0">
                <a:solidFill>
                  <a:srgbClr val="0070C0"/>
                </a:solidFill>
              </a:rPr>
              <a:t>, </a:t>
            </a:r>
            <a:r>
              <a:rPr lang="ru-RU" sz="2400" dirty="0" smtClean="0">
                <a:solidFill>
                  <a:srgbClr val="0070C0"/>
                </a:solidFill>
              </a:rPr>
              <a:t>р…</a:t>
            </a:r>
            <a:r>
              <a:rPr lang="ru-RU" sz="2400" dirty="0" err="1" smtClean="0">
                <a:solidFill>
                  <a:srgbClr val="0070C0"/>
                </a:solidFill>
              </a:rPr>
              <a:t>са</a:t>
            </a:r>
            <a:r>
              <a:rPr lang="ru-RU" sz="2400" dirty="0" smtClean="0">
                <a:solidFill>
                  <a:srgbClr val="0070C0"/>
                </a:solidFill>
              </a:rPr>
              <a:t>, зам…</a:t>
            </a:r>
            <a:r>
              <a:rPr lang="ru-RU" sz="2400" dirty="0" err="1" smtClean="0">
                <a:solidFill>
                  <a:srgbClr val="0070C0"/>
                </a:solidFill>
              </a:rPr>
              <a:t>реть</a:t>
            </a:r>
            <a:r>
              <a:rPr lang="ru-RU" sz="2400" dirty="0">
                <a:solidFill>
                  <a:srgbClr val="0070C0"/>
                </a:solidFill>
              </a:rPr>
              <a:t>, </a:t>
            </a:r>
            <a:r>
              <a:rPr lang="ru-RU" sz="2400" dirty="0" err="1">
                <a:solidFill>
                  <a:srgbClr val="0070C0"/>
                </a:solidFill>
              </a:rPr>
              <a:t>зап</a:t>
            </a:r>
            <a:r>
              <a:rPr lang="ru-RU" sz="2400" dirty="0">
                <a:solidFill>
                  <a:srgbClr val="0070C0"/>
                </a:solidFill>
              </a:rPr>
              <a:t>…рать, </a:t>
            </a:r>
            <a:r>
              <a:rPr lang="ru-RU" sz="2400" dirty="0" err="1">
                <a:solidFill>
                  <a:srgbClr val="0070C0"/>
                </a:solidFill>
              </a:rPr>
              <a:t>обж</a:t>
            </a:r>
            <a:r>
              <a:rPr lang="ru-RU" sz="2400" dirty="0">
                <a:solidFill>
                  <a:srgbClr val="0070C0"/>
                </a:solidFill>
              </a:rPr>
              <a:t>…гать, </a:t>
            </a:r>
            <a:r>
              <a:rPr lang="ru-RU" sz="2400" dirty="0" smtClean="0">
                <a:solidFill>
                  <a:srgbClr val="0070C0"/>
                </a:solidFill>
              </a:rPr>
              <a:t>п…</a:t>
            </a:r>
            <a:r>
              <a:rPr lang="ru-RU" sz="2400" dirty="0" err="1" smtClean="0">
                <a:solidFill>
                  <a:srgbClr val="0070C0"/>
                </a:solidFill>
              </a:rPr>
              <a:t>ровать</a:t>
            </a:r>
            <a:r>
              <a:rPr lang="ru-RU" sz="2400" dirty="0" smtClean="0">
                <a:solidFill>
                  <a:srgbClr val="0070C0"/>
                </a:solidFill>
              </a:rPr>
              <a:t>, зад…</a:t>
            </a:r>
            <a:r>
              <a:rPr lang="ru-RU" sz="2400" dirty="0" err="1" smtClean="0">
                <a:solidFill>
                  <a:srgbClr val="0070C0"/>
                </a:solidFill>
              </a:rPr>
              <a:t>ру</a:t>
            </a:r>
            <a:r>
              <a:rPr lang="ru-RU" sz="2400" smtClean="0">
                <a:solidFill>
                  <a:srgbClr val="0070C0"/>
                </a:solidFill>
              </a:rPr>
              <a:t>, р…скошный</a:t>
            </a:r>
            <a:r>
              <a:rPr lang="ru-RU" sz="2400" dirty="0" smtClean="0">
                <a:solidFill>
                  <a:srgbClr val="0070C0"/>
                </a:solidFill>
              </a:rPr>
              <a:t>,  </a:t>
            </a:r>
            <a:r>
              <a:rPr lang="ru-RU" sz="2400" dirty="0">
                <a:solidFill>
                  <a:srgbClr val="0070C0"/>
                </a:solidFill>
              </a:rPr>
              <a:t>выт…рать</a:t>
            </a:r>
            <a:r>
              <a:rPr lang="ru-RU" sz="2400" dirty="0" smtClean="0">
                <a:solidFill>
                  <a:srgbClr val="0070C0"/>
                </a:solidFill>
              </a:rPr>
              <a:t>, прим…</a:t>
            </a:r>
            <a:r>
              <a:rPr lang="ru-RU" sz="2400" dirty="0" err="1" smtClean="0">
                <a:solidFill>
                  <a:srgbClr val="0070C0"/>
                </a:solidFill>
              </a:rPr>
              <a:t>рить</a:t>
            </a:r>
            <a:r>
              <a:rPr lang="ru-RU" sz="2400" dirty="0" smtClean="0">
                <a:solidFill>
                  <a:srgbClr val="0070C0"/>
                </a:solidFill>
              </a:rPr>
              <a:t> (платье), прим…</a:t>
            </a:r>
            <a:r>
              <a:rPr lang="ru-RU" sz="2400" dirty="0" err="1" smtClean="0">
                <a:solidFill>
                  <a:srgbClr val="0070C0"/>
                </a:solidFill>
              </a:rPr>
              <a:t>рить</a:t>
            </a:r>
            <a:r>
              <a:rPr lang="ru-RU" sz="2400" dirty="0" smtClean="0">
                <a:solidFill>
                  <a:srgbClr val="0070C0"/>
                </a:solidFill>
              </a:rPr>
              <a:t> (друзей)</a:t>
            </a:r>
            <a:endParaRPr lang="ru-RU" sz="2400" dirty="0">
              <a:solidFill>
                <a:srgbClr val="0070C0"/>
              </a:solidFill>
            </a:endParaRPr>
          </a:p>
        </p:txBody>
      </p:sp>
      <p:sp>
        <p:nvSpPr>
          <p:cNvPr id="9" name="Блок-схема: альтернативный процесс 8"/>
          <p:cNvSpPr/>
          <p:nvPr/>
        </p:nvSpPr>
        <p:spPr>
          <a:xfrm>
            <a:off x="4286248" y="5000636"/>
            <a:ext cx="2362200" cy="4572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dirty="0">
                <a:solidFill>
                  <a:schemeClr val="tx1"/>
                </a:solidFill>
              </a:rPr>
              <a:t>Проверьте себя</a:t>
            </a:r>
          </a:p>
        </p:txBody>
      </p:sp>
      <p:sp>
        <p:nvSpPr>
          <p:cNvPr id="10" name="Блок-схема: альтернативный процесс 9"/>
          <p:cNvSpPr/>
          <p:nvPr/>
        </p:nvSpPr>
        <p:spPr>
          <a:xfrm>
            <a:off x="857224" y="4500570"/>
            <a:ext cx="7239000" cy="1785950"/>
          </a:xfrm>
          <a:prstGeom prst="flowChartAlternateProcess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ru-RU" sz="2400" dirty="0">
                <a:solidFill>
                  <a:schemeClr val="tx1"/>
                </a:solidFill>
              </a:rPr>
              <a:t>Расст</a:t>
            </a:r>
            <a:r>
              <a:rPr lang="ru-RU" sz="2400" u="sng" dirty="0">
                <a:solidFill>
                  <a:schemeClr val="tx1"/>
                </a:solidFill>
              </a:rPr>
              <a:t>е</a:t>
            </a:r>
            <a:r>
              <a:rPr lang="ru-RU" sz="2400" dirty="0">
                <a:solidFill>
                  <a:schemeClr val="tx1"/>
                </a:solidFill>
              </a:rPr>
              <a:t>лить, уб</a:t>
            </a:r>
            <a:r>
              <a:rPr lang="ru-RU" sz="2400" u="sng" dirty="0">
                <a:solidFill>
                  <a:schemeClr val="tx1"/>
                </a:solidFill>
              </a:rPr>
              <a:t>и</a:t>
            </a:r>
            <a:r>
              <a:rPr lang="ru-RU" sz="2400" dirty="0">
                <a:solidFill>
                  <a:schemeClr val="tx1"/>
                </a:solidFill>
              </a:rPr>
              <a:t>р</a:t>
            </a:r>
            <a:r>
              <a:rPr lang="ru-RU" sz="2400" b="1" i="1" dirty="0">
                <a:solidFill>
                  <a:schemeClr val="tx1"/>
                </a:solidFill>
              </a:rPr>
              <a:t>а</a:t>
            </a:r>
            <a:r>
              <a:rPr lang="ru-RU" sz="2400" dirty="0">
                <a:solidFill>
                  <a:schemeClr val="tx1"/>
                </a:solidFill>
              </a:rPr>
              <a:t>ть, зам</a:t>
            </a:r>
            <a:r>
              <a:rPr lang="ru-RU" sz="2400" u="sng" dirty="0">
                <a:solidFill>
                  <a:schemeClr val="tx1"/>
                </a:solidFill>
              </a:rPr>
              <a:t>е</a:t>
            </a:r>
            <a:r>
              <a:rPr lang="ru-RU" sz="2400" dirty="0">
                <a:solidFill>
                  <a:schemeClr val="tx1"/>
                </a:solidFill>
              </a:rPr>
              <a:t>реть, зап</a:t>
            </a:r>
            <a:r>
              <a:rPr lang="ru-RU" sz="2400" u="sng" dirty="0">
                <a:solidFill>
                  <a:schemeClr val="tx1"/>
                </a:solidFill>
              </a:rPr>
              <a:t>и</a:t>
            </a:r>
            <a:r>
              <a:rPr lang="ru-RU" sz="2400" dirty="0">
                <a:solidFill>
                  <a:schemeClr val="tx1"/>
                </a:solidFill>
              </a:rPr>
              <a:t>р</a:t>
            </a:r>
            <a:r>
              <a:rPr lang="ru-RU" sz="2400" b="1" i="1" dirty="0">
                <a:solidFill>
                  <a:schemeClr val="tx1"/>
                </a:solidFill>
              </a:rPr>
              <a:t>а</a:t>
            </a:r>
            <a:r>
              <a:rPr lang="ru-RU" sz="2400" dirty="0">
                <a:solidFill>
                  <a:schemeClr val="tx1"/>
                </a:solidFill>
              </a:rPr>
              <a:t>ть, обж</a:t>
            </a:r>
            <a:r>
              <a:rPr lang="ru-RU" sz="2400" u="sng" dirty="0">
                <a:solidFill>
                  <a:schemeClr val="tx1"/>
                </a:solidFill>
              </a:rPr>
              <a:t>и</a:t>
            </a:r>
            <a:r>
              <a:rPr lang="ru-RU" sz="2400" dirty="0">
                <a:solidFill>
                  <a:schemeClr val="tx1"/>
                </a:solidFill>
              </a:rPr>
              <a:t>г</a:t>
            </a:r>
            <a:r>
              <a:rPr lang="ru-RU" sz="2400" b="1" i="1" dirty="0">
                <a:solidFill>
                  <a:schemeClr val="tx1"/>
                </a:solidFill>
              </a:rPr>
              <a:t>а</a:t>
            </a:r>
            <a:r>
              <a:rPr lang="ru-RU" sz="2400" dirty="0">
                <a:solidFill>
                  <a:schemeClr val="tx1"/>
                </a:solidFill>
              </a:rPr>
              <a:t>ть, зад</a:t>
            </a:r>
            <a:r>
              <a:rPr lang="ru-RU" sz="2400" u="sng" dirty="0">
                <a:solidFill>
                  <a:schemeClr val="tx1"/>
                </a:solidFill>
              </a:rPr>
              <a:t>е</a:t>
            </a:r>
            <a:r>
              <a:rPr lang="ru-RU" sz="2400" dirty="0">
                <a:solidFill>
                  <a:schemeClr val="tx1"/>
                </a:solidFill>
              </a:rPr>
              <a:t>ру, </a:t>
            </a:r>
            <a:r>
              <a:rPr lang="ru-RU" sz="2400" dirty="0" smtClean="0">
                <a:solidFill>
                  <a:schemeClr val="tx1"/>
                </a:solidFill>
              </a:rPr>
              <a:t>выт</a:t>
            </a:r>
            <a:r>
              <a:rPr lang="ru-RU" sz="2400" u="sng" dirty="0" smtClean="0">
                <a:solidFill>
                  <a:schemeClr val="tx1"/>
                </a:solidFill>
              </a:rPr>
              <a:t>и</a:t>
            </a:r>
            <a:r>
              <a:rPr lang="ru-RU" sz="2400" dirty="0" smtClean="0">
                <a:solidFill>
                  <a:schemeClr val="tx1"/>
                </a:solidFill>
              </a:rPr>
              <a:t>р</a:t>
            </a:r>
            <a:r>
              <a:rPr lang="ru-RU" sz="2400" b="1" i="1" dirty="0" smtClean="0">
                <a:solidFill>
                  <a:schemeClr val="tx1"/>
                </a:solidFill>
              </a:rPr>
              <a:t>а</a:t>
            </a:r>
            <a:r>
              <a:rPr lang="ru-RU" sz="2400" dirty="0" smtClean="0">
                <a:solidFill>
                  <a:schemeClr val="tx1"/>
                </a:solidFill>
              </a:rPr>
              <a:t>ть</a:t>
            </a:r>
          </a:p>
          <a:p>
            <a:pPr algn="ctr">
              <a:defRPr/>
            </a:pPr>
            <a:endParaRPr lang="ru-RU" sz="2400" dirty="0" smtClean="0">
              <a:solidFill>
                <a:schemeClr val="tx1"/>
              </a:solidFill>
            </a:endParaRPr>
          </a:p>
          <a:p>
            <a:pPr>
              <a:defRPr/>
            </a:pPr>
            <a:r>
              <a:rPr lang="ru-RU" sz="2400" dirty="0" smtClean="0">
                <a:solidFill>
                  <a:schemeClr val="tx1"/>
                </a:solidFill>
              </a:rPr>
              <a:t>На г</a:t>
            </a:r>
            <a:r>
              <a:rPr lang="ru-RU" sz="2400" b="1" dirty="0" smtClean="0">
                <a:solidFill>
                  <a:srgbClr val="FF0000"/>
                </a:solidFill>
              </a:rPr>
              <a:t>о</a:t>
            </a:r>
            <a:r>
              <a:rPr lang="ru-RU" sz="2400" dirty="0" smtClean="0">
                <a:solidFill>
                  <a:schemeClr val="tx1"/>
                </a:solidFill>
              </a:rPr>
              <a:t>ре</a:t>
            </a:r>
            <a:r>
              <a:rPr lang="ru-RU" sz="2400" dirty="0" smtClean="0">
                <a:solidFill>
                  <a:schemeClr val="tx1"/>
                </a:solidFill>
              </a:rPr>
              <a:t>, р</a:t>
            </a:r>
            <a:r>
              <a:rPr lang="ru-RU" sz="2400" b="1" dirty="0" smtClean="0">
                <a:solidFill>
                  <a:srgbClr val="FF0000"/>
                </a:solidFill>
              </a:rPr>
              <a:t>о</a:t>
            </a:r>
            <a:r>
              <a:rPr lang="ru-RU" sz="2400" dirty="0" smtClean="0">
                <a:solidFill>
                  <a:schemeClr val="tx1"/>
                </a:solidFill>
              </a:rPr>
              <a:t>са, п</a:t>
            </a:r>
            <a:r>
              <a:rPr lang="ru-RU" sz="2400" b="1" dirty="0" smtClean="0">
                <a:solidFill>
                  <a:srgbClr val="FF0000"/>
                </a:solidFill>
              </a:rPr>
              <a:t>и</a:t>
            </a:r>
            <a:r>
              <a:rPr lang="ru-RU" sz="2400" dirty="0" smtClean="0">
                <a:solidFill>
                  <a:schemeClr val="tx1"/>
                </a:solidFill>
              </a:rPr>
              <a:t>ровать, р</a:t>
            </a:r>
            <a:r>
              <a:rPr lang="ru-RU" sz="2400" b="1" dirty="0" smtClean="0">
                <a:solidFill>
                  <a:srgbClr val="FF0000"/>
                </a:solidFill>
              </a:rPr>
              <a:t>о</a:t>
            </a:r>
            <a:r>
              <a:rPr lang="ru-RU" sz="2400" dirty="0" smtClean="0">
                <a:solidFill>
                  <a:schemeClr val="tx1"/>
                </a:solidFill>
              </a:rPr>
              <a:t>скошный, прим</a:t>
            </a:r>
            <a:r>
              <a:rPr lang="ru-RU" sz="2400" b="1" dirty="0" smtClean="0">
                <a:solidFill>
                  <a:srgbClr val="FF0000"/>
                </a:solidFill>
              </a:rPr>
              <a:t>е</a:t>
            </a:r>
            <a:r>
              <a:rPr lang="ru-RU" sz="2400" dirty="0" smtClean="0">
                <a:solidFill>
                  <a:schemeClr val="tx1"/>
                </a:solidFill>
              </a:rPr>
              <a:t>рить </a:t>
            </a:r>
            <a:r>
              <a:rPr lang="ru-RU" sz="2400" dirty="0" smtClean="0">
                <a:solidFill>
                  <a:schemeClr val="tx1"/>
                </a:solidFill>
              </a:rPr>
              <a:t>(платье), прим</a:t>
            </a:r>
            <a:r>
              <a:rPr lang="ru-RU" sz="2400" b="1" dirty="0" smtClean="0">
                <a:solidFill>
                  <a:srgbClr val="FF0000"/>
                </a:solidFill>
              </a:rPr>
              <a:t>и</a:t>
            </a:r>
            <a:r>
              <a:rPr lang="ru-RU" sz="2400" dirty="0" smtClean="0">
                <a:solidFill>
                  <a:schemeClr val="tx1"/>
                </a:solidFill>
              </a:rPr>
              <a:t>рить (друзей)</a:t>
            </a:r>
            <a:endParaRPr lang="ru-RU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  <p:bldP spid="8" grpId="0" build="allAtOnce"/>
      <p:bldP spid="9" grpId="0" build="p" animBg="1" autoUpdateAnimBg="0"/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325</Words>
  <PresentationFormat>Экран (4:3)</PresentationFormat>
  <Paragraphs>71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Проверка домашнего задания:  Изл_гать точку зрения – изл_жить мысль Р_стить картофель – выр_с  в лесу Предл_гать на выбор – предл_жить прогуляться Оз_рять равнину – тихие зори Обг_реть на солнце – сильный загар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Буквы е – и  в корнях с чередованием.</dc:title>
  <dc:creator>Comp</dc:creator>
  <cp:lastModifiedBy>Comp</cp:lastModifiedBy>
  <cp:revision>39</cp:revision>
  <dcterms:created xsi:type="dcterms:W3CDTF">2014-04-16T07:09:00Z</dcterms:created>
  <dcterms:modified xsi:type="dcterms:W3CDTF">2014-04-16T19:18:01Z</dcterms:modified>
</cp:coreProperties>
</file>