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  <p:sldId id="258" r:id="rId3"/>
    <p:sldId id="295" r:id="rId4"/>
    <p:sldId id="296" r:id="rId5"/>
    <p:sldId id="284" r:id="rId6"/>
    <p:sldId id="285" r:id="rId7"/>
    <p:sldId id="287" r:id="rId8"/>
    <p:sldId id="288" r:id="rId9"/>
    <p:sldId id="29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660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1DCA-1F98-42B1-8A51-EE6DFCAA29F6}" type="datetimeFigureOut">
              <a:rPr lang="ru-RU" smtClean="0"/>
              <a:pPr/>
              <a:t>28.03.2014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644C-D30A-49F9-A4DE-EED5C01322C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1DCA-1F98-42B1-8A51-EE6DFCAA29F6}" type="datetimeFigureOut">
              <a:rPr lang="ru-RU" smtClean="0"/>
              <a:pPr/>
              <a:t>28.03.2014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644C-D30A-49F9-A4DE-EED5C01322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1DCA-1F98-42B1-8A51-EE6DFCAA29F6}" type="datetimeFigureOut">
              <a:rPr lang="ru-RU" smtClean="0"/>
              <a:pPr/>
              <a:t>28.03.2014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644C-D30A-49F9-A4DE-EED5C01322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1DCA-1F98-42B1-8A51-EE6DFCAA29F6}" type="datetimeFigureOut">
              <a:rPr lang="ru-RU" smtClean="0"/>
              <a:pPr/>
              <a:t>28.03.2014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644C-D30A-49F9-A4DE-EED5C01322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1DCA-1F98-42B1-8A51-EE6DFCAA29F6}" type="datetimeFigureOut">
              <a:rPr lang="ru-RU" smtClean="0"/>
              <a:pPr/>
              <a:t>28.03.2014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DC9644C-D30A-49F9-A4DE-EED5C01322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1DCA-1F98-42B1-8A51-EE6DFCAA29F6}" type="datetimeFigureOut">
              <a:rPr lang="ru-RU" smtClean="0"/>
              <a:pPr/>
              <a:t>28.03.2014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644C-D30A-49F9-A4DE-EED5C01322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1DCA-1F98-42B1-8A51-EE6DFCAA29F6}" type="datetimeFigureOut">
              <a:rPr lang="ru-RU" smtClean="0"/>
              <a:pPr/>
              <a:t>28.03.2014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644C-D30A-49F9-A4DE-EED5C01322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1DCA-1F98-42B1-8A51-EE6DFCAA29F6}" type="datetimeFigureOut">
              <a:rPr lang="ru-RU" smtClean="0"/>
              <a:pPr/>
              <a:t>28.03.2014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644C-D30A-49F9-A4DE-EED5C01322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1DCA-1F98-42B1-8A51-EE6DFCAA29F6}" type="datetimeFigureOut">
              <a:rPr lang="ru-RU" smtClean="0"/>
              <a:pPr/>
              <a:t>28.03.2014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644C-D30A-49F9-A4DE-EED5C01322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1DCA-1F98-42B1-8A51-EE6DFCAA29F6}" type="datetimeFigureOut">
              <a:rPr lang="ru-RU" smtClean="0"/>
              <a:pPr/>
              <a:t>28.03.2014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644C-D30A-49F9-A4DE-EED5C01322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1DCA-1F98-42B1-8A51-EE6DFCAA29F6}" type="datetimeFigureOut">
              <a:rPr lang="ru-RU" smtClean="0"/>
              <a:pPr/>
              <a:t>28.03.2014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644C-D30A-49F9-A4DE-EED5C01322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5F1DCA-1F98-42B1-8A51-EE6DFCAA29F6}" type="datetimeFigureOut">
              <a:rPr lang="ru-RU" smtClean="0"/>
              <a:pPr/>
              <a:t>28.03.2014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C9644C-D30A-49F9-A4DE-EED5C01322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1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Педсовет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000240"/>
            <a:ext cx="77153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Сохранение </a:t>
            </a:r>
          </a:p>
          <a:p>
            <a:pPr algn="ctr"/>
            <a:r>
              <a:rPr lang="ru-RU" sz="4800" b="1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психического и физического здоровья детей в ОУ</a:t>
            </a:r>
            <a:endParaRPr lang="ru-RU" sz="4800" dirty="0">
              <a:ln>
                <a:solidFill>
                  <a:srgbClr val="FF0000"/>
                </a:solidFill>
              </a:ln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Определить негативные факторы и их роль в развитии нравственных и физиолого-психологических особенностей детей.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Показать стимулирующую роль учителя в формировании личности  школьников.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Создать в школе условия, способствующие развитию нравственных качеств  школьников.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786842" cy="107156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ОСНОВНЫЕ КОМПОНЕНТЫ В СИСТЕМЕ </a:t>
            </a:r>
            <a:r>
              <a:rPr lang="ru-RU" sz="2800" dirty="0" err="1" smtClean="0">
                <a:solidFill>
                  <a:schemeClr val="accent1"/>
                </a:solidFill>
              </a:rPr>
              <a:t>здоровьесберегающего</a:t>
            </a:r>
            <a:r>
              <a:rPr lang="ru-RU" sz="2800" dirty="0" smtClean="0">
                <a:solidFill>
                  <a:schemeClr val="accent1"/>
                </a:solidFill>
              </a:rPr>
              <a:t> направления в ОУ 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000" b="1" dirty="0" smtClean="0">
                <a:solidFill>
                  <a:schemeClr val="bg1"/>
                </a:solidFill>
              </a:rPr>
              <a:t>В системе </a:t>
            </a:r>
            <a:r>
              <a:rPr lang="ru-RU" sz="8000" b="1" dirty="0" err="1" smtClean="0">
                <a:solidFill>
                  <a:schemeClr val="bg1"/>
                </a:solidFill>
              </a:rPr>
              <a:t>здоровьесберегающего</a:t>
            </a:r>
            <a:r>
              <a:rPr lang="ru-RU" sz="8000" b="1" dirty="0" smtClean="0">
                <a:solidFill>
                  <a:schemeClr val="bg1"/>
                </a:solidFill>
              </a:rPr>
              <a:t> направления в ОУ обязательными компонентами являются:</a:t>
            </a:r>
            <a:endParaRPr lang="ru-RU" sz="8000" dirty="0" smtClean="0">
              <a:solidFill>
                <a:schemeClr val="bg1"/>
              </a:solidFill>
            </a:endParaRPr>
          </a:p>
          <a:p>
            <a:r>
              <a:rPr lang="ru-RU" sz="8000" dirty="0" smtClean="0">
                <a:solidFill>
                  <a:schemeClr val="bg1"/>
                </a:solidFill>
              </a:rPr>
              <a:t>-Программа развития системы </a:t>
            </a:r>
            <a:r>
              <a:rPr lang="ru-RU" sz="8000" dirty="0" err="1" smtClean="0">
                <a:solidFill>
                  <a:schemeClr val="bg1"/>
                </a:solidFill>
              </a:rPr>
              <a:t>здоровьясберегающей</a:t>
            </a:r>
            <a:r>
              <a:rPr lang="ru-RU" sz="8000" dirty="0" smtClean="0">
                <a:solidFill>
                  <a:schemeClr val="bg1"/>
                </a:solidFill>
              </a:rPr>
              <a:t> деятельности в ОУ</a:t>
            </a:r>
          </a:p>
          <a:p>
            <a:r>
              <a:rPr lang="ru-RU" sz="8000" dirty="0" smtClean="0">
                <a:solidFill>
                  <a:schemeClr val="bg1"/>
                </a:solidFill>
              </a:rPr>
              <a:t>-Нормативно-правовое регулирование </a:t>
            </a:r>
            <a:r>
              <a:rPr lang="ru-RU" sz="8000" dirty="0" err="1" smtClean="0">
                <a:solidFill>
                  <a:schemeClr val="bg1"/>
                </a:solidFill>
              </a:rPr>
              <a:t>здоровьесберегающей</a:t>
            </a:r>
            <a:r>
              <a:rPr lang="ru-RU" sz="8000" dirty="0" smtClean="0">
                <a:solidFill>
                  <a:schemeClr val="bg1"/>
                </a:solidFill>
              </a:rPr>
              <a:t> деятельности (положение о Школе Здоровья, согласованные программы обучения здоровью всех возрастных категорий учащихся соответствующие положения в  Уставе школы и других нормативных документах</a:t>
            </a:r>
          </a:p>
          <a:p>
            <a:r>
              <a:rPr lang="ru-RU" sz="8000" dirty="0" smtClean="0">
                <a:solidFill>
                  <a:schemeClr val="bg1"/>
                </a:solidFill>
              </a:rPr>
              <a:t>-Информационно-аналитическая служба ОУ( мониторинг здоровья, оценка эффективности </a:t>
            </a:r>
            <a:r>
              <a:rPr lang="ru-RU" sz="8000" dirty="0" err="1" smtClean="0">
                <a:solidFill>
                  <a:schemeClr val="bg1"/>
                </a:solidFill>
              </a:rPr>
              <a:t>здоровьесберегающих</a:t>
            </a:r>
            <a:r>
              <a:rPr lang="ru-RU" sz="8000" dirty="0" smtClean="0">
                <a:solidFill>
                  <a:schemeClr val="bg1"/>
                </a:solidFill>
              </a:rPr>
              <a:t> воздействий, дифференцированный подход в зависимости от возраста и уровня здоровья ученика)</a:t>
            </a:r>
          </a:p>
          <a:p>
            <a:r>
              <a:rPr lang="ru-RU" sz="8000" dirty="0" smtClean="0">
                <a:solidFill>
                  <a:schemeClr val="bg1"/>
                </a:solidFill>
              </a:rPr>
              <a:t>- система подготовки кадров по </a:t>
            </a:r>
            <a:r>
              <a:rPr lang="ru-RU" sz="8000" dirty="0" err="1" smtClean="0">
                <a:solidFill>
                  <a:schemeClr val="bg1"/>
                </a:solidFill>
              </a:rPr>
              <a:t>здоровьесберегающим</a:t>
            </a:r>
            <a:r>
              <a:rPr lang="ru-RU" sz="8000" dirty="0" smtClean="0">
                <a:solidFill>
                  <a:schemeClr val="bg1"/>
                </a:solidFill>
              </a:rPr>
              <a:t>  образовательным  технологиям</a:t>
            </a:r>
          </a:p>
          <a:p>
            <a:r>
              <a:rPr lang="ru-RU" sz="8000" dirty="0" smtClean="0">
                <a:solidFill>
                  <a:schemeClr val="bg1"/>
                </a:solidFill>
              </a:rPr>
              <a:t>-Система обучения здоровому образу жизни с 1го-11й класс</a:t>
            </a:r>
          </a:p>
          <a:p>
            <a:pPr>
              <a:buNone/>
            </a:pPr>
            <a:r>
              <a:rPr lang="ru-RU" sz="59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dirty="0" err="1" smtClean="0">
                <a:solidFill>
                  <a:schemeClr val="bg1"/>
                </a:solidFill>
              </a:rPr>
              <a:t>Здоровьесберегающая</a:t>
            </a:r>
            <a:r>
              <a:rPr lang="ru-RU" dirty="0" smtClean="0">
                <a:solidFill>
                  <a:schemeClr val="bg1"/>
                </a:solidFill>
              </a:rPr>
              <a:t> инфраструктура образовательного учреждения, отвечающая  требованиям </a:t>
            </a:r>
            <a:r>
              <a:rPr lang="ru-RU" dirty="0" err="1" smtClean="0">
                <a:solidFill>
                  <a:schemeClr val="bg1"/>
                </a:solidFill>
              </a:rPr>
              <a:t>СанПиН</a:t>
            </a:r>
            <a:r>
              <a:rPr lang="ru-RU" dirty="0" smtClean="0">
                <a:solidFill>
                  <a:schemeClr val="bg1"/>
                </a:solidFill>
              </a:rPr>
              <a:t>, в том числе 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.  рациональная организация учебного процесса;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.  оптимальная организация физкультурно-оздоровительного       процесса;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.   организация качественного питания     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.  организация качественного медицинского сопровождения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Служба практической психологии в образовательном учреждении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Система социально – педагогического сопровождения и юридического консультирования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Участников образовательного процесса.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Система социального партнерства, межведомственная кооперация ресурсов в целях управления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здоровьем участников образовательного процесса.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Педагогический коллектив и организация свободного времени учащихся: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>
                <a:solidFill>
                  <a:schemeClr val="bg1"/>
                </a:solidFill>
              </a:rPr>
              <a:t>Отношение педагогов к данной проблеме, осознание ее педагогической актуальности (конструктивное, нейтральное, негативное, скептическое..); 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Включение каждого учителя в организацию разнообразных форм работы с учащимися во </a:t>
            </a:r>
            <a:r>
              <a:rPr lang="ru-RU" dirty="0" err="1" smtClean="0">
                <a:solidFill>
                  <a:schemeClr val="bg1"/>
                </a:solidFill>
              </a:rPr>
              <a:t>внеучебное</a:t>
            </a:r>
            <a:r>
              <a:rPr lang="ru-RU" dirty="0" smtClean="0">
                <a:solidFill>
                  <a:schemeClr val="bg1"/>
                </a:solidFill>
              </a:rPr>
              <a:t> время; 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Особенности деятельности классного руководителя(организатор, диагност, координатор…); 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Вооруженность каждого учителя знаниями и умениями организации </a:t>
            </a:r>
            <a:r>
              <a:rPr lang="ru-RU" dirty="0" err="1" smtClean="0">
                <a:solidFill>
                  <a:schemeClr val="bg1"/>
                </a:solidFill>
              </a:rPr>
              <a:t>учебно</a:t>
            </a:r>
            <a:r>
              <a:rPr lang="ru-RU" dirty="0" smtClean="0">
                <a:solidFill>
                  <a:schemeClr val="bg1"/>
                </a:solidFill>
              </a:rPr>
              <a:t>- воспитательного процесса на основе единства учебной и </a:t>
            </a:r>
            <a:r>
              <a:rPr lang="ru-RU" dirty="0" err="1" smtClean="0">
                <a:solidFill>
                  <a:schemeClr val="bg1"/>
                </a:solidFill>
              </a:rPr>
              <a:t>внеучебной</a:t>
            </a:r>
            <a:r>
              <a:rPr lang="ru-RU" dirty="0" smtClean="0">
                <a:solidFill>
                  <a:schemeClr val="bg1"/>
                </a:solidFill>
              </a:rPr>
              <a:t> работы, организация досуговой деятельности учащихся.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dirty="0" smtClean="0"/>
              <a:t>Ученик (ученический коллектив и различные его объединения) и организация свободного времени: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- позиция ученика (заинтересованная, созидательная, активная, творческая, организаторская, нейтральная, пассивная, отрицательная);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- включенность каждого учащегося в разнообразные формы внеклассной и внешкольной работы;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учащиеся-организаторы свободного времени (от выявления интересов учащихся, создания условий для их удовлетворения до определения воспитательной эффективности  </a:t>
            </a:r>
            <a:r>
              <a:rPr lang="ru-RU" dirty="0" err="1" smtClean="0">
                <a:solidFill>
                  <a:schemeClr val="bg1"/>
                </a:solidFill>
              </a:rPr>
              <a:t>внеучебной</a:t>
            </a:r>
            <a:r>
              <a:rPr lang="ru-RU" dirty="0" smtClean="0">
                <a:solidFill>
                  <a:schemeClr val="bg1"/>
                </a:solidFill>
              </a:rPr>
              <a:t> деятельности);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наличие органов ученического самоуправления, их роль в организации  свободного времени  учащихся;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- </a:t>
            </a:r>
            <a:r>
              <a:rPr lang="ru-RU" dirty="0" err="1" smtClean="0">
                <a:solidFill>
                  <a:schemeClr val="bg1"/>
                </a:solidFill>
              </a:rPr>
              <a:t>межвозрастное</a:t>
            </a:r>
            <a:r>
              <a:rPr lang="ru-RU" dirty="0" smtClean="0">
                <a:solidFill>
                  <a:schemeClr val="bg1"/>
                </a:solidFill>
              </a:rPr>
              <a:t> общение во </a:t>
            </a:r>
            <a:r>
              <a:rPr lang="ru-RU" dirty="0" err="1" smtClean="0">
                <a:solidFill>
                  <a:schemeClr val="bg1"/>
                </a:solidFill>
              </a:rPr>
              <a:t>внеучебной</a:t>
            </a:r>
            <a:r>
              <a:rPr lang="ru-RU" dirty="0" smtClean="0">
                <a:solidFill>
                  <a:schemeClr val="bg1"/>
                </a:solidFill>
              </a:rPr>
              <a:t> деятельности (разновозрастные объединения, сотрудничество старших и младших, поддержка формирования интереса к различным видам деятельности).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Семья и организация свободного времени учащихся: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solidFill>
                  <a:schemeClr val="bg1"/>
                </a:solidFill>
              </a:rPr>
              <a:t>Формирование у родителей понимания педагогической значимости разумной организации свободного времени их детей; 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Включение родителей в совместную с детьми </a:t>
            </a:r>
            <a:r>
              <a:rPr lang="ru-RU" dirty="0" err="1" smtClean="0">
                <a:solidFill>
                  <a:schemeClr val="bg1"/>
                </a:solidFill>
              </a:rPr>
              <a:t>досуговую</a:t>
            </a:r>
            <a:r>
              <a:rPr lang="ru-RU" dirty="0" smtClean="0">
                <a:solidFill>
                  <a:schemeClr val="bg1"/>
                </a:solidFill>
              </a:rPr>
              <a:t> деятельность; 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Создание традиций, ритуалов, обычаев в проведении семейных праздников, торжеств, совместное чтение, посещение музеев, театров и так далее; 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Культивирование в семье совместной </a:t>
            </a:r>
            <a:r>
              <a:rPr lang="ru-RU" dirty="0" err="1" smtClean="0">
                <a:solidFill>
                  <a:schemeClr val="bg1"/>
                </a:solidFill>
              </a:rPr>
              <a:t>добротворческой</a:t>
            </a:r>
            <a:r>
              <a:rPr lang="ru-RU" dirty="0" smtClean="0">
                <a:solidFill>
                  <a:schemeClr val="bg1"/>
                </a:solidFill>
              </a:rPr>
              <a:t> деятельности (помощь окружающим, забота о близких, старых, больных людях).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78697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 Взаимодействие школы и учреждений доп. образования в организации свободного времени учащихся: </a:t>
            </a:r>
            <a:br>
              <a:rPr lang="ru-RU" sz="3600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1494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- организация кружков, клубов, творческих объединений для учащихся разного возраста, пола на базе школы;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- включение учащихся в деятельность учреждений дополнительного образования, особенно по видам творчества, организация которых затруднена в школе;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- взаимодействие в организации массовых мероприятий;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- взаимодействие организаторов работы с детьми и внешкольных учреждений независимо от ведомственной принадлежности;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- координация деятельности учреждений, организующих работу с детьми в целях их всестороннего развития, предупреждения перегрузки, дублирования, формализма (совместное планирование, составление единого расписания, совместный анализ и оценка).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8" algn="ctr" rtl="0">
              <a:spcBef>
                <a:spcPct val="0"/>
              </a:spcBef>
            </a:pPr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Решение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педсовета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sz="2900" b="1" dirty="0" smtClean="0">
                <a:solidFill>
                  <a:schemeClr val="bg1"/>
                </a:solidFill>
              </a:rPr>
              <a:t>Активизировать лекционную и правовую работу с учащимися и их родителями (законными представителями) по профилактике применения психотропных веществ.</a:t>
            </a:r>
          </a:p>
          <a:p>
            <a:pPr lvl="0"/>
            <a:r>
              <a:rPr lang="ru-RU" sz="2900" b="1" dirty="0" smtClean="0">
                <a:solidFill>
                  <a:schemeClr val="bg1"/>
                </a:solidFill>
              </a:rPr>
              <a:t>Классным руководителям усилить контроль, за несовершеннолетними и  семьями, находящимся в социально-опасном положении.</a:t>
            </a:r>
          </a:p>
          <a:p>
            <a:pPr lvl="0"/>
            <a:r>
              <a:rPr lang="ru-RU" sz="2900" b="1" dirty="0" smtClean="0">
                <a:solidFill>
                  <a:schemeClr val="bg1"/>
                </a:solidFill>
              </a:rPr>
              <a:t>Совершенствование условий для учащихся  активно проявлять свои таланты в культурно-массовых мероприятиях и исследовательской деятельности,  под руководством классных руководителей или педагогов дополнительного образования.</a:t>
            </a:r>
          </a:p>
          <a:p>
            <a:pPr lvl="0"/>
            <a:r>
              <a:rPr lang="ru-RU" sz="2900" b="1" dirty="0" smtClean="0">
                <a:solidFill>
                  <a:schemeClr val="bg1"/>
                </a:solidFill>
              </a:rPr>
              <a:t>Продолжить формировать у учащихся сознательного отношения к своему здоровью при участии психологической, </a:t>
            </a:r>
            <a:r>
              <a:rPr lang="ru-RU" sz="2900" b="1" dirty="0" err="1" smtClean="0">
                <a:solidFill>
                  <a:schemeClr val="bg1"/>
                </a:solidFill>
              </a:rPr>
              <a:t>психолого</a:t>
            </a:r>
            <a:r>
              <a:rPr lang="ru-RU" sz="2900" b="1" dirty="0" smtClean="0">
                <a:solidFill>
                  <a:schemeClr val="bg1"/>
                </a:solidFill>
              </a:rPr>
              <a:t>- педагогической и </a:t>
            </a:r>
            <a:r>
              <a:rPr lang="ru-RU" sz="2900" b="1" dirty="0" err="1" smtClean="0">
                <a:solidFill>
                  <a:schemeClr val="bg1"/>
                </a:solidFill>
              </a:rPr>
              <a:t>медико</a:t>
            </a:r>
            <a:r>
              <a:rPr lang="ru-RU" sz="2900" b="1" dirty="0" smtClean="0">
                <a:solidFill>
                  <a:schemeClr val="bg1"/>
                </a:solidFill>
              </a:rPr>
              <a:t> -социальной помощи.</a:t>
            </a:r>
          </a:p>
          <a:p>
            <a:pPr lvl="0"/>
            <a:r>
              <a:rPr lang="ru-RU" sz="2900" b="1" dirty="0" smtClean="0">
                <a:solidFill>
                  <a:schemeClr val="bg1"/>
                </a:solidFill>
              </a:rPr>
              <a:t>Создать условия для воспитания у учащихся общей культуры,  верности духовным традициям России, ответственности и уважения к ценностям современного общества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878</TotalTime>
  <Words>684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Педсовет </vt:lpstr>
      <vt:lpstr>Цели:</vt:lpstr>
      <vt:lpstr>ОСНОВНЫЕ КОМПОНЕНТЫ В СИСТЕМЕ здоровьесберегающего направления в ОУ </vt:lpstr>
      <vt:lpstr>Слайд 4</vt:lpstr>
      <vt:lpstr> Педагогический коллектив и организация свободного времени учащихся: </vt:lpstr>
      <vt:lpstr> Ученик (ученический коллектив и различные его объединения) и организация свободного времени:  </vt:lpstr>
      <vt:lpstr> Семья и организация свободного времени учащихся:</vt:lpstr>
      <vt:lpstr> Взаимодействие школы и учреждений доп. образования в организации свободного времени учащихся:   </vt:lpstr>
      <vt:lpstr>Решение педсовета: </vt:lpstr>
    </vt:vector>
  </TitlesOfParts>
  <Company>школа 12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Педсовет </dc:title>
  <dc:creator>Глухова</dc:creator>
  <cp:lastModifiedBy>ученик</cp:lastModifiedBy>
  <cp:revision>109</cp:revision>
  <dcterms:created xsi:type="dcterms:W3CDTF">2009-01-05T13:51:54Z</dcterms:created>
  <dcterms:modified xsi:type="dcterms:W3CDTF">2014-03-28T06:32:48Z</dcterms:modified>
</cp:coreProperties>
</file>