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04" r:id="rId3"/>
    <p:sldId id="305" r:id="rId4"/>
    <p:sldId id="307" r:id="rId5"/>
    <p:sldId id="310" r:id="rId6"/>
    <p:sldId id="298" r:id="rId7"/>
    <p:sldId id="311" r:id="rId8"/>
    <p:sldId id="312" r:id="rId9"/>
    <p:sldId id="296" r:id="rId10"/>
    <p:sldId id="290" r:id="rId11"/>
    <p:sldId id="287" r:id="rId12"/>
    <p:sldId id="308" r:id="rId13"/>
    <p:sldId id="313" r:id="rId14"/>
    <p:sldId id="315" r:id="rId15"/>
    <p:sldId id="316" r:id="rId16"/>
    <p:sldId id="317" r:id="rId17"/>
    <p:sldId id="318" r:id="rId18"/>
    <p:sldId id="319" r:id="rId19"/>
    <p:sldId id="320" r:id="rId20"/>
    <p:sldId id="262" r:id="rId21"/>
    <p:sldId id="264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62147-55BF-413A-910B-19334F70F73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47566-E526-49D8-A1C8-9865384EFD5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dirty="0">
              <a:latin typeface="+mn-lt"/>
            </a:rPr>
            <a:t>Аттестация</a:t>
          </a:r>
        </a:p>
      </dgm:t>
    </dgm:pt>
    <dgm:pt modelId="{E492DDD8-E2AC-4FA8-BB14-AD6215BA8F6B}" type="parTrans" cxnId="{9C92418D-B6B5-46CD-8CCB-D4ECB53629D2}">
      <dgm:prSet/>
      <dgm:spPr/>
      <dgm:t>
        <a:bodyPr/>
        <a:lstStyle/>
        <a:p>
          <a:endParaRPr lang="ru-RU"/>
        </a:p>
      </dgm:t>
    </dgm:pt>
    <dgm:pt modelId="{61158683-E16E-4FEA-9403-9F41FEE36C94}" type="sibTrans" cxnId="{9C92418D-B6B5-46CD-8CCB-D4ECB53629D2}">
      <dgm:prSet/>
      <dgm:spPr/>
      <dgm:t>
        <a:bodyPr/>
        <a:lstStyle/>
        <a:p>
          <a:endParaRPr lang="ru-RU"/>
        </a:p>
      </dgm:t>
    </dgm:pt>
    <dgm:pt modelId="{6DF77A7B-5B1F-4AC7-AF1D-271F26DEA7D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latin typeface="Candara" panose="020E0502030303020204" pitchFamily="34" charset="0"/>
            </a:rPr>
            <a:t>Поощрительные</a:t>
          </a:r>
          <a:r>
            <a:rPr lang="ru-RU" sz="2000" baseline="0" dirty="0">
              <a:latin typeface="Candara" panose="020E0502030303020204" pitchFamily="34" charset="0"/>
            </a:rPr>
            <a:t> выплаты</a:t>
          </a:r>
          <a:endParaRPr lang="ru-RU" sz="2000" dirty="0">
            <a:latin typeface="Candara" panose="020E0502030303020204" pitchFamily="34" charset="0"/>
          </a:endParaRPr>
        </a:p>
      </dgm:t>
    </dgm:pt>
    <dgm:pt modelId="{FECC5510-8FE9-4427-9363-40060C0BEBB8}" type="parTrans" cxnId="{125D1AA6-BA47-43E6-96AA-86D45D0022A2}">
      <dgm:prSet/>
      <dgm:spPr/>
      <dgm:t>
        <a:bodyPr/>
        <a:lstStyle/>
        <a:p>
          <a:endParaRPr lang="ru-RU"/>
        </a:p>
      </dgm:t>
    </dgm:pt>
    <dgm:pt modelId="{A01E182E-EC9D-43A3-983D-D5994FACFA7F}" type="sibTrans" cxnId="{125D1AA6-BA47-43E6-96AA-86D45D0022A2}">
      <dgm:prSet/>
      <dgm:spPr/>
      <dgm:t>
        <a:bodyPr/>
        <a:lstStyle/>
        <a:p>
          <a:endParaRPr lang="ru-RU"/>
        </a:p>
      </dgm:t>
    </dgm:pt>
    <dgm:pt modelId="{8DB17739-95B3-4D9F-887C-572FBC9512F2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dirty="0">
              <a:latin typeface="Candara" panose="020E0502030303020204" pitchFamily="34" charset="0"/>
            </a:rPr>
            <a:t>Личный профессиональный рост</a:t>
          </a:r>
        </a:p>
      </dgm:t>
    </dgm:pt>
    <dgm:pt modelId="{2DDBAD22-35A7-42BA-9326-11095F3955B7}" type="parTrans" cxnId="{3E775308-0200-4D32-B716-1F12207FE100}">
      <dgm:prSet/>
      <dgm:spPr/>
      <dgm:t>
        <a:bodyPr/>
        <a:lstStyle/>
        <a:p>
          <a:endParaRPr lang="ru-RU"/>
        </a:p>
      </dgm:t>
    </dgm:pt>
    <dgm:pt modelId="{9836930D-F6AA-40F9-B63E-6DF84546F489}" type="sibTrans" cxnId="{3E775308-0200-4D32-B716-1F12207FE100}">
      <dgm:prSet/>
      <dgm:spPr/>
      <dgm:t>
        <a:bodyPr/>
        <a:lstStyle/>
        <a:p>
          <a:endParaRPr lang="ru-RU"/>
        </a:p>
      </dgm:t>
    </dgm:pt>
    <dgm:pt modelId="{3E3C3698-A1C5-41E5-9741-24C8A43644D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dirty="0">
              <a:latin typeface="Candara" panose="020E0502030303020204" pitchFamily="34" charset="0"/>
            </a:rPr>
            <a:t>Новые знакомства</a:t>
          </a:r>
        </a:p>
      </dgm:t>
    </dgm:pt>
    <dgm:pt modelId="{34ADF0A2-6BF2-4EA9-91A0-3C67EDBB473B}" type="parTrans" cxnId="{6DF3EA33-7D52-4D84-A763-867F6CB4FBE9}">
      <dgm:prSet/>
      <dgm:spPr/>
      <dgm:t>
        <a:bodyPr/>
        <a:lstStyle/>
        <a:p>
          <a:endParaRPr lang="ru-RU"/>
        </a:p>
      </dgm:t>
    </dgm:pt>
    <dgm:pt modelId="{7E09EA02-5D09-439F-8DFE-98A2427A8026}" type="sibTrans" cxnId="{6DF3EA33-7D52-4D84-A763-867F6CB4FBE9}">
      <dgm:prSet/>
      <dgm:spPr/>
      <dgm:t>
        <a:bodyPr/>
        <a:lstStyle/>
        <a:p>
          <a:endParaRPr lang="ru-RU"/>
        </a:p>
      </dgm:t>
    </dgm:pt>
    <dgm:pt modelId="{8984A353-AC41-47B5-83E0-B169F4C49EC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dirty="0">
              <a:latin typeface="Candara" panose="020E0502030303020204" pitchFamily="34" charset="0"/>
            </a:rPr>
            <a:t>Карьера</a:t>
          </a:r>
        </a:p>
      </dgm:t>
    </dgm:pt>
    <dgm:pt modelId="{49992897-3A0B-411D-9585-9AAF04F00F80}" type="parTrans" cxnId="{D9BEA528-1392-4875-A7EF-C59B5942D4B5}">
      <dgm:prSet/>
      <dgm:spPr/>
      <dgm:t>
        <a:bodyPr/>
        <a:lstStyle/>
        <a:p>
          <a:endParaRPr lang="ru-RU"/>
        </a:p>
      </dgm:t>
    </dgm:pt>
    <dgm:pt modelId="{FDE146D8-7FC1-4781-9227-AAD355FAD2F5}" type="sibTrans" cxnId="{D9BEA528-1392-4875-A7EF-C59B5942D4B5}">
      <dgm:prSet/>
      <dgm:spPr/>
      <dgm:t>
        <a:bodyPr/>
        <a:lstStyle/>
        <a:p>
          <a:endParaRPr lang="ru-RU"/>
        </a:p>
      </dgm:t>
    </dgm:pt>
    <dgm:pt modelId="{4D2E2EC3-3BE3-4C09-95CC-8A4B1CC38261}" type="pres">
      <dgm:prSet presAssocID="{B4E62147-55BF-413A-910B-19334F70F73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2BCEB1-EF55-453D-A3C9-9B1E7B5DBB97}" type="pres">
      <dgm:prSet presAssocID="{F0C47566-E526-49D8-A1C8-9865384EFD5A}" presName="node" presStyleLbl="node1" presStyleIdx="0" presStyleCnt="5" custScaleX="177069" custScaleY="55295" custRadScaleRad="110705" custRadScaleInc="1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539C9C-B49A-452E-B651-61A0DE644777}" type="pres">
      <dgm:prSet presAssocID="{61158683-E16E-4FEA-9403-9F41FEE36C94}" presName="sibTrans" presStyleLbl="sibTrans2D1" presStyleIdx="0" presStyleCnt="5"/>
      <dgm:spPr/>
      <dgm:t>
        <a:bodyPr/>
        <a:lstStyle/>
        <a:p>
          <a:endParaRPr lang="ru-RU"/>
        </a:p>
      </dgm:t>
    </dgm:pt>
    <dgm:pt modelId="{AC20E868-5961-4BCA-9031-7283646133C0}" type="pres">
      <dgm:prSet presAssocID="{61158683-E16E-4FEA-9403-9F41FEE36C94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A7AB033-8FFC-4C5C-BA15-193C16F9EAA1}" type="pres">
      <dgm:prSet presAssocID="{6DF77A7B-5B1F-4AC7-AF1D-271F26DEA7D5}" presName="node" presStyleLbl="node1" presStyleIdx="1" presStyleCnt="5" custScaleX="185929" custScaleY="50746" custRadScaleRad="128562" custRadScaleInc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6CEA4-938D-4833-8E54-CCFD981BFAA9}" type="pres">
      <dgm:prSet presAssocID="{A01E182E-EC9D-43A3-983D-D5994FACFA7F}" presName="sibTrans" presStyleLbl="sibTrans2D1" presStyleIdx="1" presStyleCnt="5"/>
      <dgm:spPr/>
      <dgm:t>
        <a:bodyPr/>
        <a:lstStyle/>
        <a:p>
          <a:endParaRPr lang="ru-RU"/>
        </a:p>
      </dgm:t>
    </dgm:pt>
    <dgm:pt modelId="{D6510E94-1589-4EB8-9505-3180F68564A2}" type="pres">
      <dgm:prSet presAssocID="{A01E182E-EC9D-43A3-983D-D5994FACFA7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40300B94-EB17-447B-AA87-9960182FF650}" type="pres">
      <dgm:prSet presAssocID="{8DB17739-95B3-4D9F-887C-572FBC9512F2}" presName="node" presStyleLbl="node1" presStyleIdx="2" presStyleCnt="5" custScaleX="209422" custScaleY="71372" custRadScaleRad="128961" custRadScaleInc="-49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9C598-E27A-4F75-8F5D-1E22940DFD14}" type="pres">
      <dgm:prSet presAssocID="{9836930D-F6AA-40F9-B63E-6DF84546F48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7EEBBE22-421D-4EBD-A3F8-FFE61CC7E3FD}" type="pres">
      <dgm:prSet presAssocID="{9836930D-F6AA-40F9-B63E-6DF84546F48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40B1385-B65F-4797-9DD2-50D0CDAB169C}" type="pres">
      <dgm:prSet presAssocID="{3E3C3698-A1C5-41E5-9741-24C8A43644DB}" presName="node" presStyleLbl="node1" presStyleIdx="3" presStyleCnt="5" custScaleX="184777" custScaleY="58833" custRadScaleRad="121891" custRadScaleInc="39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D2D52-4A2F-4144-8A93-CF712BC7634B}" type="pres">
      <dgm:prSet presAssocID="{7E09EA02-5D09-439F-8DFE-98A2427A8026}" presName="sibTrans" presStyleLbl="sibTrans2D1" presStyleIdx="3" presStyleCnt="5"/>
      <dgm:spPr/>
      <dgm:t>
        <a:bodyPr/>
        <a:lstStyle/>
        <a:p>
          <a:endParaRPr lang="ru-RU"/>
        </a:p>
      </dgm:t>
    </dgm:pt>
    <dgm:pt modelId="{7090E056-9F3F-4A64-989F-C662CC09F693}" type="pres">
      <dgm:prSet presAssocID="{7E09EA02-5D09-439F-8DFE-98A2427A8026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4149CBB1-B6F4-421A-BFC0-C8FCBDB09F5E}" type="pres">
      <dgm:prSet presAssocID="{8984A353-AC41-47B5-83E0-B169F4C49EC4}" presName="node" presStyleLbl="node1" presStyleIdx="4" presStyleCnt="5" custScaleX="149388" custScaleY="42585" custRadScaleRad="118363" custRadScaleInc="1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C274D-B530-44B7-BC57-B8F667388A11}" type="pres">
      <dgm:prSet presAssocID="{FDE146D8-7FC1-4781-9227-AAD355FAD2F5}" presName="sibTrans" presStyleLbl="sibTrans2D1" presStyleIdx="4" presStyleCnt="5"/>
      <dgm:spPr/>
      <dgm:t>
        <a:bodyPr/>
        <a:lstStyle/>
        <a:p>
          <a:endParaRPr lang="ru-RU"/>
        </a:p>
      </dgm:t>
    </dgm:pt>
    <dgm:pt modelId="{42557D56-3C75-4D18-A2CC-A52E270036D2}" type="pres">
      <dgm:prSet presAssocID="{FDE146D8-7FC1-4781-9227-AAD355FAD2F5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51C48712-964E-44DB-889C-D6A612C1127E}" type="presOf" srcId="{F0C47566-E526-49D8-A1C8-9865384EFD5A}" destId="{302BCEB1-EF55-453D-A3C9-9B1E7B5DBB97}" srcOrd="0" destOrd="0" presId="urn:microsoft.com/office/officeart/2005/8/layout/cycle2"/>
    <dgm:cxn modelId="{E4522D58-83CB-46C3-A51D-519FD481362C}" type="presOf" srcId="{3E3C3698-A1C5-41E5-9741-24C8A43644DB}" destId="{140B1385-B65F-4797-9DD2-50D0CDAB169C}" srcOrd="0" destOrd="0" presId="urn:microsoft.com/office/officeart/2005/8/layout/cycle2"/>
    <dgm:cxn modelId="{71BC8103-36F8-47BF-8187-E7F74AE30210}" type="presOf" srcId="{9836930D-F6AA-40F9-B63E-6DF84546F489}" destId="{AA49C598-E27A-4F75-8F5D-1E22940DFD14}" srcOrd="0" destOrd="0" presId="urn:microsoft.com/office/officeart/2005/8/layout/cycle2"/>
    <dgm:cxn modelId="{C539F13D-DBCF-49E8-A8AC-E2201ECDCAEA}" type="presOf" srcId="{A01E182E-EC9D-43A3-983D-D5994FACFA7F}" destId="{D6510E94-1589-4EB8-9505-3180F68564A2}" srcOrd="1" destOrd="0" presId="urn:microsoft.com/office/officeart/2005/8/layout/cycle2"/>
    <dgm:cxn modelId="{125D1AA6-BA47-43E6-96AA-86D45D0022A2}" srcId="{B4E62147-55BF-413A-910B-19334F70F735}" destId="{6DF77A7B-5B1F-4AC7-AF1D-271F26DEA7D5}" srcOrd="1" destOrd="0" parTransId="{FECC5510-8FE9-4427-9363-40060C0BEBB8}" sibTransId="{A01E182E-EC9D-43A3-983D-D5994FACFA7F}"/>
    <dgm:cxn modelId="{9C92418D-B6B5-46CD-8CCB-D4ECB53629D2}" srcId="{B4E62147-55BF-413A-910B-19334F70F735}" destId="{F0C47566-E526-49D8-A1C8-9865384EFD5A}" srcOrd="0" destOrd="0" parTransId="{E492DDD8-E2AC-4FA8-BB14-AD6215BA8F6B}" sibTransId="{61158683-E16E-4FEA-9403-9F41FEE36C94}"/>
    <dgm:cxn modelId="{9328CB23-16BA-4DFE-9119-E2D8720B7563}" type="presOf" srcId="{61158683-E16E-4FEA-9403-9F41FEE36C94}" destId="{AC20E868-5961-4BCA-9031-7283646133C0}" srcOrd="1" destOrd="0" presId="urn:microsoft.com/office/officeart/2005/8/layout/cycle2"/>
    <dgm:cxn modelId="{D9BEA528-1392-4875-A7EF-C59B5942D4B5}" srcId="{B4E62147-55BF-413A-910B-19334F70F735}" destId="{8984A353-AC41-47B5-83E0-B169F4C49EC4}" srcOrd="4" destOrd="0" parTransId="{49992897-3A0B-411D-9585-9AAF04F00F80}" sibTransId="{FDE146D8-7FC1-4781-9227-AAD355FAD2F5}"/>
    <dgm:cxn modelId="{BADC6BD0-198D-4D4A-A712-033405D15761}" type="presOf" srcId="{8DB17739-95B3-4D9F-887C-572FBC9512F2}" destId="{40300B94-EB17-447B-AA87-9960182FF650}" srcOrd="0" destOrd="0" presId="urn:microsoft.com/office/officeart/2005/8/layout/cycle2"/>
    <dgm:cxn modelId="{1134C859-94C8-4DAB-B705-D8D5F6E969F9}" type="presOf" srcId="{6DF77A7B-5B1F-4AC7-AF1D-271F26DEA7D5}" destId="{6A7AB033-8FFC-4C5C-BA15-193C16F9EAA1}" srcOrd="0" destOrd="0" presId="urn:microsoft.com/office/officeart/2005/8/layout/cycle2"/>
    <dgm:cxn modelId="{299BF16A-EF7D-45DB-B722-68199898604A}" type="presOf" srcId="{61158683-E16E-4FEA-9403-9F41FEE36C94}" destId="{72539C9C-B49A-452E-B651-61A0DE644777}" srcOrd="0" destOrd="0" presId="urn:microsoft.com/office/officeart/2005/8/layout/cycle2"/>
    <dgm:cxn modelId="{1C455941-1AD5-44E5-8F29-74C9C4B6B7DA}" type="presOf" srcId="{7E09EA02-5D09-439F-8DFE-98A2427A8026}" destId="{7090E056-9F3F-4A64-989F-C662CC09F693}" srcOrd="1" destOrd="0" presId="urn:microsoft.com/office/officeart/2005/8/layout/cycle2"/>
    <dgm:cxn modelId="{6DF3EA33-7D52-4D84-A763-867F6CB4FBE9}" srcId="{B4E62147-55BF-413A-910B-19334F70F735}" destId="{3E3C3698-A1C5-41E5-9741-24C8A43644DB}" srcOrd="3" destOrd="0" parTransId="{34ADF0A2-6BF2-4EA9-91A0-3C67EDBB473B}" sibTransId="{7E09EA02-5D09-439F-8DFE-98A2427A8026}"/>
    <dgm:cxn modelId="{4C2179CB-CFEB-4009-96C9-902D157214DC}" type="presOf" srcId="{FDE146D8-7FC1-4781-9227-AAD355FAD2F5}" destId="{190C274D-B530-44B7-BC57-B8F667388A11}" srcOrd="0" destOrd="0" presId="urn:microsoft.com/office/officeart/2005/8/layout/cycle2"/>
    <dgm:cxn modelId="{EF214D57-CE1E-40A9-9CE7-56CD241B6618}" type="presOf" srcId="{8984A353-AC41-47B5-83E0-B169F4C49EC4}" destId="{4149CBB1-B6F4-421A-BFC0-C8FCBDB09F5E}" srcOrd="0" destOrd="0" presId="urn:microsoft.com/office/officeart/2005/8/layout/cycle2"/>
    <dgm:cxn modelId="{4E04404D-7AD0-4E11-B564-DE429DB5B690}" type="presOf" srcId="{FDE146D8-7FC1-4781-9227-AAD355FAD2F5}" destId="{42557D56-3C75-4D18-A2CC-A52E270036D2}" srcOrd="1" destOrd="0" presId="urn:microsoft.com/office/officeart/2005/8/layout/cycle2"/>
    <dgm:cxn modelId="{083E4D1B-73EE-4AA5-B27E-2C3BDE0BF9B8}" type="presOf" srcId="{7E09EA02-5D09-439F-8DFE-98A2427A8026}" destId="{10AD2D52-4A2F-4144-8A93-CF712BC7634B}" srcOrd="0" destOrd="0" presId="urn:microsoft.com/office/officeart/2005/8/layout/cycle2"/>
    <dgm:cxn modelId="{4BD3BF5F-9F95-4F3A-84E0-075469D22113}" type="presOf" srcId="{9836930D-F6AA-40F9-B63E-6DF84546F489}" destId="{7EEBBE22-421D-4EBD-A3F8-FFE61CC7E3FD}" srcOrd="1" destOrd="0" presId="urn:microsoft.com/office/officeart/2005/8/layout/cycle2"/>
    <dgm:cxn modelId="{AAA578EF-E163-4399-97F2-C0D37D26490C}" type="presOf" srcId="{B4E62147-55BF-413A-910B-19334F70F735}" destId="{4D2E2EC3-3BE3-4C09-95CC-8A4B1CC38261}" srcOrd="0" destOrd="0" presId="urn:microsoft.com/office/officeart/2005/8/layout/cycle2"/>
    <dgm:cxn modelId="{3E775308-0200-4D32-B716-1F12207FE100}" srcId="{B4E62147-55BF-413A-910B-19334F70F735}" destId="{8DB17739-95B3-4D9F-887C-572FBC9512F2}" srcOrd="2" destOrd="0" parTransId="{2DDBAD22-35A7-42BA-9326-11095F3955B7}" sibTransId="{9836930D-F6AA-40F9-B63E-6DF84546F489}"/>
    <dgm:cxn modelId="{DF18C493-B542-4FED-960C-D383EE03D58E}" type="presOf" srcId="{A01E182E-EC9D-43A3-983D-D5994FACFA7F}" destId="{E086CEA4-938D-4833-8E54-CCFD981BFAA9}" srcOrd="0" destOrd="0" presId="urn:microsoft.com/office/officeart/2005/8/layout/cycle2"/>
    <dgm:cxn modelId="{916AB589-0F93-4A5A-81FE-240A4A157898}" type="presParOf" srcId="{4D2E2EC3-3BE3-4C09-95CC-8A4B1CC38261}" destId="{302BCEB1-EF55-453D-A3C9-9B1E7B5DBB97}" srcOrd="0" destOrd="0" presId="urn:microsoft.com/office/officeart/2005/8/layout/cycle2"/>
    <dgm:cxn modelId="{A8588633-1BB1-4703-95F7-34BBB88C559A}" type="presParOf" srcId="{4D2E2EC3-3BE3-4C09-95CC-8A4B1CC38261}" destId="{72539C9C-B49A-452E-B651-61A0DE644777}" srcOrd="1" destOrd="0" presId="urn:microsoft.com/office/officeart/2005/8/layout/cycle2"/>
    <dgm:cxn modelId="{0A62E3AC-299C-4E59-BEA3-6313946DA4BE}" type="presParOf" srcId="{72539C9C-B49A-452E-B651-61A0DE644777}" destId="{AC20E868-5961-4BCA-9031-7283646133C0}" srcOrd="0" destOrd="0" presId="urn:microsoft.com/office/officeart/2005/8/layout/cycle2"/>
    <dgm:cxn modelId="{711135D3-A7FF-4879-999F-858CC2C2D540}" type="presParOf" srcId="{4D2E2EC3-3BE3-4C09-95CC-8A4B1CC38261}" destId="{6A7AB033-8FFC-4C5C-BA15-193C16F9EAA1}" srcOrd="2" destOrd="0" presId="urn:microsoft.com/office/officeart/2005/8/layout/cycle2"/>
    <dgm:cxn modelId="{9A13731B-EBE4-4020-A002-8DC6CAA194C2}" type="presParOf" srcId="{4D2E2EC3-3BE3-4C09-95CC-8A4B1CC38261}" destId="{E086CEA4-938D-4833-8E54-CCFD981BFAA9}" srcOrd="3" destOrd="0" presId="urn:microsoft.com/office/officeart/2005/8/layout/cycle2"/>
    <dgm:cxn modelId="{2D04AE41-7769-46D9-A4EE-8D5E74C38963}" type="presParOf" srcId="{E086CEA4-938D-4833-8E54-CCFD981BFAA9}" destId="{D6510E94-1589-4EB8-9505-3180F68564A2}" srcOrd="0" destOrd="0" presId="urn:microsoft.com/office/officeart/2005/8/layout/cycle2"/>
    <dgm:cxn modelId="{8C14D37B-24A2-4793-832B-2C6210E9A231}" type="presParOf" srcId="{4D2E2EC3-3BE3-4C09-95CC-8A4B1CC38261}" destId="{40300B94-EB17-447B-AA87-9960182FF650}" srcOrd="4" destOrd="0" presId="urn:microsoft.com/office/officeart/2005/8/layout/cycle2"/>
    <dgm:cxn modelId="{963152F0-173C-4222-AF83-D809E2269F0C}" type="presParOf" srcId="{4D2E2EC3-3BE3-4C09-95CC-8A4B1CC38261}" destId="{AA49C598-E27A-4F75-8F5D-1E22940DFD14}" srcOrd="5" destOrd="0" presId="urn:microsoft.com/office/officeart/2005/8/layout/cycle2"/>
    <dgm:cxn modelId="{1CE36DC2-9A1B-4FB7-AC1D-2F8613936156}" type="presParOf" srcId="{AA49C598-E27A-4F75-8F5D-1E22940DFD14}" destId="{7EEBBE22-421D-4EBD-A3F8-FFE61CC7E3FD}" srcOrd="0" destOrd="0" presId="urn:microsoft.com/office/officeart/2005/8/layout/cycle2"/>
    <dgm:cxn modelId="{328C7084-08A8-4852-9A2F-A885BBDDD287}" type="presParOf" srcId="{4D2E2EC3-3BE3-4C09-95CC-8A4B1CC38261}" destId="{140B1385-B65F-4797-9DD2-50D0CDAB169C}" srcOrd="6" destOrd="0" presId="urn:microsoft.com/office/officeart/2005/8/layout/cycle2"/>
    <dgm:cxn modelId="{C6C3AF56-3A9F-4686-A2CF-B8A73983F94D}" type="presParOf" srcId="{4D2E2EC3-3BE3-4C09-95CC-8A4B1CC38261}" destId="{10AD2D52-4A2F-4144-8A93-CF712BC7634B}" srcOrd="7" destOrd="0" presId="urn:microsoft.com/office/officeart/2005/8/layout/cycle2"/>
    <dgm:cxn modelId="{DCB08C11-6E24-4F16-8C33-1162EE0CDDFE}" type="presParOf" srcId="{10AD2D52-4A2F-4144-8A93-CF712BC7634B}" destId="{7090E056-9F3F-4A64-989F-C662CC09F693}" srcOrd="0" destOrd="0" presId="urn:microsoft.com/office/officeart/2005/8/layout/cycle2"/>
    <dgm:cxn modelId="{C8CA1146-FDB8-42FD-AEDE-308AE102083D}" type="presParOf" srcId="{4D2E2EC3-3BE3-4C09-95CC-8A4B1CC38261}" destId="{4149CBB1-B6F4-421A-BFC0-C8FCBDB09F5E}" srcOrd="8" destOrd="0" presId="urn:microsoft.com/office/officeart/2005/8/layout/cycle2"/>
    <dgm:cxn modelId="{E4307AF4-80A4-4BC5-A4B9-679DBF05700B}" type="presParOf" srcId="{4D2E2EC3-3BE3-4C09-95CC-8A4B1CC38261}" destId="{190C274D-B530-44B7-BC57-B8F667388A11}" srcOrd="9" destOrd="0" presId="urn:microsoft.com/office/officeart/2005/8/layout/cycle2"/>
    <dgm:cxn modelId="{C9F1CFCC-B674-4FDD-BC34-0641D2074621}" type="presParOf" srcId="{190C274D-B530-44B7-BC57-B8F667388A11}" destId="{42557D56-3C75-4D18-A2CC-A52E270036D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2BCEB1-EF55-453D-A3C9-9B1E7B5DBB97}">
      <dsp:nvSpPr>
        <dsp:cNvPr id="0" name=""/>
        <dsp:cNvSpPr/>
      </dsp:nvSpPr>
      <dsp:spPr>
        <a:xfrm>
          <a:off x="3251339" y="240680"/>
          <a:ext cx="2676418" cy="835790"/>
        </a:xfrm>
        <a:prstGeom prst="ellipse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+mn-lt"/>
            </a:rPr>
            <a:t>Аттестация</a:t>
          </a:r>
        </a:p>
      </dsp:txBody>
      <dsp:txXfrm>
        <a:off x="3251339" y="240680"/>
        <a:ext cx="2676418" cy="835790"/>
      </dsp:txXfrm>
    </dsp:sp>
    <dsp:sp modelId="{72539C9C-B49A-452E-B651-61A0DE644777}">
      <dsp:nvSpPr>
        <dsp:cNvPr id="0" name=""/>
        <dsp:cNvSpPr/>
      </dsp:nvSpPr>
      <dsp:spPr>
        <a:xfrm rot="1752967">
          <a:off x="5431131" y="1051257"/>
          <a:ext cx="633327" cy="51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752967">
        <a:off x="5431131" y="1051257"/>
        <a:ext cx="633327" cy="510135"/>
      </dsp:txXfrm>
    </dsp:sp>
    <dsp:sp modelId="{6A7AB033-8FFC-4C5C-BA15-193C16F9EAA1}">
      <dsp:nvSpPr>
        <dsp:cNvPr id="0" name=""/>
        <dsp:cNvSpPr/>
      </dsp:nvSpPr>
      <dsp:spPr>
        <a:xfrm>
          <a:off x="5496031" y="1567851"/>
          <a:ext cx="2810338" cy="767031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ndara" panose="020E0502030303020204" pitchFamily="34" charset="0"/>
            </a:rPr>
            <a:t>Поощрительные</a:t>
          </a:r>
          <a:r>
            <a:rPr lang="ru-RU" sz="2000" kern="1200" baseline="0" dirty="0">
              <a:latin typeface="Candara" panose="020E0502030303020204" pitchFamily="34" charset="0"/>
            </a:rPr>
            <a:t> выплаты</a:t>
          </a:r>
          <a:endParaRPr lang="ru-RU" sz="2000" kern="1200" dirty="0">
            <a:latin typeface="Candara" panose="020E0502030303020204" pitchFamily="34" charset="0"/>
          </a:endParaRPr>
        </a:p>
      </dsp:txBody>
      <dsp:txXfrm>
        <a:off x="5496031" y="1567851"/>
        <a:ext cx="2810338" cy="767031"/>
      </dsp:txXfrm>
    </dsp:sp>
    <dsp:sp modelId="{E086CEA4-938D-4833-8E54-CCFD981BFAA9}">
      <dsp:nvSpPr>
        <dsp:cNvPr id="0" name=""/>
        <dsp:cNvSpPr/>
      </dsp:nvSpPr>
      <dsp:spPr>
        <a:xfrm rot="5880323">
          <a:off x="6378549" y="2756528"/>
          <a:ext cx="747088" cy="51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880323">
        <a:off x="6378549" y="2756528"/>
        <a:ext cx="747088" cy="510135"/>
      </dsp:txXfrm>
    </dsp:sp>
    <dsp:sp modelId="{40300B94-EB17-447B-AA87-9960182FF650}">
      <dsp:nvSpPr>
        <dsp:cNvPr id="0" name=""/>
        <dsp:cNvSpPr/>
      </dsp:nvSpPr>
      <dsp:spPr>
        <a:xfrm>
          <a:off x="4992503" y="3729847"/>
          <a:ext cx="3165437" cy="1078796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ndara" panose="020E0502030303020204" pitchFamily="34" charset="0"/>
            </a:rPr>
            <a:t>Личный профессиональный рост</a:t>
          </a:r>
        </a:p>
      </dsp:txBody>
      <dsp:txXfrm>
        <a:off x="4992503" y="3729847"/>
        <a:ext cx="3165437" cy="1078796"/>
      </dsp:txXfrm>
    </dsp:sp>
    <dsp:sp modelId="{AA49C598-E27A-4F75-8F5D-1E22940DFD14}">
      <dsp:nvSpPr>
        <dsp:cNvPr id="0" name=""/>
        <dsp:cNvSpPr/>
      </dsp:nvSpPr>
      <dsp:spPr>
        <a:xfrm rot="10769819">
          <a:off x="4363013" y="4031645"/>
          <a:ext cx="445221" cy="51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769819">
        <a:off x="4363013" y="4031645"/>
        <a:ext cx="445221" cy="510135"/>
      </dsp:txXfrm>
    </dsp:sp>
    <dsp:sp modelId="{140B1385-B65F-4797-9DD2-50D0CDAB169C}">
      <dsp:nvSpPr>
        <dsp:cNvPr id="0" name=""/>
        <dsp:cNvSpPr/>
      </dsp:nvSpPr>
      <dsp:spPr>
        <a:xfrm>
          <a:off x="1360624" y="3858132"/>
          <a:ext cx="2792925" cy="889267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latin typeface="Candara" panose="020E0502030303020204" pitchFamily="34" charset="0"/>
            </a:rPr>
            <a:t>Новые знакомства</a:t>
          </a:r>
        </a:p>
      </dsp:txBody>
      <dsp:txXfrm>
        <a:off x="1360624" y="3858132"/>
        <a:ext cx="2792925" cy="889267"/>
      </dsp:txXfrm>
    </dsp:sp>
    <dsp:sp modelId="{10AD2D52-4A2F-4144-8A93-CF712BC7634B}">
      <dsp:nvSpPr>
        <dsp:cNvPr id="0" name=""/>
        <dsp:cNvSpPr/>
      </dsp:nvSpPr>
      <dsp:spPr>
        <a:xfrm rot="15649372">
          <a:off x="2178317" y="2894548"/>
          <a:ext cx="784944" cy="51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5649372">
        <a:off x="2178317" y="2894548"/>
        <a:ext cx="784944" cy="510135"/>
      </dsp:txXfrm>
    </dsp:sp>
    <dsp:sp modelId="{4149CBB1-B6F4-421A-BFC0-C8FCBDB09F5E}">
      <dsp:nvSpPr>
        <dsp:cNvPr id="0" name=""/>
        <dsp:cNvSpPr/>
      </dsp:nvSpPr>
      <dsp:spPr>
        <a:xfrm>
          <a:off x="1268195" y="1753313"/>
          <a:ext cx="2258016" cy="643677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latin typeface="Candara" panose="020E0502030303020204" pitchFamily="34" charset="0"/>
            </a:rPr>
            <a:t>Карьера</a:t>
          </a:r>
        </a:p>
      </dsp:txBody>
      <dsp:txXfrm>
        <a:off x="1268195" y="1753313"/>
        <a:ext cx="2258016" cy="643677"/>
      </dsp:txXfrm>
    </dsp:sp>
    <dsp:sp modelId="{190C274D-B530-44B7-BC57-B8F667388A11}">
      <dsp:nvSpPr>
        <dsp:cNvPr id="0" name=""/>
        <dsp:cNvSpPr/>
      </dsp:nvSpPr>
      <dsp:spPr>
        <a:xfrm rot="19627896">
          <a:off x="3048565" y="1163884"/>
          <a:ext cx="728393" cy="510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9627896">
        <a:off x="3048565" y="1163884"/>
        <a:ext cx="728393" cy="510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7979-1083-41C3-AC0D-3AE97AEAA755}" type="datetimeFigureOut">
              <a:rPr lang="ru-RU"/>
              <a:pPr>
                <a:defRPr/>
              </a:pPr>
              <a:t>16.12.2024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DB757-F315-4347-8776-C2CDE2977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322FC1-AA6C-4BCB-A020-24B155DC4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F7DFB9-281E-4C7D-BF08-3C3C8DE6F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018BE7C-5274-411D-9882-C4167CBB1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368B-3D54-4112-9220-37A292144EF6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236E4B-996C-4B6D-BE55-0F491CF0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E1A6F9-475B-4A64-AB12-42A27114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FE353-D8D0-4972-9EBA-04227DF954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476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59830" y="292102"/>
            <a:ext cx="7392821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487488" y="1556792"/>
            <a:ext cx="10177131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1447" y="276605"/>
            <a:ext cx="9849104" cy="5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33270" y="1702054"/>
            <a:ext cx="9125458" cy="4333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2448" y="176801"/>
            <a:ext cx="8965692" cy="66811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74231"/>
            <a:ext cx="1802355" cy="17452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1000" y="1828800"/>
            <a:ext cx="41910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Анализ </a:t>
            </a:r>
            <a:r>
              <a:rPr lang="ru-RU" sz="2400" b="1" i="1" dirty="0" smtClean="0">
                <a:solidFill>
                  <a:schemeClr val="bg1"/>
                </a:solidFill>
              </a:rPr>
              <a:t>научно-методической </a:t>
            </a:r>
            <a:r>
              <a:rPr lang="ru-RU" sz="2800" b="1" i="1" dirty="0" smtClean="0"/>
              <a:t>Анализ научно-методической работы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800" b="1" i="1" dirty="0" smtClean="0"/>
              <a:t>     МБОУ СОШ №42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800" b="1" i="1" dirty="0" smtClean="0"/>
              <a:t>(2023-2024 учебный год ) 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ОУ СОШ №42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defRPr/>
            </a:pP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997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75787" y="2799"/>
            <a:ext cx="7725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Первый выпуск строительного класса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360" y="2801771"/>
            <a:ext cx="4704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Фотографии до 4-х шт. на слайд.</a:t>
            </a:r>
            <a:endParaRPr lang="ru-RU" dirty="0" smtClean="0"/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Дизайн по Вашему ус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мотрению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, рамки, стили и т.д.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022" y="2276872"/>
            <a:ext cx="51139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87" y="3946762"/>
            <a:ext cx="3936968" cy="41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123\AppData\Local\Temp\e357cd2e-36ab-4285-9a63-23698ac82a2a_Attachments_elenalebezova809@gmail.com_2024-06-24_15-00-06.zip.a2a\IMG-20240624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14800"/>
            <a:ext cx="4320480" cy="2276872"/>
          </a:xfrm>
          <a:prstGeom prst="rect">
            <a:avLst/>
          </a:prstGeom>
          <a:noFill/>
        </p:spPr>
      </p:pic>
      <p:pic>
        <p:nvPicPr>
          <p:cNvPr id="27652" name="Picture 4" descr="C:\Users\123\AppData\Local\Temp\783dd2df-9495-47a2-9917-395f50cc0913_Attachments_elenalebezova809@gmail.com_2024-06-24_15-00-06.zip.913\IMG-20240624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133600"/>
            <a:ext cx="5568620" cy="3284984"/>
          </a:xfrm>
          <a:prstGeom prst="rect">
            <a:avLst/>
          </a:prstGeom>
          <a:noFill/>
        </p:spPr>
      </p:pic>
      <p:pic>
        <p:nvPicPr>
          <p:cNvPr id="27654" name="Picture 6" descr="C:\Users\123\AppData\Local\Temp\7a6687e6-79d9-4f6d-99d1-207a096da479_Attachments_elenalebezova809@gmail.com_2024-06-24_15-00-06.zip.479\IMG-20240624-WA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752600"/>
            <a:ext cx="4051429" cy="237626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0"/>
            <a:ext cx="26997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54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&amp;Ncy;&amp;acy;&amp;shcy; &amp;pcy;&amp;iecy;&amp;rcy;&amp;vcy;&amp;ycy;&amp;jcy; &amp;ucy;&amp;chcy;&amp;icy;&amp;tcy;&amp;iecy;&amp;l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67" y="1916114"/>
            <a:ext cx="1110826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63751" y="1773239"/>
          <a:ext cx="7584844" cy="361240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775900"/>
                <a:gridCol w="2126459"/>
                <a:gridCol w="1850701"/>
                <a:gridCol w="1831784"/>
              </a:tblGrid>
              <a:tr h="1548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Учебный год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  <a:endParaRPr lang="ru-RU" dirty="0"/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победителей</a:t>
                      </a:r>
                      <a:endParaRPr lang="ru-RU" dirty="0"/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</a:t>
                      </a:r>
                      <a:r>
                        <a:rPr lang="ru-RU" sz="1800" dirty="0" smtClean="0">
                          <a:effectLst/>
                        </a:rPr>
                        <a:t>призеров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51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2020-2021-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51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2021-2022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51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2022-2023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5160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</a:tbl>
          </a:graphicData>
        </a:graphic>
      </p:graphicFrame>
      <p:sp>
        <p:nvSpPr>
          <p:cNvPr id="16414" name="Прямоугольник 3"/>
          <p:cNvSpPr>
            <a:spLocks noChangeArrowheads="1"/>
          </p:cNvSpPr>
          <p:nvPr/>
        </p:nvSpPr>
        <p:spPr bwMode="auto">
          <a:xfrm>
            <a:off x="2063751" y="404813"/>
            <a:ext cx="80645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/>
              <a:t>Сравнительный анализ участия обучающихся в НПК «Шаг в будущее»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ownloads\IMG-20240624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9982200" cy="5181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28800" y="304800"/>
            <a:ext cx="96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5" dirty="0" smtClean="0"/>
              <a:t>Городская выставка идей и достижений</a:t>
            </a:r>
          </a:p>
          <a:p>
            <a:r>
              <a:rPr lang="ru-RU" sz="3200" b="1" spc="-5" dirty="0" smtClean="0"/>
              <a:t>                           «Шаг в будущее»</a:t>
            </a:r>
            <a:r>
              <a:rPr lang="ru-RU" sz="3200" b="1" spc="-50" dirty="0" smtClean="0"/>
              <a:t> </a:t>
            </a:r>
            <a:endParaRPr lang="ru-RU" sz="3200" b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399" y="533400"/>
            <a:ext cx="92202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dirty="0" smtClean="0"/>
              <a:t>Работа с педагогическими кадрами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2667000"/>
            <a:ext cx="1802355" cy="174529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228600"/>
            <a:ext cx="26997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1603960">
            <a:off x="6195123" y="3287857"/>
            <a:ext cx="45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В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В 2022-2023 учебном году в школе работало педагогов, в том числе</a:t>
            </a:r>
          </a:p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Высшая категория - 20</a:t>
            </a:r>
          </a:p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Первая категория - 12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&amp;Ncy;&amp;acy;&amp;shcy; &amp;pcy;&amp;iecy;&amp;rcy;&amp;vcy;&amp;ycy;&amp;jcy; &amp;ucy;&amp;chcy;&amp;icy;&amp;tcy;&amp;iecy;&amp;l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733" y="1124744"/>
            <a:ext cx="1110826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488018" y="1196975"/>
            <a:ext cx="8352367" cy="4464050"/>
          </a:xfrm>
          <a:prstGeom prst="rect">
            <a:avLst/>
          </a:prstGeom>
        </p:spPr>
        <p:txBody>
          <a:bodyPr/>
          <a:lstStyle/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</a:rPr>
              <a:t>                   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latin typeface="+mn-lt"/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 flipV="1">
            <a:off x="-431800" y="1825625"/>
            <a:ext cx="59267" cy="100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Цель методической работы:</a:t>
            </a:r>
          </a:p>
          <a:p>
            <a:endParaRPr lang="ru-RU" sz="2400"/>
          </a:p>
          <a:p>
            <a:pPr algn="ctr" eaLnBrk="1" hangingPunct="1"/>
            <a:endParaRPr lang="ru-RU" altLang="ru-RU" sz="2400">
              <a:solidFill>
                <a:schemeClr val="bg1"/>
              </a:solidFill>
            </a:endParaRPr>
          </a:p>
        </p:txBody>
      </p:sp>
      <p:sp>
        <p:nvSpPr>
          <p:cNvPr id="5125" name="Rectangle 32"/>
          <p:cNvSpPr>
            <a:spLocks noChangeArrowheads="1"/>
          </p:cNvSpPr>
          <p:nvPr/>
        </p:nvSpPr>
        <p:spPr bwMode="auto">
          <a:xfrm>
            <a:off x="2544234" y="1471583"/>
            <a:ext cx="758401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2023-2024 </a:t>
            </a:r>
            <a:r>
              <a:rPr lang="ru-RU" sz="3600" b="1" dirty="0">
                <a:solidFill>
                  <a:schemeClr val="bg1"/>
                </a:solidFill>
                <a:cs typeface="Times New Roman" pitchFamily="18" charset="0"/>
              </a:rPr>
              <a:t>учебном году в школе работало 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50 педагогов</a:t>
            </a:r>
            <a:r>
              <a:rPr lang="ru-RU" sz="3600" b="1" dirty="0">
                <a:solidFill>
                  <a:schemeClr val="bg1"/>
                </a:solidFill>
                <a:cs typeface="Times New Roman" pitchFamily="18" charset="0"/>
              </a:rPr>
              <a:t>, в том числе</a:t>
            </a:r>
          </a:p>
          <a:p>
            <a:r>
              <a:rPr lang="ru-RU" sz="3600" b="1" dirty="0">
                <a:solidFill>
                  <a:schemeClr val="bg1"/>
                </a:solidFill>
                <a:cs typeface="Times New Roman" pitchFamily="18" charset="0"/>
              </a:rPr>
              <a:t>Высшая категория - 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19</a:t>
            </a:r>
            <a:endParaRPr lang="ru-RU" sz="3600" b="1" dirty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ru-RU" sz="3600" b="1" dirty="0">
                <a:solidFill>
                  <a:schemeClr val="bg1"/>
                </a:solidFill>
                <a:cs typeface="Times New Roman" pitchFamily="18" charset="0"/>
              </a:rPr>
              <a:t>Первая категория </a:t>
            </a:r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– 10</a:t>
            </a:r>
          </a:p>
          <a:p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Молодых специалистов -9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126" name="Rectangle 33"/>
          <p:cNvSpPr>
            <a:spLocks noChangeArrowheads="1"/>
          </p:cNvSpPr>
          <p:nvPr/>
        </p:nvSpPr>
        <p:spPr bwMode="auto">
          <a:xfrm>
            <a:off x="2063752" y="3213100"/>
            <a:ext cx="7969249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244" y="4703560"/>
            <a:ext cx="5522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5787" y="2799"/>
            <a:ext cx="7725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Участие в конкурсе</a:t>
            </a:r>
          </a:p>
          <a:p>
            <a:pPr algn="r"/>
            <a:r>
              <a:rPr lang="ru-RU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«Учитель года -2024»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360" y="2801771"/>
            <a:ext cx="4704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Фотографии до 4-х шт. на слайд.                                  Дизайн по Вашему усмотрению, рамки, стили и т.д.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0"/>
            <a:ext cx="51139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787" y="3946762"/>
            <a:ext cx="3936968" cy="41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FD743D9-DC6E-4E0C-BCD0-9A0716119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1" r="1974" b="4840"/>
          <a:stretch/>
        </p:blipFill>
        <p:spPr bwMode="auto">
          <a:xfrm>
            <a:off x="381000" y="457200"/>
            <a:ext cx="422446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2F0D824-D5DE-4497-8114-5EB172143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29"/>
          <a:stretch/>
        </p:blipFill>
        <p:spPr bwMode="auto">
          <a:xfrm>
            <a:off x="6019800" y="3505200"/>
            <a:ext cx="556861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8AEF9D2-26C4-421B-A559-DDADF574E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7"/>
          <a:stretch/>
        </p:blipFill>
        <p:spPr bwMode="auto">
          <a:xfrm>
            <a:off x="457200" y="3962400"/>
            <a:ext cx="5088565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152400"/>
            <a:ext cx="2362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48200" y="1600200"/>
            <a:ext cx="1802355" cy="17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4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A9A68B-8CDC-42BA-A35A-4B423BC6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76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7106" name="Picture 2">
            <a:extLst>
              <a:ext uri="{FF2B5EF4-FFF2-40B4-BE49-F238E27FC236}">
                <a16:creationId xmlns="" xmlns:a16="http://schemas.microsoft.com/office/drawing/2014/main" id="{8189AD93-9E19-4BE0-806B-8E9B8A30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884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3C89A583-7EF6-400E-83BC-23A555FAA9C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8610600" y="381000"/>
            <a:ext cx="3351212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12D75C0-53B7-4AB2-8D9A-ACF6D248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51054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56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A9A68B-8CDC-42BA-A35A-4B423BC6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Постоянно действующий семинар</a:t>
            </a:r>
            <a:br>
              <a:rPr lang="ru-RU" sz="2800" dirty="0" smtClean="0"/>
            </a:br>
            <a:r>
              <a:rPr lang="ru-RU" sz="2800" dirty="0" smtClean="0"/>
              <a:t> «Роль классного руководителя как наставника в океане современной школьной жизни» 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F302DF-4F58-4A0A-B3F6-4D7C327A71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69481" y="1347440"/>
            <a:ext cx="4822519" cy="5510560"/>
          </a:xfrm>
          <a:prstGeom prst="rect">
            <a:avLst/>
          </a:prstGeom>
        </p:spPr>
        <p:txBody>
          <a:bodyPr/>
          <a:lstStyle/>
          <a:p>
            <a:endParaRPr lang="ru-RU" b="1" cap="small" dirty="0" smtClean="0"/>
          </a:p>
          <a:p>
            <a:r>
              <a:rPr lang="ru-RU" sz="2800" b="1" cap="small" dirty="0" smtClean="0"/>
              <a:t>«Я, ты, </a:t>
            </a:r>
            <a:r>
              <a:rPr lang="ru-RU" sz="2800" b="1" cap="small" dirty="0" err="1" smtClean="0"/>
              <a:t>он,она</a:t>
            </a:r>
            <a:r>
              <a:rPr lang="ru-RU" sz="2800" b="1" cap="small" dirty="0" smtClean="0"/>
              <a:t> – вместе дружная семья». Формирование детского коллектива</a:t>
            </a:r>
            <a:endParaRPr lang="ru-RU" sz="2800" dirty="0"/>
          </a:p>
        </p:txBody>
      </p:sp>
      <p:pic>
        <p:nvPicPr>
          <p:cNvPr id="62466" name="Picture 2">
            <a:extLst>
              <a:ext uri="{FF2B5EF4-FFF2-40B4-BE49-F238E27FC236}">
                <a16:creationId xmlns="" xmlns:a16="http://schemas.microsoft.com/office/drawing/2014/main" id="{E801E54D-7278-4261-A343-3B96B21C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438"/>
            <a:ext cx="7347415" cy="551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8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A9A68B-8CDC-42BA-A35A-4B423BC6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Постоянно действующий семинар</a:t>
            </a:r>
            <a:br>
              <a:rPr lang="ru-RU" sz="2800" dirty="0" smtClean="0"/>
            </a:br>
            <a:r>
              <a:rPr lang="ru-RU" sz="2800" dirty="0" smtClean="0"/>
              <a:t> «Роль классного руководителя как наставника в океане современной школьной жизни»  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F302DF-4F58-4A0A-B3F6-4D7C327A71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69481" y="1347440"/>
            <a:ext cx="4822519" cy="5510560"/>
          </a:xfrm>
          <a:prstGeom prst="rect">
            <a:avLst/>
          </a:prstGeom>
        </p:spPr>
        <p:txBody>
          <a:bodyPr/>
          <a:lstStyle/>
          <a:p>
            <a:r>
              <a:rPr lang="ru-RU" sz="2400" b="1" cap="small" dirty="0" smtClean="0"/>
              <a:t>«Воспитание в контексте современности: ценности, ориентиры, активные вызовы».</a:t>
            </a:r>
            <a:endParaRPr lang="ru-RU" sz="2400" dirty="0"/>
          </a:p>
        </p:txBody>
      </p:sp>
      <p:pic>
        <p:nvPicPr>
          <p:cNvPr id="61442" name="Picture 2">
            <a:extLst>
              <a:ext uri="{FF2B5EF4-FFF2-40B4-BE49-F238E27FC236}">
                <a16:creationId xmlns="" xmlns:a16="http://schemas.microsoft.com/office/drawing/2014/main" id="{FB99C99F-C7E2-4F25-BF45-0F31AAB8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438"/>
            <a:ext cx="7347415" cy="551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42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A9A68B-8CDC-42BA-A35A-4B423BC6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ru-RU" sz="2400" b="1" cap="small" dirty="0" smtClean="0"/>
              <a:t>«Система работы классного руководителя с творчески одаренными и талантливыми детьми в рамках классного руководства»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6F302DF-4F58-4A0A-B3F6-4D7C327A71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69481" y="1347440"/>
            <a:ext cx="4822519" cy="5510560"/>
          </a:xfrm>
          <a:prstGeom prst="rect">
            <a:avLst/>
          </a:prstGeom>
        </p:spPr>
        <p:txBody>
          <a:bodyPr/>
          <a:lstStyle/>
          <a:p>
            <a:endParaRPr lang="ru-RU" b="1" cap="small" dirty="0" smtClean="0"/>
          </a:p>
          <a:p>
            <a:r>
              <a:rPr lang="ru-RU" sz="2400" b="1" cap="small" dirty="0" smtClean="0"/>
              <a:t>«Вектор успеха современного классного руководителя»</a:t>
            </a:r>
            <a:endParaRPr lang="ru-RU" sz="2400" dirty="0"/>
          </a:p>
        </p:txBody>
      </p:sp>
      <p:pic>
        <p:nvPicPr>
          <p:cNvPr id="59394" name="Picture 2">
            <a:extLst>
              <a:ext uri="{FF2B5EF4-FFF2-40B4-BE49-F238E27FC236}">
                <a16:creationId xmlns="" xmlns:a16="http://schemas.microsoft.com/office/drawing/2014/main" id="{EB35A662-C0DB-497D-A4E1-A931C98BC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80"/>
            <a:ext cx="7369481" cy="5126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92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8508" y="626440"/>
            <a:ext cx="709485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5" dirty="0">
                <a:latin typeface="Times New Roman"/>
                <a:cs typeface="Times New Roman"/>
              </a:rPr>
              <a:t>Методическая</a:t>
            </a:r>
            <a:r>
              <a:rPr sz="4400" spc="-20" dirty="0">
                <a:latin typeface="Times New Roman"/>
                <a:cs typeface="Times New Roman"/>
              </a:rPr>
              <a:t> </a:t>
            </a:r>
            <a:r>
              <a:rPr sz="4400" spc="-10" dirty="0">
                <a:latin typeface="Times New Roman"/>
                <a:cs typeface="Times New Roman"/>
              </a:rPr>
              <a:t>тема</a:t>
            </a:r>
            <a:r>
              <a:rPr sz="4400" spc="-40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школы: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8805" y="1524001"/>
            <a:ext cx="7059295" cy="5404941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065" marR="5080" indent="-4445" algn="ctr">
              <a:lnSpc>
                <a:spcPct val="90000"/>
              </a:lnSpc>
              <a:spcBef>
                <a:spcPts val="675"/>
              </a:spcBef>
              <a:tabLst>
                <a:tab pos="6706870" algn="l"/>
              </a:tabLst>
            </a:pPr>
            <a:r>
              <a:rPr lang="ru-RU" sz="4800" b="1" dirty="0" smtClean="0"/>
              <a:t>«Образовательная среда школы как условие и ресурс развития творческих способностей педагога и обучающегося в условиях реализации обновленных ФГОС»</a:t>
            </a:r>
            <a:endParaRPr sz="4800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15065"/>
            <a:ext cx="1556783" cy="150783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28600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50170"/>
            <a:ext cx="1556783" cy="150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4191" y="934211"/>
            <a:ext cx="660400" cy="661670"/>
          </a:xfrm>
          <a:custGeom>
            <a:avLst/>
            <a:gdLst/>
            <a:ahLst/>
            <a:cxnLst/>
            <a:rect l="l" t="t" r="r" b="b"/>
            <a:pathLst>
              <a:path w="660400" h="661669">
                <a:moveTo>
                  <a:pt x="329946" y="0"/>
                </a:moveTo>
                <a:lnTo>
                  <a:pt x="281184" y="3586"/>
                </a:lnTo>
                <a:lnTo>
                  <a:pt x="234645" y="14003"/>
                </a:lnTo>
                <a:lnTo>
                  <a:pt x="190840" y="30739"/>
                </a:lnTo>
                <a:lnTo>
                  <a:pt x="150277" y="53283"/>
                </a:lnTo>
                <a:lnTo>
                  <a:pt x="113468" y="81123"/>
                </a:lnTo>
                <a:lnTo>
                  <a:pt x="80923" y="113746"/>
                </a:lnTo>
                <a:lnTo>
                  <a:pt x="53151" y="150642"/>
                </a:lnTo>
                <a:lnTo>
                  <a:pt x="30662" y="191298"/>
                </a:lnTo>
                <a:lnTo>
                  <a:pt x="13967" y="235202"/>
                </a:lnTo>
                <a:lnTo>
                  <a:pt x="3576" y="281842"/>
                </a:lnTo>
                <a:lnTo>
                  <a:pt x="0" y="330708"/>
                </a:lnTo>
                <a:lnTo>
                  <a:pt x="3576" y="379573"/>
                </a:lnTo>
                <a:lnTo>
                  <a:pt x="13967" y="426213"/>
                </a:lnTo>
                <a:lnTo>
                  <a:pt x="30662" y="470117"/>
                </a:lnTo>
                <a:lnTo>
                  <a:pt x="53151" y="510773"/>
                </a:lnTo>
                <a:lnTo>
                  <a:pt x="80923" y="547669"/>
                </a:lnTo>
                <a:lnTo>
                  <a:pt x="113468" y="580292"/>
                </a:lnTo>
                <a:lnTo>
                  <a:pt x="150277" y="608132"/>
                </a:lnTo>
                <a:lnTo>
                  <a:pt x="190840" y="630676"/>
                </a:lnTo>
                <a:lnTo>
                  <a:pt x="234645" y="647412"/>
                </a:lnTo>
                <a:lnTo>
                  <a:pt x="281184" y="657829"/>
                </a:lnTo>
                <a:lnTo>
                  <a:pt x="329946" y="661415"/>
                </a:lnTo>
                <a:lnTo>
                  <a:pt x="378707" y="657829"/>
                </a:lnTo>
                <a:lnTo>
                  <a:pt x="425246" y="647412"/>
                </a:lnTo>
                <a:lnTo>
                  <a:pt x="469051" y="630676"/>
                </a:lnTo>
                <a:lnTo>
                  <a:pt x="509614" y="608132"/>
                </a:lnTo>
                <a:lnTo>
                  <a:pt x="546423" y="580292"/>
                </a:lnTo>
                <a:lnTo>
                  <a:pt x="578968" y="547669"/>
                </a:lnTo>
                <a:lnTo>
                  <a:pt x="606740" y="510773"/>
                </a:lnTo>
                <a:lnTo>
                  <a:pt x="629229" y="470117"/>
                </a:lnTo>
                <a:lnTo>
                  <a:pt x="645924" y="426213"/>
                </a:lnTo>
                <a:lnTo>
                  <a:pt x="656315" y="379573"/>
                </a:lnTo>
                <a:lnTo>
                  <a:pt x="659892" y="330708"/>
                </a:lnTo>
                <a:lnTo>
                  <a:pt x="656315" y="281842"/>
                </a:lnTo>
                <a:lnTo>
                  <a:pt x="645924" y="235202"/>
                </a:lnTo>
                <a:lnTo>
                  <a:pt x="629229" y="191298"/>
                </a:lnTo>
                <a:lnTo>
                  <a:pt x="606740" y="150642"/>
                </a:lnTo>
                <a:lnTo>
                  <a:pt x="578968" y="113746"/>
                </a:lnTo>
                <a:lnTo>
                  <a:pt x="546423" y="81123"/>
                </a:lnTo>
                <a:lnTo>
                  <a:pt x="509614" y="53283"/>
                </a:lnTo>
                <a:lnTo>
                  <a:pt x="469051" y="30739"/>
                </a:lnTo>
                <a:lnTo>
                  <a:pt x="425246" y="14003"/>
                </a:lnTo>
                <a:lnTo>
                  <a:pt x="378707" y="3586"/>
                </a:lnTo>
                <a:lnTo>
                  <a:pt x="329946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2796" y="1107440"/>
            <a:ext cx="12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1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45608" y="1257808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50"/>
                </a:moveTo>
                <a:lnTo>
                  <a:pt x="0" y="19050"/>
                </a:lnTo>
                <a:lnTo>
                  <a:pt x="0" y="31750"/>
                </a:lnTo>
                <a:lnTo>
                  <a:pt x="50800" y="31750"/>
                </a:lnTo>
                <a:lnTo>
                  <a:pt x="50800" y="19050"/>
                </a:lnTo>
                <a:close/>
              </a:path>
              <a:path w="1179195" h="50800">
                <a:moveTo>
                  <a:pt x="139700" y="19050"/>
                </a:moveTo>
                <a:lnTo>
                  <a:pt x="88900" y="19050"/>
                </a:lnTo>
                <a:lnTo>
                  <a:pt x="88900" y="31750"/>
                </a:lnTo>
                <a:lnTo>
                  <a:pt x="139700" y="31750"/>
                </a:lnTo>
                <a:lnTo>
                  <a:pt x="139700" y="19050"/>
                </a:lnTo>
                <a:close/>
              </a:path>
              <a:path w="1179195" h="50800">
                <a:moveTo>
                  <a:pt x="228600" y="19050"/>
                </a:moveTo>
                <a:lnTo>
                  <a:pt x="177800" y="19050"/>
                </a:lnTo>
                <a:lnTo>
                  <a:pt x="177800" y="31750"/>
                </a:lnTo>
                <a:lnTo>
                  <a:pt x="228600" y="31750"/>
                </a:lnTo>
                <a:lnTo>
                  <a:pt x="228600" y="19050"/>
                </a:lnTo>
                <a:close/>
              </a:path>
              <a:path w="1179195" h="50800">
                <a:moveTo>
                  <a:pt x="317500" y="19050"/>
                </a:moveTo>
                <a:lnTo>
                  <a:pt x="266700" y="19050"/>
                </a:lnTo>
                <a:lnTo>
                  <a:pt x="266700" y="31750"/>
                </a:lnTo>
                <a:lnTo>
                  <a:pt x="317500" y="31750"/>
                </a:lnTo>
                <a:lnTo>
                  <a:pt x="317500" y="19050"/>
                </a:lnTo>
                <a:close/>
              </a:path>
              <a:path w="1179195" h="50800">
                <a:moveTo>
                  <a:pt x="406400" y="19050"/>
                </a:moveTo>
                <a:lnTo>
                  <a:pt x="355600" y="19050"/>
                </a:lnTo>
                <a:lnTo>
                  <a:pt x="355600" y="31750"/>
                </a:lnTo>
                <a:lnTo>
                  <a:pt x="406400" y="31750"/>
                </a:lnTo>
                <a:lnTo>
                  <a:pt x="406400" y="19050"/>
                </a:lnTo>
                <a:close/>
              </a:path>
              <a:path w="1179195" h="50800">
                <a:moveTo>
                  <a:pt x="495300" y="19050"/>
                </a:moveTo>
                <a:lnTo>
                  <a:pt x="444500" y="19050"/>
                </a:lnTo>
                <a:lnTo>
                  <a:pt x="444500" y="31750"/>
                </a:lnTo>
                <a:lnTo>
                  <a:pt x="495300" y="31750"/>
                </a:lnTo>
                <a:lnTo>
                  <a:pt x="495300" y="19050"/>
                </a:lnTo>
                <a:close/>
              </a:path>
              <a:path w="1179195" h="50800">
                <a:moveTo>
                  <a:pt x="584200" y="19050"/>
                </a:moveTo>
                <a:lnTo>
                  <a:pt x="533400" y="19050"/>
                </a:lnTo>
                <a:lnTo>
                  <a:pt x="533400" y="31750"/>
                </a:lnTo>
                <a:lnTo>
                  <a:pt x="584200" y="31750"/>
                </a:lnTo>
                <a:lnTo>
                  <a:pt x="584200" y="19050"/>
                </a:lnTo>
                <a:close/>
              </a:path>
              <a:path w="1179195" h="50800">
                <a:moveTo>
                  <a:pt x="673100" y="19050"/>
                </a:moveTo>
                <a:lnTo>
                  <a:pt x="622300" y="190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73100" y="19050"/>
                </a:lnTo>
                <a:close/>
              </a:path>
              <a:path w="1179195" h="50800">
                <a:moveTo>
                  <a:pt x="762000" y="19050"/>
                </a:moveTo>
                <a:lnTo>
                  <a:pt x="711200" y="19050"/>
                </a:lnTo>
                <a:lnTo>
                  <a:pt x="711200" y="31750"/>
                </a:lnTo>
                <a:lnTo>
                  <a:pt x="762000" y="31750"/>
                </a:lnTo>
                <a:lnTo>
                  <a:pt x="762000" y="19050"/>
                </a:lnTo>
                <a:close/>
              </a:path>
              <a:path w="1179195" h="50800">
                <a:moveTo>
                  <a:pt x="850900" y="19050"/>
                </a:moveTo>
                <a:lnTo>
                  <a:pt x="800100" y="19050"/>
                </a:lnTo>
                <a:lnTo>
                  <a:pt x="800100" y="31750"/>
                </a:lnTo>
                <a:lnTo>
                  <a:pt x="850900" y="31750"/>
                </a:lnTo>
                <a:lnTo>
                  <a:pt x="850900" y="19050"/>
                </a:lnTo>
                <a:close/>
              </a:path>
              <a:path w="1179195" h="50800">
                <a:moveTo>
                  <a:pt x="939800" y="19050"/>
                </a:moveTo>
                <a:lnTo>
                  <a:pt x="889000" y="19050"/>
                </a:lnTo>
                <a:lnTo>
                  <a:pt x="889000" y="31750"/>
                </a:lnTo>
                <a:lnTo>
                  <a:pt x="939800" y="31750"/>
                </a:lnTo>
                <a:lnTo>
                  <a:pt x="939800" y="19050"/>
                </a:lnTo>
                <a:close/>
              </a:path>
              <a:path w="1179195" h="50800">
                <a:moveTo>
                  <a:pt x="1028700" y="19050"/>
                </a:moveTo>
                <a:lnTo>
                  <a:pt x="977900" y="19050"/>
                </a:lnTo>
                <a:lnTo>
                  <a:pt x="977900" y="31750"/>
                </a:lnTo>
                <a:lnTo>
                  <a:pt x="1028700" y="31750"/>
                </a:lnTo>
                <a:lnTo>
                  <a:pt x="1028700" y="19050"/>
                </a:lnTo>
                <a:close/>
              </a:path>
              <a:path w="1179195" h="50800">
                <a:moveTo>
                  <a:pt x="1117600" y="19050"/>
                </a:moveTo>
                <a:lnTo>
                  <a:pt x="1066800" y="19050"/>
                </a:lnTo>
                <a:lnTo>
                  <a:pt x="1066800" y="31750"/>
                </a:lnTo>
                <a:lnTo>
                  <a:pt x="1117600" y="31750"/>
                </a:lnTo>
                <a:lnTo>
                  <a:pt x="1117600" y="19050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2004"/>
                </a:lnTo>
                <a:lnTo>
                  <a:pt x="1135856" y="7461"/>
                </a:lnTo>
                <a:lnTo>
                  <a:pt x="1130399" y="15537"/>
                </a:lnTo>
                <a:lnTo>
                  <a:pt x="1128394" y="25400"/>
                </a:lnTo>
                <a:lnTo>
                  <a:pt x="1130399" y="35262"/>
                </a:lnTo>
                <a:lnTo>
                  <a:pt x="1135856" y="43338"/>
                </a:lnTo>
                <a:lnTo>
                  <a:pt x="1143932" y="48795"/>
                </a:lnTo>
                <a:lnTo>
                  <a:pt x="1153794" y="50800"/>
                </a:lnTo>
                <a:lnTo>
                  <a:pt x="1163710" y="48795"/>
                </a:lnTo>
                <a:lnTo>
                  <a:pt x="1171781" y="43338"/>
                </a:lnTo>
                <a:lnTo>
                  <a:pt x="1177208" y="35262"/>
                </a:lnTo>
                <a:lnTo>
                  <a:pt x="1179194" y="25400"/>
                </a:lnTo>
                <a:lnTo>
                  <a:pt x="1177208" y="15537"/>
                </a:lnTo>
                <a:lnTo>
                  <a:pt x="1171781" y="7461"/>
                </a:lnTo>
                <a:lnTo>
                  <a:pt x="1163710" y="2004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811" y="996696"/>
            <a:ext cx="2924555" cy="53522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00910" y="4077715"/>
            <a:ext cx="184658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8789FA"/>
                </a:solidFill>
                <a:latin typeface="Georgia"/>
                <a:cs typeface="Georgia"/>
              </a:rPr>
              <a:t>ВСЕГДА </a:t>
            </a:r>
            <a:r>
              <a:rPr sz="2800" b="1" spc="-5" dirty="0">
                <a:solidFill>
                  <a:srgbClr val="8789FA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8789FA"/>
                </a:solidFill>
                <a:latin typeface="Georgia"/>
                <a:cs typeface="Georgia"/>
              </a:rPr>
              <a:t>РЯДОМ: </a:t>
            </a:r>
            <a:r>
              <a:rPr sz="2800" b="1" spc="-5" dirty="0">
                <a:solidFill>
                  <a:srgbClr val="8789FA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8789FA"/>
                </a:solidFill>
                <a:latin typeface="Georgia"/>
                <a:cs typeface="Georgia"/>
              </a:rPr>
              <a:t>РАДЫ </a:t>
            </a:r>
            <a:r>
              <a:rPr sz="2800" b="1" spc="-5" dirty="0">
                <a:solidFill>
                  <a:srgbClr val="8789FA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8789FA"/>
                </a:solidFill>
                <a:latin typeface="Georgia"/>
                <a:cs typeface="Georgia"/>
              </a:rPr>
              <a:t>ПОМОЧЬ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4178" y="1054989"/>
            <a:ext cx="3689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eorgia"/>
                <a:cs typeface="Georgia"/>
              </a:rPr>
              <a:t>Реализация</a:t>
            </a:r>
            <a:r>
              <a:rPr sz="2400" spc="-2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ООП</a:t>
            </a:r>
            <a:r>
              <a:rPr sz="2400" spc="-2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по</a:t>
            </a:r>
            <a:r>
              <a:rPr sz="2400" spc="-3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ФОП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84191" y="1758695"/>
            <a:ext cx="660400" cy="661670"/>
          </a:xfrm>
          <a:custGeom>
            <a:avLst/>
            <a:gdLst/>
            <a:ahLst/>
            <a:cxnLst/>
            <a:rect l="l" t="t" r="r" b="b"/>
            <a:pathLst>
              <a:path w="660400" h="661669">
                <a:moveTo>
                  <a:pt x="329946" y="0"/>
                </a:moveTo>
                <a:lnTo>
                  <a:pt x="281184" y="3586"/>
                </a:lnTo>
                <a:lnTo>
                  <a:pt x="234645" y="14003"/>
                </a:lnTo>
                <a:lnTo>
                  <a:pt x="190840" y="30739"/>
                </a:lnTo>
                <a:lnTo>
                  <a:pt x="150277" y="53283"/>
                </a:lnTo>
                <a:lnTo>
                  <a:pt x="113468" y="81123"/>
                </a:lnTo>
                <a:lnTo>
                  <a:pt x="80923" y="113746"/>
                </a:lnTo>
                <a:lnTo>
                  <a:pt x="53151" y="150642"/>
                </a:lnTo>
                <a:lnTo>
                  <a:pt x="30662" y="191298"/>
                </a:lnTo>
                <a:lnTo>
                  <a:pt x="13967" y="235202"/>
                </a:lnTo>
                <a:lnTo>
                  <a:pt x="3576" y="281842"/>
                </a:lnTo>
                <a:lnTo>
                  <a:pt x="0" y="330707"/>
                </a:lnTo>
                <a:lnTo>
                  <a:pt x="3576" y="379573"/>
                </a:lnTo>
                <a:lnTo>
                  <a:pt x="13967" y="426213"/>
                </a:lnTo>
                <a:lnTo>
                  <a:pt x="30662" y="470117"/>
                </a:lnTo>
                <a:lnTo>
                  <a:pt x="53151" y="510773"/>
                </a:lnTo>
                <a:lnTo>
                  <a:pt x="80923" y="547669"/>
                </a:lnTo>
                <a:lnTo>
                  <a:pt x="113468" y="580292"/>
                </a:lnTo>
                <a:lnTo>
                  <a:pt x="150277" y="608132"/>
                </a:lnTo>
                <a:lnTo>
                  <a:pt x="190840" y="630676"/>
                </a:lnTo>
                <a:lnTo>
                  <a:pt x="234645" y="647412"/>
                </a:lnTo>
                <a:lnTo>
                  <a:pt x="281184" y="657829"/>
                </a:lnTo>
                <a:lnTo>
                  <a:pt x="329946" y="661415"/>
                </a:lnTo>
                <a:lnTo>
                  <a:pt x="378707" y="657829"/>
                </a:lnTo>
                <a:lnTo>
                  <a:pt x="425246" y="647412"/>
                </a:lnTo>
                <a:lnTo>
                  <a:pt x="469051" y="630676"/>
                </a:lnTo>
                <a:lnTo>
                  <a:pt x="509614" y="608132"/>
                </a:lnTo>
                <a:lnTo>
                  <a:pt x="546423" y="580292"/>
                </a:lnTo>
                <a:lnTo>
                  <a:pt x="578968" y="547669"/>
                </a:lnTo>
                <a:lnTo>
                  <a:pt x="606740" y="510773"/>
                </a:lnTo>
                <a:lnTo>
                  <a:pt x="629229" y="470117"/>
                </a:lnTo>
                <a:lnTo>
                  <a:pt x="645924" y="426213"/>
                </a:lnTo>
                <a:lnTo>
                  <a:pt x="656315" y="379573"/>
                </a:lnTo>
                <a:lnTo>
                  <a:pt x="659892" y="330707"/>
                </a:lnTo>
                <a:lnTo>
                  <a:pt x="656315" y="281842"/>
                </a:lnTo>
                <a:lnTo>
                  <a:pt x="645924" y="235202"/>
                </a:lnTo>
                <a:lnTo>
                  <a:pt x="629229" y="191298"/>
                </a:lnTo>
                <a:lnTo>
                  <a:pt x="606740" y="150642"/>
                </a:lnTo>
                <a:lnTo>
                  <a:pt x="578968" y="113746"/>
                </a:lnTo>
                <a:lnTo>
                  <a:pt x="546423" y="81123"/>
                </a:lnTo>
                <a:lnTo>
                  <a:pt x="509614" y="53283"/>
                </a:lnTo>
                <a:lnTo>
                  <a:pt x="469051" y="30739"/>
                </a:lnTo>
                <a:lnTo>
                  <a:pt x="425246" y="14003"/>
                </a:lnTo>
                <a:lnTo>
                  <a:pt x="378707" y="3586"/>
                </a:lnTo>
                <a:lnTo>
                  <a:pt x="32994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37557" y="1932254"/>
            <a:ext cx="1536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2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45608" y="2082292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50"/>
                </a:moveTo>
                <a:lnTo>
                  <a:pt x="0" y="19050"/>
                </a:lnTo>
                <a:lnTo>
                  <a:pt x="0" y="31750"/>
                </a:lnTo>
                <a:lnTo>
                  <a:pt x="50800" y="31750"/>
                </a:lnTo>
                <a:lnTo>
                  <a:pt x="50800" y="19050"/>
                </a:lnTo>
                <a:close/>
              </a:path>
              <a:path w="1179195" h="50800">
                <a:moveTo>
                  <a:pt x="139700" y="19050"/>
                </a:moveTo>
                <a:lnTo>
                  <a:pt x="88900" y="19050"/>
                </a:lnTo>
                <a:lnTo>
                  <a:pt x="88900" y="31750"/>
                </a:lnTo>
                <a:lnTo>
                  <a:pt x="139700" y="31750"/>
                </a:lnTo>
                <a:lnTo>
                  <a:pt x="139700" y="19050"/>
                </a:lnTo>
                <a:close/>
              </a:path>
              <a:path w="1179195" h="50800">
                <a:moveTo>
                  <a:pt x="228600" y="19050"/>
                </a:moveTo>
                <a:lnTo>
                  <a:pt x="177800" y="19050"/>
                </a:lnTo>
                <a:lnTo>
                  <a:pt x="177800" y="31750"/>
                </a:lnTo>
                <a:lnTo>
                  <a:pt x="228600" y="31750"/>
                </a:lnTo>
                <a:lnTo>
                  <a:pt x="228600" y="19050"/>
                </a:lnTo>
                <a:close/>
              </a:path>
              <a:path w="1179195" h="50800">
                <a:moveTo>
                  <a:pt x="317500" y="19050"/>
                </a:moveTo>
                <a:lnTo>
                  <a:pt x="266700" y="19050"/>
                </a:lnTo>
                <a:lnTo>
                  <a:pt x="266700" y="31750"/>
                </a:lnTo>
                <a:lnTo>
                  <a:pt x="317500" y="31750"/>
                </a:lnTo>
                <a:lnTo>
                  <a:pt x="317500" y="19050"/>
                </a:lnTo>
                <a:close/>
              </a:path>
              <a:path w="1179195" h="50800">
                <a:moveTo>
                  <a:pt x="406400" y="19050"/>
                </a:moveTo>
                <a:lnTo>
                  <a:pt x="355600" y="19050"/>
                </a:lnTo>
                <a:lnTo>
                  <a:pt x="355600" y="31750"/>
                </a:lnTo>
                <a:lnTo>
                  <a:pt x="406400" y="31750"/>
                </a:lnTo>
                <a:lnTo>
                  <a:pt x="406400" y="19050"/>
                </a:lnTo>
                <a:close/>
              </a:path>
              <a:path w="1179195" h="50800">
                <a:moveTo>
                  <a:pt x="495300" y="19050"/>
                </a:moveTo>
                <a:lnTo>
                  <a:pt x="444500" y="19050"/>
                </a:lnTo>
                <a:lnTo>
                  <a:pt x="444500" y="31750"/>
                </a:lnTo>
                <a:lnTo>
                  <a:pt x="495300" y="31750"/>
                </a:lnTo>
                <a:lnTo>
                  <a:pt x="495300" y="19050"/>
                </a:lnTo>
                <a:close/>
              </a:path>
              <a:path w="1179195" h="50800">
                <a:moveTo>
                  <a:pt x="584200" y="19050"/>
                </a:moveTo>
                <a:lnTo>
                  <a:pt x="533400" y="19050"/>
                </a:lnTo>
                <a:lnTo>
                  <a:pt x="533400" y="31750"/>
                </a:lnTo>
                <a:lnTo>
                  <a:pt x="584200" y="31750"/>
                </a:lnTo>
                <a:lnTo>
                  <a:pt x="584200" y="19050"/>
                </a:lnTo>
                <a:close/>
              </a:path>
              <a:path w="1179195" h="50800">
                <a:moveTo>
                  <a:pt x="673100" y="19050"/>
                </a:moveTo>
                <a:lnTo>
                  <a:pt x="622300" y="190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73100" y="19050"/>
                </a:lnTo>
                <a:close/>
              </a:path>
              <a:path w="1179195" h="50800">
                <a:moveTo>
                  <a:pt x="762000" y="19050"/>
                </a:moveTo>
                <a:lnTo>
                  <a:pt x="711200" y="19050"/>
                </a:lnTo>
                <a:lnTo>
                  <a:pt x="711200" y="31750"/>
                </a:lnTo>
                <a:lnTo>
                  <a:pt x="762000" y="31750"/>
                </a:lnTo>
                <a:lnTo>
                  <a:pt x="762000" y="19050"/>
                </a:lnTo>
                <a:close/>
              </a:path>
              <a:path w="1179195" h="50800">
                <a:moveTo>
                  <a:pt x="850900" y="19050"/>
                </a:moveTo>
                <a:lnTo>
                  <a:pt x="800100" y="19050"/>
                </a:lnTo>
                <a:lnTo>
                  <a:pt x="800100" y="31750"/>
                </a:lnTo>
                <a:lnTo>
                  <a:pt x="850900" y="31750"/>
                </a:lnTo>
                <a:lnTo>
                  <a:pt x="850900" y="19050"/>
                </a:lnTo>
                <a:close/>
              </a:path>
              <a:path w="1179195" h="50800">
                <a:moveTo>
                  <a:pt x="939800" y="19050"/>
                </a:moveTo>
                <a:lnTo>
                  <a:pt x="889000" y="19050"/>
                </a:lnTo>
                <a:lnTo>
                  <a:pt x="889000" y="31750"/>
                </a:lnTo>
                <a:lnTo>
                  <a:pt x="939800" y="31750"/>
                </a:lnTo>
                <a:lnTo>
                  <a:pt x="939800" y="19050"/>
                </a:lnTo>
                <a:close/>
              </a:path>
              <a:path w="1179195" h="50800">
                <a:moveTo>
                  <a:pt x="1028700" y="19050"/>
                </a:moveTo>
                <a:lnTo>
                  <a:pt x="977900" y="19050"/>
                </a:lnTo>
                <a:lnTo>
                  <a:pt x="977900" y="31750"/>
                </a:lnTo>
                <a:lnTo>
                  <a:pt x="1028700" y="31750"/>
                </a:lnTo>
                <a:lnTo>
                  <a:pt x="1028700" y="19050"/>
                </a:lnTo>
                <a:close/>
              </a:path>
              <a:path w="1179195" h="50800">
                <a:moveTo>
                  <a:pt x="1117600" y="19050"/>
                </a:moveTo>
                <a:lnTo>
                  <a:pt x="1066800" y="19050"/>
                </a:lnTo>
                <a:lnTo>
                  <a:pt x="1066800" y="31750"/>
                </a:lnTo>
                <a:lnTo>
                  <a:pt x="1117600" y="31750"/>
                </a:lnTo>
                <a:lnTo>
                  <a:pt x="1117600" y="19050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2004"/>
                </a:lnTo>
                <a:lnTo>
                  <a:pt x="1135856" y="7461"/>
                </a:lnTo>
                <a:lnTo>
                  <a:pt x="1130399" y="15537"/>
                </a:lnTo>
                <a:lnTo>
                  <a:pt x="1128394" y="25400"/>
                </a:lnTo>
                <a:lnTo>
                  <a:pt x="1130399" y="35262"/>
                </a:lnTo>
                <a:lnTo>
                  <a:pt x="1135856" y="43338"/>
                </a:lnTo>
                <a:lnTo>
                  <a:pt x="1143932" y="48795"/>
                </a:lnTo>
                <a:lnTo>
                  <a:pt x="1153794" y="50800"/>
                </a:lnTo>
                <a:lnTo>
                  <a:pt x="1163710" y="48795"/>
                </a:lnTo>
                <a:lnTo>
                  <a:pt x="1171781" y="43338"/>
                </a:lnTo>
                <a:lnTo>
                  <a:pt x="1177208" y="35262"/>
                </a:lnTo>
                <a:lnTo>
                  <a:pt x="1179194" y="25400"/>
                </a:lnTo>
                <a:lnTo>
                  <a:pt x="1177208" y="15537"/>
                </a:lnTo>
                <a:lnTo>
                  <a:pt x="1171781" y="7461"/>
                </a:lnTo>
                <a:lnTo>
                  <a:pt x="1163710" y="2004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04178" y="1880108"/>
            <a:ext cx="4527550" cy="3711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550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eorgia"/>
                <a:cs typeface="Georgia"/>
              </a:rPr>
              <a:t>Переход </a:t>
            </a:r>
            <a:r>
              <a:rPr sz="2400" dirty="0">
                <a:latin typeface="Georgia"/>
                <a:cs typeface="Georgia"/>
              </a:rPr>
              <a:t>на </a:t>
            </a:r>
            <a:r>
              <a:rPr sz="2400" spc="-5" dirty="0">
                <a:latin typeface="Georgia"/>
                <a:cs typeface="Georgia"/>
              </a:rPr>
              <a:t>обновленный </a:t>
            </a:r>
            <a:r>
              <a:rPr sz="2400" spc="-56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ФГОС</a:t>
            </a:r>
            <a:r>
              <a:rPr sz="2400" spc="-1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СОО</a:t>
            </a:r>
            <a:endParaRPr sz="240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890"/>
              </a:spcBef>
            </a:pPr>
            <a:r>
              <a:rPr sz="2400" spc="-5" dirty="0">
                <a:latin typeface="Georgia"/>
                <a:cs typeface="Georgia"/>
              </a:rPr>
              <a:t>Формирование мотивационной </a:t>
            </a:r>
            <a:r>
              <a:rPr sz="2400" spc="-56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системы</a:t>
            </a:r>
            <a:r>
              <a:rPr sz="2400" spc="-2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оценивания</a:t>
            </a:r>
            <a:endParaRPr sz="2400">
              <a:latin typeface="Georgia"/>
              <a:cs typeface="Georgia"/>
            </a:endParaRPr>
          </a:p>
          <a:p>
            <a:pPr marL="12700">
              <a:lnSpc>
                <a:spcPts val="2590"/>
              </a:lnSpc>
              <a:spcBef>
                <a:spcPts val="160"/>
              </a:spcBef>
            </a:pPr>
            <a:r>
              <a:rPr sz="2400" spc="-5" dirty="0">
                <a:latin typeface="Georgia"/>
                <a:cs typeface="Georgia"/>
              </a:rPr>
              <a:t>Формирование</a:t>
            </a:r>
            <a:endParaRPr sz="2400">
              <a:latin typeface="Georgia"/>
              <a:cs typeface="Georgia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Georgia"/>
                <a:cs typeface="Georgia"/>
              </a:rPr>
              <a:t>функциональной</a:t>
            </a:r>
            <a:r>
              <a:rPr sz="2400" spc="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грамотности</a:t>
            </a:r>
            <a:endParaRPr sz="2400">
              <a:latin typeface="Georgia"/>
              <a:cs typeface="Georgia"/>
            </a:endParaRPr>
          </a:p>
          <a:p>
            <a:pPr marL="12700" marR="389890">
              <a:lnSpc>
                <a:spcPct val="100000"/>
              </a:lnSpc>
              <a:spcBef>
                <a:spcPts val="1889"/>
              </a:spcBef>
            </a:pPr>
            <a:r>
              <a:rPr sz="2400" spc="-5" dirty="0">
                <a:latin typeface="Georgia"/>
                <a:cs typeface="Georgia"/>
              </a:rPr>
              <a:t>Включение </a:t>
            </a:r>
            <a:r>
              <a:rPr sz="2400" dirty="0">
                <a:latin typeface="Georgia"/>
                <a:cs typeface="Georgia"/>
              </a:rPr>
              <a:t>в </a:t>
            </a:r>
            <a:r>
              <a:rPr sz="2400" spc="-5" dirty="0">
                <a:latin typeface="Georgia"/>
                <a:cs typeface="Georgia"/>
              </a:rPr>
              <a:t>единую </a:t>
            </a:r>
            <a:r>
              <a:rPr sz="2400" dirty="0">
                <a:latin typeface="Georgia"/>
                <a:cs typeface="Georgia"/>
              </a:rPr>
              <a:t>модель </a:t>
            </a:r>
            <a:r>
              <a:rPr sz="2400" spc="-565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профориентации</a:t>
            </a:r>
            <a:endParaRPr sz="2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2400" spc="-5" dirty="0">
                <a:latin typeface="Georgia"/>
                <a:cs typeface="Georgia"/>
              </a:rPr>
              <a:t>Подготовка</a:t>
            </a:r>
            <a:r>
              <a:rPr sz="2400" spc="-3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к</a:t>
            </a:r>
            <a:r>
              <a:rPr sz="2400" spc="-1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диагностикам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84191" y="2602992"/>
            <a:ext cx="660400" cy="661670"/>
          </a:xfrm>
          <a:custGeom>
            <a:avLst/>
            <a:gdLst/>
            <a:ahLst/>
            <a:cxnLst/>
            <a:rect l="l" t="t" r="r" b="b"/>
            <a:pathLst>
              <a:path w="660400" h="661670">
                <a:moveTo>
                  <a:pt x="329946" y="0"/>
                </a:moveTo>
                <a:lnTo>
                  <a:pt x="281184" y="3586"/>
                </a:lnTo>
                <a:lnTo>
                  <a:pt x="234645" y="14003"/>
                </a:lnTo>
                <a:lnTo>
                  <a:pt x="190840" y="30739"/>
                </a:lnTo>
                <a:lnTo>
                  <a:pt x="150277" y="53283"/>
                </a:lnTo>
                <a:lnTo>
                  <a:pt x="113468" y="81123"/>
                </a:lnTo>
                <a:lnTo>
                  <a:pt x="80923" y="113746"/>
                </a:lnTo>
                <a:lnTo>
                  <a:pt x="53151" y="150642"/>
                </a:lnTo>
                <a:lnTo>
                  <a:pt x="30662" y="191298"/>
                </a:lnTo>
                <a:lnTo>
                  <a:pt x="13967" y="235202"/>
                </a:lnTo>
                <a:lnTo>
                  <a:pt x="3576" y="281842"/>
                </a:lnTo>
                <a:lnTo>
                  <a:pt x="0" y="330708"/>
                </a:lnTo>
                <a:lnTo>
                  <a:pt x="3576" y="379573"/>
                </a:lnTo>
                <a:lnTo>
                  <a:pt x="13967" y="426213"/>
                </a:lnTo>
                <a:lnTo>
                  <a:pt x="30662" y="470117"/>
                </a:lnTo>
                <a:lnTo>
                  <a:pt x="53151" y="510773"/>
                </a:lnTo>
                <a:lnTo>
                  <a:pt x="80923" y="547669"/>
                </a:lnTo>
                <a:lnTo>
                  <a:pt x="113468" y="580292"/>
                </a:lnTo>
                <a:lnTo>
                  <a:pt x="150277" y="608132"/>
                </a:lnTo>
                <a:lnTo>
                  <a:pt x="190840" y="630676"/>
                </a:lnTo>
                <a:lnTo>
                  <a:pt x="234645" y="647412"/>
                </a:lnTo>
                <a:lnTo>
                  <a:pt x="281184" y="657829"/>
                </a:lnTo>
                <a:lnTo>
                  <a:pt x="329946" y="661416"/>
                </a:lnTo>
                <a:lnTo>
                  <a:pt x="378707" y="657829"/>
                </a:lnTo>
                <a:lnTo>
                  <a:pt x="425246" y="647412"/>
                </a:lnTo>
                <a:lnTo>
                  <a:pt x="469051" y="630676"/>
                </a:lnTo>
                <a:lnTo>
                  <a:pt x="509614" y="608132"/>
                </a:lnTo>
                <a:lnTo>
                  <a:pt x="546423" y="580292"/>
                </a:lnTo>
                <a:lnTo>
                  <a:pt x="578968" y="547669"/>
                </a:lnTo>
                <a:lnTo>
                  <a:pt x="606740" y="510773"/>
                </a:lnTo>
                <a:lnTo>
                  <a:pt x="629229" y="470117"/>
                </a:lnTo>
                <a:lnTo>
                  <a:pt x="645924" y="426213"/>
                </a:lnTo>
                <a:lnTo>
                  <a:pt x="656315" y="379573"/>
                </a:lnTo>
                <a:lnTo>
                  <a:pt x="659892" y="330708"/>
                </a:lnTo>
                <a:lnTo>
                  <a:pt x="656315" y="281842"/>
                </a:lnTo>
                <a:lnTo>
                  <a:pt x="645924" y="235202"/>
                </a:lnTo>
                <a:lnTo>
                  <a:pt x="629229" y="191298"/>
                </a:lnTo>
                <a:lnTo>
                  <a:pt x="606740" y="150642"/>
                </a:lnTo>
                <a:lnTo>
                  <a:pt x="578968" y="113746"/>
                </a:lnTo>
                <a:lnTo>
                  <a:pt x="546423" y="81123"/>
                </a:lnTo>
                <a:lnTo>
                  <a:pt x="509614" y="53283"/>
                </a:lnTo>
                <a:lnTo>
                  <a:pt x="469051" y="30739"/>
                </a:lnTo>
                <a:lnTo>
                  <a:pt x="425246" y="14003"/>
                </a:lnTo>
                <a:lnTo>
                  <a:pt x="378707" y="3586"/>
                </a:lnTo>
                <a:lnTo>
                  <a:pt x="32994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37557" y="2777109"/>
            <a:ext cx="151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3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45608" y="2926588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50"/>
                </a:moveTo>
                <a:lnTo>
                  <a:pt x="0" y="19050"/>
                </a:lnTo>
                <a:lnTo>
                  <a:pt x="0" y="31750"/>
                </a:lnTo>
                <a:lnTo>
                  <a:pt x="50800" y="31750"/>
                </a:lnTo>
                <a:lnTo>
                  <a:pt x="50800" y="19050"/>
                </a:lnTo>
                <a:close/>
              </a:path>
              <a:path w="1179195" h="50800">
                <a:moveTo>
                  <a:pt x="139700" y="19050"/>
                </a:moveTo>
                <a:lnTo>
                  <a:pt x="88900" y="19050"/>
                </a:lnTo>
                <a:lnTo>
                  <a:pt x="88900" y="31750"/>
                </a:lnTo>
                <a:lnTo>
                  <a:pt x="139700" y="31750"/>
                </a:lnTo>
                <a:lnTo>
                  <a:pt x="139700" y="19050"/>
                </a:lnTo>
                <a:close/>
              </a:path>
              <a:path w="1179195" h="50800">
                <a:moveTo>
                  <a:pt x="228600" y="19050"/>
                </a:moveTo>
                <a:lnTo>
                  <a:pt x="177800" y="19050"/>
                </a:lnTo>
                <a:lnTo>
                  <a:pt x="177800" y="31750"/>
                </a:lnTo>
                <a:lnTo>
                  <a:pt x="228600" y="31750"/>
                </a:lnTo>
                <a:lnTo>
                  <a:pt x="228600" y="19050"/>
                </a:lnTo>
                <a:close/>
              </a:path>
              <a:path w="1179195" h="50800">
                <a:moveTo>
                  <a:pt x="317500" y="19050"/>
                </a:moveTo>
                <a:lnTo>
                  <a:pt x="266700" y="19050"/>
                </a:lnTo>
                <a:lnTo>
                  <a:pt x="266700" y="31750"/>
                </a:lnTo>
                <a:lnTo>
                  <a:pt x="317500" y="31750"/>
                </a:lnTo>
                <a:lnTo>
                  <a:pt x="317500" y="19050"/>
                </a:lnTo>
                <a:close/>
              </a:path>
              <a:path w="1179195" h="50800">
                <a:moveTo>
                  <a:pt x="406400" y="19050"/>
                </a:moveTo>
                <a:lnTo>
                  <a:pt x="355600" y="19050"/>
                </a:lnTo>
                <a:lnTo>
                  <a:pt x="355600" y="31750"/>
                </a:lnTo>
                <a:lnTo>
                  <a:pt x="406400" y="31750"/>
                </a:lnTo>
                <a:lnTo>
                  <a:pt x="406400" y="19050"/>
                </a:lnTo>
                <a:close/>
              </a:path>
              <a:path w="1179195" h="50800">
                <a:moveTo>
                  <a:pt x="495300" y="19050"/>
                </a:moveTo>
                <a:lnTo>
                  <a:pt x="444500" y="19050"/>
                </a:lnTo>
                <a:lnTo>
                  <a:pt x="444500" y="31750"/>
                </a:lnTo>
                <a:lnTo>
                  <a:pt x="495300" y="31750"/>
                </a:lnTo>
                <a:lnTo>
                  <a:pt x="495300" y="19050"/>
                </a:lnTo>
                <a:close/>
              </a:path>
              <a:path w="1179195" h="50800">
                <a:moveTo>
                  <a:pt x="584200" y="19050"/>
                </a:moveTo>
                <a:lnTo>
                  <a:pt x="533400" y="19050"/>
                </a:lnTo>
                <a:lnTo>
                  <a:pt x="533400" y="31750"/>
                </a:lnTo>
                <a:lnTo>
                  <a:pt x="584200" y="31750"/>
                </a:lnTo>
                <a:lnTo>
                  <a:pt x="584200" y="19050"/>
                </a:lnTo>
                <a:close/>
              </a:path>
              <a:path w="1179195" h="50800">
                <a:moveTo>
                  <a:pt x="673100" y="19050"/>
                </a:moveTo>
                <a:lnTo>
                  <a:pt x="622300" y="190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73100" y="19050"/>
                </a:lnTo>
                <a:close/>
              </a:path>
              <a:path w="1179195" h="50800">
                <a:moveTo>
                  <a:pt x="762000" y="19050"/>
                </a:moveTo>
                <a:lnTo>
                  <a:pt x="711200" y="19050"/>
                </a:lnTo>
                <a:lnTo>
                  <a:pt x="711200" y="31750"/>
                </a:lnTo>
                <a:lnTo>
                  <a:pt x="762000" y="31750"/>
                </a:lnTo>
                <a:lnTo>
                  <a:pt x="762000" y="19050"/>
                </a:lnTo>
                <a:close/>
              </a:path>
              <a:path w="1179195" h="50800">
                <a:moveTo>
                  <a:pt x="850900" y="19050"/>
                </a:moveTo>
                <a:lnTo>
                  <a:pt x="800100" y="19050"/>
                </a:lnTo>
                <a:lnTo>
                  <a:pt x="800100" y="31750"/>
                </a:lnTo>
                <a:lnTo>
                  <a:pt x="850900" y="31750"/>
                </a:lnTo>
                <a:lnTo>
                  <a:pt x="850900" y="19050"/>
                </a:lnTo>
                <a:close/>
              </a:path>
              <a:path w="1179195" h="50800">
                <a:moveTo>
                  <a:pt x="939800" y="19050"/>
                </a:moveTo>
                <a:lnTo>
                  <a:pt x="889000" y="19050"/>
                </a:lnTo>
                <a:lnTo>
                  <a:pt x="889000" y="31750"/>
                </a:lnTo>
                <a:lnTo>
                  <a:pt x="939800" y="31750"/>
                </a:lnTo>
                <a:lnTo>
                  <a:pt x="939800" y="19050"/>
                </a:lnTo>
                <a:close/>
              </a:path>
              <a:path w="1179195" h="50800">
                <a:moveTo>
                  <a:pt x="1028700" y="19050"/>
                </a:moveTo>
                <a:lnTo>
                  <a:pt x="977900" y="19050"/>
                </a:lnTo>
                <a:lnTo>
                  <a:pt x="977900" y="31750"/>
                </a:lnTo>
                <a:lnTo>
                  <a:pt x="1028700" y="31750"/>
                </a:lnTo>
                <a:lnTo>
                  <a:pt x="1028700" y="19050"/>
                </a:lnTo>
                <a:close/>
              </a:path>
              <a:path w="1179195" h="50800">
                <a:moveTo>
                  <a:pt x="1117600" y="19050"/>
                </a:moveTo>
                <a:lnTo>
                  <a:pt x="1066800" y="19050"/>
                </a:lnTo>
                <a:lnTo>
                  <a:pt x="1066800" y="31750"/>
                </a:lnTo>
                <a:lnTo>
                  <a:pt x="1117600" y="31750"/>
                </a:lnTo>
                <a:lnTo>
                  <a:pt x="1117600" y="19050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2004"/>
                </a:lnTo>
                <a:lnTo>
                  <a:pt x="1135856" y="7461"/>
                </a:lnTo>
                <a:lnTo>
                  <a:pt x="1130399" y="15537"/>
                </a:lnTo>
                <a:lnTo>
                  <a:pt x="1128394" y="25400"/>
                </a:lnTo>
                <a:lnTo>
                  <a:pt x="1130399" y="35262"/>
                </a:lnTo>
                <a:lnTo>
                  <a:pt x="1135856" y="43338"/>
                </a:lnTo>
                <a:lnTo>
                  <a:pt x="1143932" y="48795"/>
                </a:lnTo>
                <a:lnTo>
                  <a:pt x="1153794" y="50800"/>
                </a:lnTo>
                <a:lnTo>
                  <a:pt x="1163710" y="48795"/>
                </a:lnTo>
                <a:lnTo>
                  <a:pt x="1171781" y="43338"/>
                </a:lnTo>
                <a:lnTo>
                  <a:pt x="1177208" y="35262"/>
                </a:lnTo>
                <a:lnTo>
                  <a:pt x="1179194" y="25400"/>
                </a:lnTo>
                <a:lnTo>
                  <a:pt x="1177208" y="15537"/>
                </a:lnTo>
                <a:lnTo>
                  <a:pt x="1171781" y="7461"/>
                </a:lnTo>
                <a:lnTo>
                  <a:pt x="1163710" y="2004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4191" y="3429000"/>
            <a:ext cx="660400" cy="660400"/>
          </a:xfrm>
          <a:custGeom>
            <a:avLst/>
            <a:gdLst/>
            <a:ahLst/>
            <a:cxnLst/>
            <a:rect l="l" t="t" r="r" b="b"/>
            <a:pathLst>
              <a:path w="660400" h="660400">
                <a:moveTo>
                  <a:pt x="329946" y="0"/>
                </a:moveTo>
                <a:lnTo>
                  <a:pt x="281184" y="3576"/>
                </a:lnTo>
                <a:lnTo>
                  <a:pt x="234645" y="13967"/>
                </a:lnTo>
                <a:lnTo>
                  <a:pt x="190840" y="30662"/>
                </a:lnTo>
                <a:lnTo>
                  <a:pt x="150277" y="53151"/>
                </a:lnTo>
                <a:lnTo>
                  <a:pt x="113468" y="80923"/>
                </a:lnTo>
                <a:lnTo>
                  <a:pt x="80923" y="113468"/>
                </a:lnTo>
                <a:lnTo>
                  <a:pt x="53151" y="150277"/>
                </a:lnTo>
                <a:lnTo>
                  <a:pt x="30662" y="190840"/>
                </a:lnTo>
                <a:lnTo>
                  <a:pt x="13967" y="234645"/>
                </a:lnTo>
                <a:lnTo>
                  <a:pt x="3576" y="281184"/>
                </a:lnTo>
                <a:lnTo>
                  <a:pt x="0" y="329945"/>
                </a:lnTo>
                <a:lnTo>
                  <a:pt x="3576" y="378707"/>
                </a:lnTo>
                <a:lnTo>
                  <a:pt x="13967" y="425246"/>
                </a:lnTo>
                <a:lnTo>
                  <a:pt x="30662" y="469051"/>
                </a:lnTo>
                <a:lnTo>
                  <a:pt x="53151" y="509614"/>
                </a:lnTo>
                <a:lnTo>
                  <a:pt x="80923" y="546423"/>
                </a:lnTo>
                <a:lnTo>
                  <a:pt x="113468" y="578968"/>
                </a:lnTo>
                <a:lnTo>
                  <a:pt x="150277" y="606740"/>
                </a:lnTo>
                <a:lnTo>
                  <a:pt x="190840" y="629229"/>
                </a:lnTo>
                <a:lnTo>
                  <a:pt x="234645" y="645924"/>
                </a:lnTo>
                <a:lnTo>
                  <a:pt x="281184" y="656315"/>
                </a:lnTo>
                <a:lnTo>
                  <a:pt x="329946" y="659892"/>
                </a:lnTo>
                <a:lnTo>
                  <a:pt x="378707" y="656315"/>
                </a:lnTo>
                <a:lnTo>
                  <a:pt x="425246" y="645924"/>
                </a:lnTo>
                <a:lnTo>
                  <a:pt x="469051" y="629229"/>
                </a:lnTo>
                <a:lnTo>
                  <a:pt x="509614" y="606740"/>
                </a:lnTo>
                <a:lnTo>
                  <a:pt x="546423" y="578968"/>
                </a:lnTo>
                <a:lnTo>
                  <a:pt x="578968" y="546423"/>
                </a:lnTo>
                <a:lnTo>
                  <a:pt x="606740" y="509614"/>
                </a:lnTo>
                <a:lnTo>
                  <a:pt x="629229" y="469051"/>
                </a:lnTo>
                <a:lnTo>
                  <a:pt x="645924" y="425246"/>
                </a:lnTo>
                <a:lnTo>
                  <a:pt x="656315" y="378707"/>
                </a:lnTo>
                <a:lnTo>
                  <a:pt x="659892" y="329945"/>
                </a:lnTo>
                <a:lnTo>
                  <a:pt x="656315" y="281184"/>
                </a:lnTo>
                <a:lnTo>
                  <a:pt x="645924" y="234645"/>
                </a:lnTo>
                <a:lnTo>
                  <a:pt x="629229" y="190840"/>
                </a:lnTo>
                <a:lnTo>
                  <a:pt x="606740" y="150277"/>
                </a:lnTo>
                <a:lnTo>
                  <a:pt x="578968" y="113468"/>
                </a:lnTo>
                <a:lnTo>
                  <a:pt x="546423" y="80923"/>
                </a:lnTo>
                <a:lnTo>
                  <a:pt x="509614" y="53151"/>
                </a:lnTo>
                <a:lnTo>
                  <a:pt x="469051" y="30662"/>
                </a:lnTo>
                <a:lnTo>
                  <a:pt x="425246" y="13967"/>
                </a:lnTo>
                <a:lnTo>
                  <a:pt x="378707" y="3576"/>
                </a:lnTo>
                <a:lnTo>
                  <a:pt x="329946" y="0"/>
                </a:lnTo>
                <a:close/>
              </a:path>
            </a:pathLst>
          </a:custGeom>
          <a:solidFill>
            <a:srgbClr val="FA81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836033" y="3602482"/>
            <a:ext cx="154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4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45608" y="3752596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49"/>
                </a:moveTo>
                <a:lnTo>
                  <a:pt x="0" y="19049"/>
                </a:lnTo>
                <a:lnTo>
                  <a:pt x="0" y="31749"/>
                </a:lnTo>
                <a:lnTo>
                  <a:pt x="50800" y="31749"/>
                </a:lnTo>
                <a:lnTo>
                  <a:pt x="50800" y="19049"/>
                </a:lnTo>
                <a:close/>
              </a:path>
              <a:path w="1179195" h="50800">
                <a:moveTo>
                  <a:pt x="139700" y="19049"/>
                </a:moveTo>
                <a:lnTo>
                  <a:pt x="88900" y="19049"/>
                </a:lnTo>
                <a:lnTo>
                  <a:pt x="88900" y="31749"/>
                </a:lnTo>
                <a:lnTo>
                  <a:pt x="139700" y="31749"/>
                </a:lnTo>
                <a:lnTo>
                  <a:pt x="139700" y="19049"/>
                </a:lnTo>
                <a:close/>
              </a:path>
              <a:path w="1179195" h="50800">
                <a:moveTo>
                  <a:pt x="228600" y="19049"/>
                </a:moveTo>
                <a:lnTo>
                  <a:pt x="177800" y="19049"/>
                </a:lnTo>
                <a:lnTo>
                  <a:pt x="177800" y="31749"/>
                </a:lnTo>
                <a:lnTo>
                  <a:pt x="228600" y="31749"/>
                </a:lnTo>
                <a:lnTo>
                  <a:pt x="228600" y="19049"/>
                </a:lnTo>
                <a:close/>
              </a:path>
              <a:path w="1179195" h="50800">
                <a:moveTo>
                  <a:pt x="317500" y="19049"/>
                </a:moveTo>
                <a:lnTo>
                  <a:pt x="266700" y="19049"/>
                </a:lnTo>
                <a:lnTo>
                  <a:pt x="266700" y="31749"/>
                </a:lnTo>
                <a:lnTo>
                  <a:pt x="317500" y="31749"/>
                </a:lnTo>
                <a:lnTo>
                  <a:pt x="317500" y="19049"/>
                </a:lnTo>
                <a:close/>
              </a:path>
              <a:path w="1179195" h="50800">
                <a:moveTo>
                  <a:pt x="406400" y="19049"/>
                </a:moveTo>
                <a:lnTo>
                  <a:pt x="355600" y="19049"/>
                </a:lnTo>
                <a:lnTo>
                  <a:pt x="355600" y="31749"/>
                </a:lnTo>
                <a:lnTo>
                  <a:pt x="406400" y="31749"/>
                </a:lnTo>
                <a:lnTo>
                  <a:pt x="406400" y="19049"/>
                </a:lnTo>
                <a:close/>
              </a:path>
              <a:path w="1179195" h="50800">
                <a:moveTo>
                  <a:pt x="495300" y="19049"/>
                </a:moveTo>
                <a:lnTo>
                  <a:pt x="444500" y="19049"/>
                </a:lnTo>
                <a:lnTo>
                  <a:pt x="444500" y="31749"/>
                </a:lnTo>
                <a:lnTo>
                  <a:pt x="495300" y="31749"/>
                </a:lnTo>
                <a:lnTo>
                  <a:pt x="495300" y="19049"/>
                </a:lnTo>
                <a:close/>
              </a:path>
              <a:path w="1179195" h="50800">
                <a:moveTo>
                  <a:pt x="584200" y="19049"/>
                </a:moveTo>
                <a:lnTo>
                  <a:pt x="533400" y="19049"/>
                </a:lnTo>
                <a:lnTo>
                  <a:pt x="533400" y="31749"/>
                </a:lnTo>
                <a:lnTo>
                  <a:pt x="584200" y="31749"/>
                </a:lnTo>
                <a:lnTo>
                  <a:pt x="584200" y="19049"/>
                </a:lnTo>
                <a:close/>
              </a:path>
              <a:path w="1179195" h="50800">
                <a:moveTo>
                  <a:pt x="673100" y="19049"/>
                </a:moveTo>
                <a:lnTo>
                  <a:pt x="622300" y="19049"/>
                </a:lnTo>
                <a:lnTo>
                  <a:pt x="622300" y="31749"/>
                </a:lnTo>
                <a:lnTo>
                  <a:pt x="673100" y="31749"/>
                </a:lnTo>
                <a:lnTo>
                  <a:pt x="673100" y="19049"/>
                </a:lnTo>
                <a:close/>
              </a:path>
              <a:path w="1179195" h="50800">
                <a:moveTo>
                  <a:pt x="762000" y="19049"/>
                </a:moveTo>
                <a:lnTo>
                  <a:pt x="711200" y="19049"/>
                </a:lnTo>
                <a:lnTo>
                  <a:pt x="711200" y="31749"/>
                </a:lnTo>
                <a:lnTo>
                  <a:pt x="762000" y="31749"/>
                </a:lnTo>
                <a:lnTo>
                  <a:pt x="762000" y="19049"/>
                </a:lnTo>
                <a:close/>
              </a:path>
              <a:path w="1179195" h="50800">
                <a:moveTo>
                  <a:pt x="850900" y="19049"/>
                </a:moveTo>
                <a:lnTo>
                  <a:pt x="800100" y="19049"/>
                </a:lnTo>
                <a:lnTo>
                  <a:pt x="800100" y="31749"/>
                </a:lnTo>
                <a:lnTo>
                  <a:pt x="850900" y="31749"/>
                </a:lnTo>
                <a:lnTo>
                  <a:pt x="850900" y="19049"/>
                </a:lnTo>
                <a:close/>
              </a:path>
              <a:path w="1179195" h="50800">
                <a:moveTo>
                  <a:pt x="939800" y="19049"/>
                </a:moveTo>
                <a:lnTo>
                  <a:pt x="889000" y="19049"/>
                </a:lnTo>
                <a:lnTo>
                  <a:pt x="889000" y="31749"/>
                </a:lnTo>
                <a:lnTo>
                  <a:pt x="939800" y="31749"/>
                </a:lnTo>
                <a:lnTo>
                  <a:pt x="939800" y="19049"/>
                </a:lnTo>
                <a:close/>
              </a:path>
              <a:path w="1179195" h="50800">
                <a:moveTo>
                  <a:pt x="1028700" y="19049"/>
                </a:moveTo>
                <a:lnTo>
                  <a:pt x="977900" y="19049"/>
                </a:lnTo>
                <a:lnTo>
                  <a:pt x="977900" y="31749"/>
                </a:lnTo>
                <a:lnTo>
                  <a:pt x="1028700" y="31749"/>
                </a:lnTo>
                <a:lnTo>
                  <a:pt x="1028700" y="19049"/>
                </a:lnTo>
                <a:close/>
              </a:path>
              <a:path w="1179195" h="50800">
                <a:moveTo>
                  <a:pt x="1117600" y="19049"/>
                </a:moveTo>
                <a:lnTo>
                  <a:pt x="1066800" y="19049"/>
                </a:lnTo>
                <a:lnTo>
                  <a:pt x="1066800" y="31749"/>
                </a:lnTo>
                <a:lnTo>
                  <a:pt x="1117600" y="31749"/>
                </a:lnTo>
                <a:lnTo>
                  <a:pt x="1117600" y="19049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2004"/>
                </a:lnTo>
                <a:lnTo>
                  <a:pt x="1135856" y="7461"/>
                </a:lnTo>
                <a:lnTo>
                  <a:pt x="1130399" y="15537"/>
                </a:lnTo>
                <a:lnTo>
                  <a:pt x="1128394" y="25399"/>
                </a:lnTo>
                <a:lnTo>
                  <a:pt x="1130399" y="35262"/>
                </a:lnTo>
                <a:lnTo>
                  <a:pt x="1135856" y="43338"/>
                </a:lnTo>
                <a:lnTo>
                  <a:pt x="1143932" y="48795"/>
                </a:lnTo>
                <a:lnTo>
                  <a:pt x="1153794" y="50799"/>
                </a:lnTo>
                <a:lnTo>
                  <a:pt x="1163710" y="48795"/>
                </a:lnTo>
                <a:lnTo>
                  <a:pt x="1171781" y="43338"/>
                </a:lnTo>
                <a:lnTo>
                  <a:pt x="1177208" y="35262"/>
                </a:lnTo>
                <a:lnTo>
                  <a:pt x="1179194" y="25399"/>
                </a:lnTo>
                <a:lnTo>
                  <a:pt x="1177208" y="15537"/>
                </a:lnTo>
                <a:lnTo>
                  <a:pt x="1171781" y="7461"/>
                </a:lnTo>
                <a:lnTo>
                  <a:pt x="1163710" y="2004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4191" y="4253484"/>
            <a:ext cx="660400" cy="661670"/>
          </a:xfrm>
          <a:custGeom>
            <a:avLst/>
            <a:gdLst/>
            <a:ahLst/>
            <a:cxnLst/>
            <a:rect l="l" t="t" r="r" b="b"/>
            <a:pathLst>
              <a:path w="660400" h="661670">
                <a:moveTo>
                  <a:pt x="329946" y="0"/>
                </a:moveTo>
                <a:lnTo>
                  <a:pt x="281184" y="3586"/>
                </a:lnTo>
                <a:lnTo>
                  <a:pt x="234645" y="14003"/>
                </a:lnTo>
                <a:lnTo>
                  <a:pt x="190840" y="30739"/>
                </a:lnTo>
                <a:lnTo>
                  <a:pt x="150277" y="53283"/>
                </a:lnTo>
                <a:lnTo>
                  <a:pt x="113468" y="81123"/>
                </a:lnTo>
                <a:lnTo>
                  <a:pt x="80923" y="113746"/>
                </a:lnTo>
                <a:lnTo>
                  <a:pt x="53151" y="150642"/>
                </a:lnTo>
                <a:lnTo>
                  <a:pt x="30662" y="191298"/>
                </a:lnTo>
                <a:lnTo>
                  <a:pt x="13967" y="235202"/>
                </a:lnTo>
                <a:lnTo>
                  <a:pt x="3576" y="281842"/>
                </a:lnTo>
                <a:lnTo>
                  <a:pt x="0" y="330708"/>
                </a:lnTo>
                <a:lnTo>
                  <a:pt x="3576" y="379573"/>
                </a:lnTo>
                <a:lnTo>
                  <a:pt x="13967" y="426213"/>
                </a:lnTo>
                <a:lnTo>
                  <a:pt x="30662" y="470117"/>
                </a:lnTo>
                <a:lnTo>
                  <a:pt x="53151" y="510773"/>
                </a:lnTo>
                <a:lnTo>
                  <a:pt x="80923" y="547669"/>
                </a:lnTo>
                <a:lnTo>
                  <a:pt x="113468" y="580292"/>
                </a:lnTo>
                <a:lnTo>
                  <a:pt x="150277" y="608132"/>
                </a:lnTo>
                <a:lnTo>
                  <a:pt x="190840" y="630676"/>
                </a:lnTo>
                <a:lnTo>
                  <a:pt x="234645" y="647412"/>
                </a:lnTo>
                <a:lnTo>
                  <a:pt x="281184" y="657829"/>
                </a:lnTo>
                <a:lnTo>
                  <a:pt x="329946" y="661416"/>
                </a:lnTo>
                <a:lnTo>
                  <a:pt x="378707" y="657829"/>
                </a:lnTo>
                <a:lnTo>
                  <a:pt x="425246" y="647412"/>
                </a:lnTo>
                <a:lnTo>
                  <a:pt x="469051" y="630676"/>
                </a:lnTo>
                <a:lnTo>
                  <a:pt x="509614" y="608132"/>
                </a:lnTo>
                <a:lnTo>
                  <a:pt x="546423" y="580292"/>
                </a:lnTo>
                <a:lnTo>
                  <a:pt x="578968" y="547669"/>
                </a:lnTo>
                <a:lnTo>
                  <a:pt x="606740" y="510773"/>
                </a:lnTo>
                <a:lnTo>
                  <a:pt x="629229" y="470117"/>
                </a:lnTo>
                <a:lnTo>
                  <a:pt x="645924" y="426213"/>
                </a:lnTo>
                <a:lnTo>
                  <a:pt x="656315" y="379573"/>
                </a:lnTo>
                <a:lnTo>
                  <a:pt x="659892" y="330708"/>
                </a:lnTo>
                <a:lnTo>
                  <a:pt x="656315" y="281842"/>
                </a:lnTo>
                <a:lnTo>
                  <a:pt x="645924" y="235202"/>
                </a:lnTo>
                <a:lnTo>
                  <a:pt x="629229" y="191298"/>
                </a:lnTo>
                <a:lnTo>
                  <a:pt x="606740" y="150642"/>
                </a:lnTo>
                <a:lnTo>
                  <a:pt x="578968" y="113746"/>
                </a:lnTo>
                <a:lnTo>
                  <a:pt x="546423" y="81123"/>
                </a:lnTo>
                <a:lnTo>
                  <a:pt x="509614" y="53283"/>
                </a:lnTo>
                <a:lnTo>
                  <a:pt x="469051" y="30739"/>
                </a:lnTo>
                <a:lnTo>
                  <a:pt x="425246" y="14003"/>
                </a:lnTo>
                <a:lnTo>
                  <a:pt x="378707" y="3586"/>
                </a:lnTo>
                <a:lnTo>
                  <a:pt x="329946" y="0"/>
                </a:lnTo>
                <a:close/>
              </a:path>
            </a:pathLst>
          </a:custGeom>
          <a:solidFill>
            <a:srgbClr val="36F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40604" y="4427601"/>
            <a:ext cx="146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5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45608" y="4577079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50"/>
                </a:moveTo>
                <a:lnTo>
                  <a:pt x="0" y="19050"/>
                </a:lnTo>
                <a:lnTo>
                  <a:pt x="0" y="31750"/>
                </a:lnTo>
                <a:lnTo>
                  <a:pt x="50800" y="31750"/>
                </a:lnTo>
                <a:lnTo>
                  <a:pt x="50800" y="19050"/>
                </a:lnTo>
                <a:close/>
              </a:path>
              <a:path w="1179195" h="50800">
                <a:moveTo>
                  <a:pt x="139700" y="19050"/>
                </a:moveTo>
                <a:lnTo>
                  <a:pt x="88900" y="19050"/>
                </a:lnTo>
                <a:lnTo>
                  <a:pt x="88900" y="31750"/>
                </a:lnTo>
                <a:lnTo>
                  <a:pt x="139700" y="31750"/>
                </a:lnTo>
                <a:lnTo>
                  <a:pt x="139700" y="19050"/>
                </a:lnTo>
                <a:close/>
              </a:path>
              <a:path w="1179195" h="50800">
                <a:moveTo>
                  <a:pt x="228600" y="19050"/>
                </a:moveTo>
                <a:lnTo>
                  <a:pt x="177800" y="19050"/>
                </a:lnTo>
                <a:lnTo>
                  <a:pt x="177800" y="31750"/>
                </a:lnTo>
                <a:lnTo>
                  <a:pt x="228600" y="31750"/>
                </a:lnTo>
                <a:lnTo>
                  <a:pt x="228600" y="19050"/>
                </a:lnTo>
                <a:close/>
              </a:path>
              <a:path w="1179195" h="50800">
                <a:moveTo>
                  <a:pt x="317500" y="19050"/>
                </a:moveTo>
                <a:lnTo>
                  <a:pt x="266700" y="19050"/>
                </a:lnTo>
                <a:lnTo>
                  <a:pt x="266700" y="31750"/>
                </a:lnTo>
                <a:lnTo>
                  <a:pt x="317500" y="31750"/>
                </a:lnTo>
                <a:lnTo>
                  <a:pt x="317500" y="19050"/>
                </a:lnTo>
                <a:close/>
              </a:path>
              <a:path w="1179195" h="50800">
                <a:moveTo>
                  <a:pt x="406400" y="19050"/>
                </a:moveTo>
                <a:lnTo>
                  <a:pt x="355600" y="19050"/>
                </a:lnTo>
                <a:lnTo>
                  <a:pt x="355600" y="31750"/>
                </a:lnTo>
                <a:lnTo>
                  <a:pt x="406400" y="31750"/>
                </a:lnTo>
                <a:lnTo>
                  <a:pt x="406400" y="19050"/>
                </a:lnTo>
                <a:close/>
              </a:path>
              <a:path w="1179195" h="50800">
                <a:moveTo>
                  <a:pt x="495300" y="19050"/>
                </a:moveTo>
                <a:lnTo>
                  <a:pt x="444500" y="19050"/>
                </a:lnTo>
                <a:lnTo>
                  <a:pt x="444500" y="31750"/>
                </a:lnTo>
                <a:lnTo>
                  <a:pt x="495300" y="31750"/>
                </a:lnTo>
                <a:lnTo>
                  <a:pt x="495300" y="19050"/>
                </a:lnTo>
                <a:close/>
              </a:path>
              <a:path w="1179195" h="50800">
                <a:moveTo>
                  <a:pt x="584200" y="19050"/>
                </a:moveTo>
                <a:lnTo>
                  <a:pt x="533400" y="19050"/>
                </a:lnTo>
                <a:lnTo>
                  <a:pt x="533400" y="31750"/>
                </a:lnTo>
                <a:lnTo>
                  <a:pt x="584200" y="31750"/>
                </a:lnTo>
                <a:lnTo>
                  <a:pt x="584200" y="19050"/>
                </a:lnTo>
                <a:close/>
              </a:path>
              <a:path w="1179195" h="50800">
                <a:moveTo>
                  <a:pt x="673100" y="19050"/>
                </a:moveTo>
                <a:lnTo>
                  <a:pt x="622300" y="190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73100" y="19050"/>
                </a:lnTo>
                <a:close/>
              </a:path>
              <a:path w="1179195" h="50800">
                <a:moveTo>
                  <a:pt x="762000" y="19050"/>
                </a:moveTo>
                <a:lnTo>
                  <a:pt x="711200" y="19050"/>
                </a:lnTo>
                <a:lnTo>
                  <a:pt x="711200" y="31750"/>
                </a:lnTo>
                <a:lnTo>
                  <a:pt x="762000" y="31750"/>
                </a:lnTo>
                <a:lnTo>
                  <a:pt x="762000" y="19050"/>
                </a:lnTo>
                <a:close/>
              </a:path>
              <a:path w="1179195" h="50800">
                <a:moveTo>
                  <a:pt x="850900" y="19050"/>
                </a:moveTo>
                <a:lnTo>
                  <a:pt x="800100" y="19050"/>
                </a:lnTo>
                <a:lnTo>
                  <a:pt x="800100" y="31750"/>
                </a:lnTo>
                <a:lnTo>
                  <a:pt x="850900" y="31750"/>
                </a:lnTo>
                <a:lnTo>
                  <a:pt x="850900" y="19050"/>
                </a:lnTo>
                <a:close/>
              </a:path>
              <a:path w="1179195" h="50800">
                <a:moveTo>
                  <a:pt x="939800" y="19050"/>
                </a:moveTo>
                <a:lnTo>
                  <a:pt x="889000" y="19050"/>
                </a:lnTo>
                <a:lnTo>
                  <a:pt x="889000" y="31750"/>
                </a:lnTo>
                <a:lnTo>
                  <a:pt x="939800" y="31750"/>
                </a:lnTo>
                <a:lnTo>
                  <a:pt x="939800" y="19050"/>
                </a:lnTo>
                <a:close/>
              </a:path>
              <a:path w="1179195" h="50800">
                <a:moveTo>
                  <a:pt x="1028700" y="19050"/>
                </a:moveTo>
                <a:lnTo>
                  <a:pt x="977900" y="19050"/>
                </a:lnTo>
                <a:lnTo>
                  <a:pt x="977900" y="31750"/>
                </a:lnTo>
                <a:lnTo>
                  <a:pt x="1028700" y="31750"/>
                </a:lnTo>
                <a:lnTo>
                  <a:pt x="1028700" y="19050"/>
                </a:lnTo>
                <a:close/>
              </a:path>
              <a:path w="1179195" h="50800">
                <a:moveTo>
                  <a:pt x="1117600" y="19050"/>
                </a:moveTo>
                <a:lnTo>
                  <a:pt x="1066800" y="19050"/>
                </a:lnTo>
                <a:lnTo>
                  <a:pt x="1066800" y="31750"/>
                </a:lnTo>
                <a:lnTo>
                  <a:pt x="1117600" y="31750"/>
                </a:lnTo>
                <a:lnTo>
                  <a:pt x="1117600" y="19050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2004"/>
                </a:lnTo>
                <a:lnTo>
                  <a:pt x="1135856" y="7461"/>
                </a:lnTo>
                <a:lnTo>
                  <a:pt x="1130399" y="15537"/>
                </a:lnTo>
                <a:lnTo>
                  <a:pt x="1128394" y="25400"/>
                </a:lnTo>
                <a:lnTo>
                  <a:pt x="1130399" y="35262"/>
                </a:lnTo>
                <a:lnTo>
                  <a:pt x="1135856" y="43338"/>
                </a:lnTo>
                <a:lnTo>
                  <a:pt x="1143932" y="48795"/>
                </a:lnTo>
                <a:lnTo>
                  <a:pt x="1153794" y="50800"/>
                </a:lnTo>
                <a:lnTo>
                  <a:pt x="1163710" y="48795"/>
                </a:lnTo>
                <a:lnTo>
                  <a:pt x="1171781" y="43338"/>
                </a:lnTo>
                <a:lnTo>
                  <a:pt x="1177208" y="35262"/>
                </a:lnTo>
                <a:lnTo>
                  <a:pt x="1179194" y="25400"/>
                </a:lnTo>
                <a:lnTo>
                  <a:pt x="1177208" y="15537"/>
                </a:lnTo>
                <a:lnTo>
                  <a:pt x="1171781" y="7461"/>
                </a:lnTo>
                <a:lnTo>
                  <a:pt x="1163710" y="2004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84191" y="5077967"/>
            <a:ext cx="660400" cy="661670"/>
          </a:xfrm>
          <a:custGeom>
            <a:avLst/>
            <a:gdLst/>
            <a:ahLst/>
            <a:cxnLst/>
            <a:rect l="l" t="t" r="r" b="b"/>
            <a:pathLst>
              <a:path w="660400" h="661670">
                <a:moveTo>
                  <a:pt x="329946" y="0"/>
                </a:moveTo>
                <a:lnTo>
                  <a:pt x="281184" y="3586"/>
                </a:lnTo>
                <a:lnTo>
                  <a:pt x="234645" y="14003"/>
                </a:lnTo>
                <a:lnTo>
                  <a:pt x="190840" y="30739"/>
                </a:lnTo>
                <a:lnTo>
                  <a:pt x="150277" y="53283"/>
                </a:lnTo>
                <a:lnTo>
                  <a:pt x="113468" y="81123"/>
                </a:lnTo>
                <a:lnTo>
                  <a:pt x="80923" y="113746"/>
                </a:lnTo>
                <a:lnTo>
                  <a:pt x="53151" y="150642"/>
                </a:lnTo>
                <a:lnTo>
                  <a:pt x="30662" y="191298"/>
                </a:lnTo>
                <a:lnTo>
                  <a:pt x="13967" y="235202"/>
                </a:lnTo>
                <a:lnTo>
                  <a:pt x="3576" y="281842"/>
                </a:lnTo>
                <a:lnTo>
                  <a:pt x="0" y="330707"/>
                </a:lnTo>
                <a:lnTo>
                  <a:pt x="3576" y="379576"/>
                </a:lnTo>
                <a:lnTo>
                  <a:pt x="13967" y="426218"/>
                </a:lnTo>
                <a:lnTo>
                  <a:pt x="30662" y="470123"/>
                </a:lnTo>
                <a:lnTo>
                  <a:pt x="53151" y="510779"/>
                </a:lnTo>
                <a:lnTo>
                  <a:pt x="80923" y="547674"/>
                </a:lnTo>
                <a:lnTo>
                  <a:pt x="113468" y="580296"/>
                </a:lnTo>
                <a:lnTo>
                  <a:pt x="150277" y="608135"/>
                </a:lnTo>
                <a:lnTo>
                  <a:pt x="190840" y="630678"/>
                </a:lnTo>
                <a:lnTo>
                  <a:pt x="234645" y="647413"/>
                </a:lnTo>
                <a:lnTo>
                  <a:pt x="281184" y="657830"/>
                </a:lnTo>
                <a:lnTo>
                  <a:pt x="329946" y="661415"/>
                </a:lnTo>
                <a:lnTo>
                  <a:pt x="378707" y="657830"/>
                </a:lnTo>
                <a:lnTo>
                  <a:pt x="425246" y="647413"/>
                </a:lnTo>
                <a:lnTo>
                  <a:pt x="469051" y="630678"/>
                </a:lnTo>
                <a:lnTo>
                  <a:pt x="509614" y="608135"/>
                </a:lnTo>
                <a:lnTo>
                  <a:pt x="546423" y="580296"/>
                </a:lnTo>
                <a:lnTo>
                  <a:pt x="578968" y="547674"/>
                </a:lnTo>
                <a:lnTo>
                  <a:pt x="606740" y="510779"/>
                </a:lnTo>
                <a:lnTo>
                  <a:pt x="629229" y="470123"/>
                </a:lnTo>
                <a:lnTo>
                  <a:pt x="645924" y="426218"/>
                </a:lnTo>
                <a:lnTo>
                  <a:pt x="656315" y="379576"/>
                </a:lnTo>
                <a:lnTo>
                  <a:pt x="659892" y="330707"/>
                </a:lnTo>
                <a:lnTo>
                  <a:pt x="656315" y="281842"/>
                </a:lnTo>
                <a:lnTo>
                  <a:pt x="645924" y="235202"/>
                </a:lnTo>
                <a:lnTo>
                  <a:pt x="629229" y="191298"/>
                </a:lnTo>
                <a:lnTo>
                  <a:pt x="606740" y="150642"/>
                </a:lnTo>
                <a:lnTo>
                  <a:pt x="578968" y="113746"/>
                </a:lnTo>
                <a:lnTo>
                  <a:pt x="546423" y="81123"/>
                </a:lnTo>
                <a:lnTo>
                  <a:pt x="509614" y="53283"/>
                </a:lnTo>
                <a:lnTo>
                  <a:pt x="469051" y="30739"/>
                </a:lnTo>
                <a:lnTo>
                  <a:pt x="425246" y="14003"/>
                </a:lnTo>
                <a:lnTo>
                  <a:pt x="378707" y="3586"/>
                </a:lnTo>
                <a:lnTo>
                  <a:pt x="329946" y="0"/>
                </a:lnTo>
                <a:close/>
              </a:path>
            </a:pathLst>
          </a:custGeom>
          <a:solidFill>
            <a:srgbClr val="E4A6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836033" y="5252415"/>
            <a:ext cx="154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6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45608" y="5403088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50"/>
                </a:moveTo>
                <a:lnTo>
                  <a:pt x="0" y="19050"/>
                </a:lnTo>
                <a:lnTo>
                  <a:pt x="0" y="31750"/>
                </a:lnTo>
                <a:lnTo>
                  <a:pt x="50800" y="31750"/>
                </a:lnTo>
                <a:lnTo>
                  <a:pt x="50800" y="19050"/>
                </a:lnTo>
                <a:close/>
              </a:path>
              <a:path w="1179195" h="50800">
                <a:moveTo>
                  <a:pt x="139700" y="19050"/>
                </a:moveTo>
                <a:lnTo>
                  <a:pt x="88900" y="19050"/>
                </a:lnTo>
                <a:lnTo>
                  <a:pt x="88900" y="31750"/>
                </a:lnTo>
                <a:lnTo>
                  <a:pt x="139700" y="31750"/>
                </a:lnTo>
                <a:lnTo>
                  <a:pt x="139700" y="19050"/>
                </a:lnTo>
                <a:close/>
              </a:path>
              <a:path w="1179195" h="50800">
                <a:moveTo>
                  <a:pt x="228600" y="19050"/>
                </a:moveTo>
                <a:lnTo>
                  <a:pt x="177800" y="19050"/>
                </a:lnTo>
                <a:lnTo>
                  <a:pt x="177800" y="31750"/>
                </a:lnTo>
                <a:lnTo>
                  <a:pt x="228600" y="31750"/>
                </a:lnTo>
                <a:lnTo>
                  <a:pt x="228600" y="19050"/>
                </a:lnTo>
                <a:close/>
              </a:path>
              <a:path w="1179195" h="50800">
                <a:moveTo>
                  <a:pt x="317500" y="19050"/>
                </a:moveTo>
                <a:lnTo>
                  <a:pt x="266700" y="19050"/>
                </a:lnTo>
                <a:lnTo>
                  <a:pt x="266700" y="31750"/>
                </a:lnTo>
                <a:lnTo>
                  <a:pt x="317500" y="31750"/>
                </a:lnTo>
                <a:lnTo>
                  <a:pt x="317500" y="19050"/>
                </a:lnTo>
                <a:close/>
              </a:path>
              <a:path w="1179195" h="50800">
                <a:moveTo>
                  <a:pt x="406400" y="19050"/>
                </a:moveTo>
                <a:lnTo>
                  <a:pt x="355600" y="19050"/>
                </a:lnTo>
                <a:lnTo>
                  <a:pt x="355600" y="31750"/>
                </a:lnTo>
                <a:lnTo>
                  <a:pt x="406400" y="31750"/>
                </a:lnTo>
                <a:lnTo>
                  <a:pt x="406400" y="19050"/>
                </a:lnTo>
                <a:close/>
              </a:path>
              <a:path w="1179195" h="50800">
                <a:moveTo>
                  <a:pt x="495300" y="19050"/>
                </a:moveTo>
                <a:lnTo>
                  <a:pt x="444500" y="19050"/>
                </a:lnTo>
                <a:lnTo>
                  <a:pt x="444500" y="31750"/>
                </a:lnTo>
                <a:lnTo>
                  <a:pt x="495300" y="31750"/>
                </a:lnTo>
                <a:lnTo>
                  <a:pt x="495300" y="19050"/>
                </a:lnTo>
                <a:close/>
              </a:path>
              <a:path w="1179195" h="50800">
                <a:moveTo>
                  <a:pt x="584200" y="19050"/>
                </a:moveTo>
                <a:lnTo>
                  <a:pt x="533400" y="19050"/>
                </a:lnTo>
                <a:lnTo>
                  <a:pt x="533400" y="31750"/>
                </a:lnTo>
                <a:lnTo>
                  <a:pt x="584200" y="31750"/>
                </a:lnTo>
                <a:lnTo>
                  <a:pt x="584200" y="19050"/>
                </a:lnTo>
                <a:close/>
              </a:path>
              <a:path w="1179195" h="50800">
                <a:moveTo>
                  <a:pt x="673100" y="19050"/>
                </a:moveTo>
                <a:lnTo>
                  <a:pt x="622300" y="19050"/>
                </a:lnTo>
                <a:lnTo>
                  <a:pt x="622300" y="31750"/>
                </a:lnTo>
                <a:lnTo>
                  <a:pt x="673100" y="31750"/>
                </a:lnTo>
                <a:lnTo>
                  <a:pt x="673100" y="19050"/>
                </a:lnTo>
                <a:close/>
              </a:path>
              <a:path w="1179195" h="50800">
                <a:moveTo>
                  <a:pt x="762000" y="19050"/>
                </a:moveTo>
                <a:lnTo>
                  <a:pt x="711200" y="19050"/>
                </a:lnTo>
                <a:lnTo>
                  <a:pt x="711200" y="31750"/>
                </a:lnTo>
                <a:lnTo>
                  <a:pt x="762000" y="31750"/>
                </a:lnTo>
                <a:lnTo>
                  <a:pt x="762000" y="19050"/>
                </a:lnTo>
                <a:close/>
              </a:path>
              <a:path w="1179195" h="50800">
                <a:moveTo>
                  <a:pt x="850900" y="19050"/>
                </a:moveTo>
                <a:lnTo>
                  <a:pt x="800100" y="19050"/>
                </a:lnTo>
                <a:lnTo>
                  <a:pt x="800100" y="31750"/>
                </a:lnTo>
                <a:lnTo>
                  <a:pt x="850900" y="31750"/>
                </a:lnTo>
                <a:lnTo>
                  <a:pt x="850900" y="19050"/>
                </a:lnTo>
                <a:close/>
              </a:path>
              <a:path w="1179195" h="50800">
                <a:moveTo>
                  <a:pt x="939800" y="19050"/>
                </a:moveTo>
                <a:lnTo>
                  <a:pt x="889000" y="19050"/>
                </a:lnTo>
                <a:lnTo>
                  <a:pt x="889000" y="31750"/>
                </a:lnTo>
                <a:lnTo>
                  <a:pt x="939800" y="31750"/>
                </a:lnTo>
                <a:lnTo>
                  <a:pt x="939800" y="19050"/>
                </a:lnTo>
                <a:close/>
              </a:path>
              <a:path w="1179195" h="50800">
                <a:moveTo>
                  <a:pt x="1028700" y="19050"/>
                </a:moveTo>
                <a:lnTo>
                  <a:pt x="977900" y="19050"/>
                </a:lnTo>
                <a:lnTo>
                  <a:pt x="977900" y="31750"/>
                </a:lnTo>
                <a:lnTo>
                  <a:pt x="1028700" y="31750"/>
                </a:lnTo>
                <a:lnTo>
                  <a:pt x="1028700" y="19050"/>
                </a:lnTo>
                <a:close/>
              </a:path>
              <a:path w="1179195" h="50800">
                <a:moveTo>
                  <a:pt x="1117600" y="19050"/>
                </a:moveTo>
                <a:lnTo>
                  <a:pt x="1066800" y="19050"/>
                </a:lnTo>
                <a:lnTo>
                  <a:pt x="1066800" y="31750"/>
                </a:lnTo>
                <a:lnTo>
                  <a:pt x="1117600" y="31750"/>
                </a:lnTo>
                <a:lnTo>
                  <a:pt x="1117600" y="19050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2004"/>
                </a:lnTo>
                <a:lnTo>
                  <a:pt x="1135856" y="7461"/>
                </a:lnTo>
                <a:lnTo>
                  <a:pt x="1130399" y="15537"/>
                </a:lnTo>
                <a:lnTo>
                  <a:pt x="1128394" y="25400"/>
                </a:lnTo>
                <a:lnTo>
                  <a:pt x="1130399" y="35262"/>
                </a:lnTo>
                <a:lnTo>
                  <a:pt x="1135856" y="43338"/>
                </a:lnTo>
                <a:lnTo>
                  <a:pt x="1143932" y="48795"/>
                </a:lnTo>
                <a:lnTo>
                  <a:pt x="1153794" y="50800"/>
                </a:lnTo>
                <a:lnTo>
                  <a:pt x="1163710" y="48795"/>
                </a:lnTo>
                <a:lnTo>
                  <a:pt x="1171781" y="43338"/>
                </a:lnTo>
                <a:lnTo>
                  <a:pt x="1177208" y="35262"/>
                </a:lnTo>
                <a:lnTo>
                  <a:pt x="1179194" y="25400"/>
                </a:lnTo>
                <a:lnTo>
                  <a:pt x="1177208" y="15537"/>
                </a:lnTo>
                <a:lnTo>
                  <a:pt x="1171781" y="7461"/>
                </a:lnTo>
                <a:lnTo>
                  <a:pt x="1163710" y="2004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123694" y="339293"/>
            <a:ext cx="8860155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Georgia"/>
                <a:cs typeface="Georgia"/>
              </a:rPr>
              <a:t>ОРГАНИЗАЦИЯ</a:t>
            </a:r>
            <a:r>
              <a:rPr sz="1800" b="1" spc="-25" dirty="0">
                <a:latin typeface="Georgia"/>
                <a:cs typeface="Georgia"/>
              </a:rPr>
              <a:t> </a:t>
            </a:r>
            <a:r>
              <a:rPr sz="1800" b="1" spc="-5" dirty="0">
                <a:latin typeface="Georgia"/>
                <a:cs typeface="Georgia"/>
              </a:rPr>
              <a:t>МЕТОДИЧЕСКОЙ</a:t>
            </a:r>
            <a:r>
              <a:rPr sz="1800" b="1" spc="5" dirty="0">
                <a:latin typeface="Georgia"/>
                <a:cs typeface="Georgia"/>
              </a:rPr>
              <a:t> </a:t>
            </a:r>
            <a:r>
              <a:rPr sz="1800" b="1" spc="-5" dirty="0">
                <a:latin typeface="Georgia"/>
                <a:cs typeface="Georgia"/>
              </a:rPr>
              <a:t>РАБОТЫ</a:t>
            </a:r>
            <a:r>
              <a:rPr sz="1800" b="1" dirty="0">
                <a:latin typeface="Georgia"/>
                <a:cs typeface="Georgia"/>
              </a:rPr>
              <a:t> </a:t>
            </a:r>
            <a:r>
              <a:rPr sz="1800" b="1" spc="-5" dirty="0">
                <a:latin typeface="Georgia"/>
                <a:cs typeface="Georgia"/>
              </a:rPr>
              <a:t>ШКОЛЫ:</a:t>
            </a:r>
            <a:r>
              <a:rPr sz="1800" b="1" spc="5" dirty="0">
                <a:latin typeface="Georgia"/>
                <a:cs typeface="Georgia"/>
              </a:rPr>
              <a:t> </a:t>
            </a:r>
            <a:endParaRPr lang="ru-RU" sz="1800" b="1" spc="5" dirty="0" smtClean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 smtClean="0">
                <a:latin typeface="Georgia"/>
                <a:cs typeface="Georgia"/>
              </a:rPr>
              <a:t>НАПРАВЛЕНИЯ</a:t>
            </a:r>
            <a:r>
              <a:rPr lang="ru-RU" sz="1800" b="1" spc="-5" dirty="0" smtClean="0">
                <a:latin typeface="Georgia"/>
                <a:cs typeface="Georgia"/>
              </a:rPr>
              <a:t> </a:t>
            </a:r>
            <a:r>
              <a:rPr lang="ru-RU" sz="2400" b="1" spc="-5" dirty="0" smtClean="0">
                <a:latin typeface="Times New Roman" pitchFamily="18" charset="0"/>
                <a:cs typeface="Times New Roman" pitchFamily="18" charset="0"/>
              </a:rPr>
              <a:t>2024-2025 г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08576" y="5882640"/>
            <a:ext cx="660400" cy="661670"/>
          </a:xfrm>
          <a:custGeom>
            <a:avLst/>
            <a:gdLst/>
            <a:ahLst/>
            <a:cxnLst/>
            <a:rect l="l" t="t" r="r" b="b"/>
            <a:pathLst>
              <a:path w="660400" h="661670">
                <a:moveTo>
                  <a:pt x="329946" y="0"/>
                </a:moveTo>
                <a:lnTo>
                  <a:pt x="281184" y="3585"/>
                </a:lnTo>
                <a:lnTo>
                  <a:pt x="234645" y="14001"/>
                </a:lnTo>
                <a:lnTo>
                  <a:pt x="190840" y="30735"/>
                </a:lnTo>
                <a:lnTo>
                  <a:pt x="150277" y="53277"/>
                </a:lnTo>
                <a:lnTo>
                  <a:pt x="113468" y="81114"/>
                </a:lnTo>
                <a:lnTo>
                  <a:pt x="80923" y="113736"/>
                </a:lnTo>
                <a:lnTo>
                  <a:pt x="53151" y="150631"/>
                </a:lnTo>
                <a:lnTo>
                  <a:pt x="30662" y="191287"/>
                </a:lnTo>
                <a:lnTo>
                  <a:pt x="13967" y="235192"/>
                </a:lnTo>
                <a:lnTo>
                  <a:pt x="3576" y="281836"/>
                </a:lnTo>
                <a:lnTo>
                  <a:pt x="0" y="330708"/>
                </a:lnTo>
                <a:lnTo>
                  <a:pt x="3576" y="379576"/>
                </a:lnTo>
                <a:lnTo>
                  <a:pt x="13967" y="426218"/>
                </a:lnTo>
                <a:lnTo>
                  <a:pt x="30662" y="470123"/>
                </a:lnTo>
                <a:lnTo>
                  <a:pt x="53151" y="510779"/>
                </a:lnTo>
                <a:lnTo>
                  <a:pt x="80923" y="547674"/>
                </a:lnTo>
                <a:lnTo>
                  <a:pt x="113468" y="580296"/>
                </a:lnTo>
                <a:lnTo>
                  <a:pt x="150277" y="608135"/>
                </a:lnTo>
                <a:lnTo>
                  <a:pt x="190840" y="630678"/>
                </a:lnTo>
                <a:lnTo>
                  <a:pt x="234645" y="647413"/>
                </a:lnTo>
                <a:lnTo>
                  <a:pt x="281184" y="657830"/>
                </a:lnTo>
                <a:lnTo>
                  <a:pt x="329946" y="661416"/>
                </a:lnTo>
                <a:lnTo>
                  <a:pt x="378707" y="657830"/>
                </a:lnTo>
                <a:lnTo>
                  <a:pt x="425246" y="647413"/>
                </a:lnTo>
                <a:lnTo>
                  <a:pt x="469051" y="630678"/>
                </a:lnTo>
                <a:lnTo>
                  <a:pt x="509614" y="608135"/>
                </a:lnTo>
                <a:lnTo>
                  <a:pt x="546423" y="580296"/>
                </a:lnTo>
                <a:lnTo>
                  <a:pt x="578968" y="547674"/>
                </a:lnTo>
                <a:lnTo>
                  <a:pt x="606740" y="510779"/>
                </a:lnTo>
                <a:lnTo>
                  <a:pt x="629229" y="470123"/>
                </a:lnTo>
                <a:lnTo>
                  <a:pt x="645924" y="426218"/>
                </a:lnTo>
                <a:lnTo>
                  <a:pt x="656315" y="379576"/>
                </a:lnTo>
                <a:lnTo>
                  <a:pt x="659891" y="330708"/>
                </a:lnTo>
                <a:lnTo>
                  <a:pt x="656315" y="281836"/>
                </a:lnTo>
                <a:lnTo>
                  <a:pt x="645924" y="235192"/>
                </a:lnTo>
                <a:lnTo>
                  <a:pt x="629229" y="191287"/>
                </a:lnTo>
                <a:lnTo>
                  <a:pt x="606740" y="150631"/>
                </a:lnTo>
                <a:lnTo>
                  <a:pt x="578968" y="113736"/>
                </a:lnTo>
                <a:lnTo>
                  <a:pt x="546423" y="81114"/>
                </a:lnTo>
                <a:lnTo>
                  <a:pt x="509614" y="53277"/>
                </a:lnTo>
                <a:lnTo>
                  <a:pt x="469051" y="30735"/>
                </a:lnTo>
                <a:lnTo>
                  <a:pt x="425246" y="14001"/>
                </a:lnTo>
                <a:lnTo>
                  <a:pt x="378707" y="3585"/>
                </a:lnTo>
                <a:lnTo>
                  <a:pt x="329946" y="0"/>
                </a:lnTo>
                <a:close/>
              </a:path>
            </a:pathLst>
          </a:custGeom>
          <a:solidFill>
            <a:srgbClr val="84F9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868671" y="6057391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eorgia"/>
                <a:cs typeface="Georgia"/>
              </a:rPr>
              <a:t>7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79135" y="6187947"/>
            <a:ext cx="1179195" cy="50800"/>
          </a:xfrm>
          <a:custGeom>
            <a:avLst/>
            <a:gdLst/>
            <a:ahLst/>
            <a:cxnLst/>
            <a:rect l="l" t="t" r="r" b="b"/>
            <a:pathLst>
              <a:path w="1179195" h="50800">
                <a:moveTo>
                  <a:pt x="50800" y="19049"/>
                </a:moveTo>
                <a:lnTo>
                  <a:pt x="0" y="19049"/>
                </a:lnTo>
                <a:lnTo>
                  <a:pt x="0" y="31749"/>
                </a:lnTo>
                <a:lnTo>
                  <a:pt x="50800" y="31749"/>
                </a:lnTo>
                <a:lnTo>
                  <a:pt x="50800" y="19049"/>
                </a:lnTo>
                <a:close/>
              </a:path>
              <a:path w="1179195" h="50800">
                <a:moveTo>
                  <a:pt x="139700" y="19049"/>
                </a:moveTo>
                <a:lnTo>
                  <a:pt x="88900" y="19049"/>
                </a:lnTo>
                <a:lnTo>
                  <a:pt x="88900" y="31749"/>
                </a:lnTo>
                <a:lnTo>
                  <a:pt x="139700" y="31749"/>
                </a:lnTo>
                <a:lnTo>
                  <a:pt x="139700" y="19049"/>
                </a:lnTo>
                <a:close/>
              </a:path>
              <a:path w="1179195" h="50800">
                <a:moveTo>
                  <a:pt x="228600" y="19049"/>
                </a:moveTo>
                <a:lnTo>
                  <a:pt x="177800" y="19049"/>
                </a:lnTo>
                <a:lnTo>
                  <a:pt x="177800" y="31749"/>
                </a:lnTo>
                <a:lnTo>
                  <a:pt x="228600" y="31749"/>
                </a:lnTo>
                <a:lnTo>
                  <a:pt x="228600" y="19049"/>
                </a:lnTo>
                <a:close/>
              </a:path>
              <a:path w="1179195" h="50800">
                <a:moveTo>
                  <a:pt x="317500" y="19049"/>
                </a:moveTo>
                <a:lnTo>
                  <a:pt x="266700" y="19049"/>
                </a:lnTo>
                <a:lnTo>
                  <a:pt x="266700" y="31749"/>
                </a:lnTo>
                <a:lnTo>
                  <a:pt x="317500" y="31749"/>
                </a:lnTo>
                <a:lnTo>
                  <a:pt x="317500" y="19049"/>
                </a:lnTo>
                <a:close/>
              </a:path>
              <a:path w="1179195" h="50800">
                <a:moveTo>
                  <a:pt x="406400" y="19049"/>
                </a:moveTo>
                <a:lnTo>
                  <a:pt x="355600" y="19049"/>
                </a:lnTo>
                <a:lnTo>
                  <a:pt x="355600" y="31749"/>
                </a:lnTo>
                <a:lnTo>
                  <a:pt x="406400" y="31749"/>
                </a:lnTo>
                <a:lnTo>
                  <a:pt x="406400" y="19049"/>
                </a:lnTo>
                <a:close/>
              </a:path>
              <a:path w="1179195" h="50800">
                <a:moveTo>
                  <a:pt x="495300" y="19049"/>
                </a:moveTo>
                <a:lnTo>
                  <a:pt x="444500" y="19049"/>
                </a:lnTo>
                <a:lnTo>
                  <a:pt x="444500" y="31749"/>
                </a:lnTo>
                <a:lnTo>
                  <a:pt x="495300" y="31749"/>
                </a:lnTo>
                <a:lnTo>
                  <a:pt x="495300" y="19049"/>
                </a:lnTo>
                <a:close/>
              </a:path>
              <a:path w="1179195" h="50800">
                <a:moveTo>
                  <a:pt x="584200" y="19049"/>
                </a:moveTo>
                <a:lnTo>
                  <a:pt x="533400" y="19049"/>
                </a:lnTo>
                <a:lnTo>
                  <a:pt x="533400" y="31749"/>
                </a:lnTo>
                <a:lnTo>
                  <a:pt x="584200" y="31749"/>
                </a:lnTo>
                <a:lnTo>
                  <a:pt x="584200" y="19049"/>
                </a:lnTo>
                <a:close/>
              </a:path>
              <a:path w="1179195" h="50800">
                <a:moveTo>
                  <a:pt x="673100" y="19049"/>
                </a:moveTo>
                <a:lnTo>
                  <a:pt x="622300" y="19049"/>
                </a:lnTo>
                <a:lnTo>
                  <a:pt x="622300" y="31749"/>
                </a:lnTo>
                <a:lnTo>
                  <a:pt x="673100" y="31749"/>
                </a:lnTo>
                <a:lnTo>
                  <a:pt x="673100" y="19049"/>
                </a:lnTo>
                <a:close/>
              </a:path>
              <a:path w="1179195" h="50800">
                <a:moveTo>
                  <a:pt x="762000" y="19049"/>
                </a:moveTo>
                <a:lnTo>
                  <a:pt x="711200" y="19049"/>
                </a:lnTo>
                <a:lnTo>
                  <a:pt x="711200" y="31749"/>
                </a:lnTo>
                <a:lnTo>
                  <a:pt x="762000" y="31749"/>
                </a:lnTo>
                <a:lnTo>
                  <a:pt x="762000" y="19049"/>
                </a:lnTo>
                <a:close/>
              </a:path>
              <a:path w="1179195" h="50800">
                <a:moveTo>
                  <a:pt x="850900" y="19049"/>
                </a:moveTo>
                <a:lnTo>
                  <a:pt x="800100" y="19049"/>
                </a:lnTo>
                <a:lnTo>
                  <a:pt x="800100" y="31749"/>
                </a:lnTo>
                <a:lnTo>
                  <a:pt x="850900" y="31749"/>
                </a:lnTo>
                <a:lnTo>
                  <a:pt x="850900" y="19049"/>
                </a:lnTo>
                <a:close/>
              </a:path>
              <a:path w="1179195" h="50800">
                <a:moveTo>
                  <a:pt x="939800" y="19049"/>
                </a:moveTo>
                <a:lnTo>
                  <a:pt x="889000" y="19049"/>
                </a:lnTo>
                <a:lnTo>
                  <a:pt x="889000" y="31749"/>
                </a:lnTo>
                <a:lnTo>
                  <a:pt x="939800" y="31749"/>
                </a:lnTo>
                <a:lnTo>
                  <a:pt x="939800" y="19049"/>
                </a:lnTo>
                <a:close/>
              </a:path>
              <a:path w="1179195" h="50800">
                <a:moveTo>
                  <a:pt x="1028700" y="19049"/>
                </a:moveTo>
                <a:lnTo>
                  <a:pt x="977900" y="19049"/>
                </a:lnTo>
                <a:lnTo>
                  <a:pt x="977900" y="31749"/>
                </a:lnTo>
                <a:lnTo>
                  <a:pt x="1028700" y="31749"/>
                </a:lnTo>
                <a:lnTo>
                  <a:pt x="1028700" y="19049"/>
                </a:lnTo>
                <a:close/>
              </a:path>
              <a:path w="1179195" h="50800">
                <a:moveTo>
                  <a:pt x="1117600" y="19049"/>
                </a:moveTo>
                <a:lnTo>
                  <a:pt x="1066800" y="19049"/>
                </a:lnTo>
                <a:lnTo>
                  <a:pt x="1066800" y="31749"/>
                </a:lnTo>
                <a:lnTo>
                  <a:pt x="1117600" y="31749"/>
                </a:lnTo>
                <a:lnTo>
                  <a:pt x="1117600" y="19049"/>
                </a:lnTo>
                <a:close/>
              </a:path>
              <a:path w="1179195" h="50800">
                <a:moveTo>
                  <a:pt x="1153794" y="0"/>
                </a:moveTo>
                <a:lnTo>
                  <a:pt x="1143932" y="1995"/>
                </a:lnTo>
                <a:lnTo>
                  <a:pt x="1135856" y="7437"/>
                </a:lnTo>
                <a:lnTo>
                  <a:pt x="1130399" y="15510"/>
                </a:lnTo>
                <a:lnTo>
                  <a:pt x="1128394" y="25399"/>
                </a:lnTo>
                <a:lnTo>
                  <a:pt x="1130399" y="35289"/>
                </a:lnTo>
                <a:lnTo>
                  <a:pt x="1135856" y="43362"/>
                </a:lnTo>
                <a:lnTo>
                  <a:pt x="1143932" y="48804"/>
                </a:lnTo>
                <a:lnTo>
                  <a:pt x="1153794" y="50799"/>
                </a:lnTo>
                <a:lnTo>
                  <a:pt x="1163710" y="48804"/>
                </a:lnTo>
                <a:lnTo>
                  <a:pt x="1171781" y="43362"/>
                </a:lnTo>
                <a:lnTo>
                  <a:pt x="1177208" y="35289"/>
                </a:lnTo>
                <a:lnTo>
                  <a:pt x="1179194" y="25399"/>
                </a:lnTo>
                <a:lnTo>
                  <a:pt x="1177208" y="15510"/>
                </a:lnTo>
                <a:lnTo>
                  <a:pt x="1171781" y="7437"/>
                </a:lnTo>
                <a:lnTo>
                  <a:pt x="1163710" y="1995"/>
                </a:lnTo>
                <a:lnTo>
                  <a:pt x="115379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551803" y="5960161"/>
            <a:ext cx="4217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eorgia"/>
                <a:cs typeface="Georgia"/>
              </a:rPr>
              <a:t>Организация</a:t>
            </a:r>
            <a:r>
              <a:rPr sz="2400" spc="-2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наставничества</a:t>
            </a:r>
            <a:endParaRPr sz="2400">
              <a:latin typeface="Georgia"/>
              <a:cs typeface="Georgia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9444" y="276605"/>
            <a:ext cx="9182100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50"/>
              </a:lnSpc>
              <a:spcBef>
                <a:spcPts val="100"/>
              </a:spcBef>
            </a:pPr>
            <a:r>
              <a:rPr sz="1800" b="1" spc="-5" dirty="0">
                <a:latin typeface="Georgia"/>
                <a:cs typeface="Georgia"/>
              </a:rPr>
              <a:t>ОРГАНИЗАЦИЯ</a:t>
            </a:r>
            <a:r>
              <a:rPr sz="1800" b="1" spc="-25" dirty="0">
                <a:latin typeface="Georgia"/>
                <a:cs typeface="Georgia"/>
              </a:rPr>
              <a:t> </a:t>
            </a:r>
            <a:r>
              <a:rPr sz="1800" b="1" spc="-5" dirty="0">
                <a:latin typeface="Georgia"/>
                <a:cs typeface="Georgia"/>
              </a:rPr>
              <a:t>МЕТОДИЧЕСКОЙ</a:t>
            </a:r>
            <a:r>
              <a:rPr sz="1800" b="1" spc="5" dirty="0">
                <a:latin typeface="Georgia"/>
                <a:cs typeface="Georgia"/>
              </a:rPr>
              <a:t> </a:t>
            </a:r>
            <a:r>
              <a:rPr sz="1800" b="1" spc="-5">
                <a:latin typeface="Georgia"/>
                <a:cs typeface="Georgia"/>
              </a:rPr>
              <a:t>РАБОТЫ</a:t>
            </a:r>
            <a:r>
              <a:rPr sz="1800" b="1">
                <a:latin typeface="Georgia"/>
                <a:cs typeface="Georgia"/>
              </a:rPr>
              <a:t> </a:t>
            </a:r>
            <a:r>
              <a:rPr sz="1800" b="1" spc="-5" smtClean="0">
                <a:latin typeface="Georgia"/>
                <a:cs typeface="Georgia"/>
              </a:rPr>
              <a:t>ШКОЛЫ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371600"/>
            <a:ext cx="10925556" cy="5451294"/>
            <a:chOff x="0" y="1371600"/>
            <a:chExt cx="10925556" cy="545129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15064"/>
              <a:ext cx="1556783" cy="15078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800" y="1371600"/>
              <a:ext cx="9858756" cy="3922776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997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48000" y="1524001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«Конкурсная деятельность в развитии профессионального мастерства педагогов»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1CF5DF-0992-4516-A098-DA749926D7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3660" y="2276872"/>
            <a:ext cx="4986241" cy="2505366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9" name="Схема 8">
            <a:extLst>
              <a:ext uri="{FF2B5EF4-FFF2-40B4-BE49-F238E27FC236}">
                <a16:creationId xmlns="" xmlns:a16="http://schemas.microsoft.com/office/drawing/2014/main" id="{88A52D96-04CE-4584-94C8-FBC9BCF6B08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319814048"/>
              </p:ext>
            </p:extLst>
          </p:nvPr>
        </p:nvGraphicFramePr>
        <p:xfrm>
          <a:off x="914936" y="925003"/>
          <a:ext cx="9409045" cy="500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Облачко с текстом: овальное 9">
            <a:extLst>
              <a:ext uri="{FF2B5EF4-FFF2-40B4-BE49-F238E27FC236}">
                <a16:creationId xmlns="" xmlns:a16="http://schemas.microsoft.com/office/drawing/2014/main" id="{C163EF43-F8C3-4230-8133-E53146621D8C}"/>
              </a:ext>
            </a:extLst>
          </p:cNvPr>
          <p:cNvSpPr/>
          <p:nvPr/>
        </p:nvSpPr>
        <p:spPr>
          <a:xfrm>
            <a:off x="8784299" y="157742"/>
            <a:ext cx="2976331" cy="1975115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590" tIns="20795" rIns="41590" bIns="207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ЗАЧЕМ МНЕ ЭТО НУЖНО?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93717" y="388454"/>
            <a:ext cx="8824879" cy="10486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Candara" panose="020E0502030303020204" pitchFamily="34" charset="0"/>
              </a:rPr>
              <a:t>Главные цели </a:t>
            </a:r>
            <a:r>
              <a:rPr lang="ru-RU" dirty="0" smtClean="0">
                <a:solidFill>
                  <a:srgbClr val="002060"/>
                </a:solidFill>
                <a:latin typeface="Candara" panose="020E0502030303020204" pitchFamily="34" charset="0"/>
              </a:rPr>
              <a:t>конкурса «Учитель года»</a:t>
            </a:r>
            <a:endParaRPr lang="ru-RU" b="1" dirty="0">
              <a:latin typeface="Candara" panose="020E0502030303020204" pitchFamily="34" charset="0"/>
            </a:endParaRP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 flipV="1">
            <a:off x="2633845" y="2590394"/>
            <a:ext cx="8848956" cy="8659"/>
          </a:xfrm>
          <a:prstGeom prst="line">
            <a:avLst/>
          </a:prstGeom>
          <a:noFill/>
          <a:ln w="25400">
            <a:solidFill>
              <a:schemeClr val="bg2">
                <a:lumMod val="5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1543234" y="1993141"/>
            <a:ext cx="479425" cy="69426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642508" y="1606853"/>
            <a:ext cx="644311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выявление талантливых педагогических </a:t>
            </a:r>
          </a:p>
          <a:p>
            <a:pPr eaLnBrk="0" hangingPunct="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работников, их поддержка и поощрение;</a:t>
            </a:r>
            <a:endParaRPr lang="en-US" sz="2800" dirty="0">
              <a:latin typeface="Candara" panose="020E0502030303020204" pitchFamily="34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1652109" y="2070749"/>
            <a:ext cx="47201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 flipV="1">
            <a:off x="2642509" y="3693932"/>
            <a:ext cx="8873033" cy="5160"/>
          </a:xfrm>
          <a:prstGeom prst="line">
            <a:avLst/>
          </a:prstGeom>
          <a:noFill/>
          <a:ln w="25400">
            <a:solidFill>
              <a:schemeClr val="accent2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1543237" y="3145501"/>
            <a:ext cx="479425" cy="69426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1711493" y="3217158"/>
            <a:ext cx="356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 flipV="1">
            <a:off x="2792742" y="4956973"/>
            <a:ext cx="8848956" cy="20134"/>
          </a:xfrm>
          <a:prstGeom prst="line">
            <a:avLst/>
          </a:prstGeom>
          <a:noFill/>
          <a:ln w="25400">
            <a:solidFill>
              <a:schemeClr val="accent2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1562788" y="4324872"/>
            <a:ext cx="479425" cy="69426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1652109" y="4454774"/>
            <a:ext cx="47201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688886" y="3068292"/>
            <a:ext cx="662918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повышение престижа учительского труда;</a:t>
            </a: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2642509" y="4060753"/>
            <a:ext cx="6505499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распространение педагогического опыта </a:t>
            </a:r>
          </a:p>
          <a:p>
            <a:pPr eaLnBrk="0" hangingPunct="0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лучших учителей России</a:t>
            </a:r>
            <a:endParaRPr lang="en-US" sz="2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8FD39C-5C19-47E3-9101-CB4347AF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819" y="444754"/>
            <a:ext cx="7392821" cy="1048666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Candara" panose="020E0502030303020204" pitchFamily="34" charset="0"/>
              </a:rPr>
              <a:t>Структура конкурсных испытаний</a:t>
            </a:r>
            <a:endParaRPr lang="ru-RU" sz="4000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EA055E0C-B824-4140-9388-B0C579732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1477" y="1916832"/>
            <a:ext cx="10177131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ВИДЕОЭССЕ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Первый тур «Учитель-профессионал» </a:t>
            </a:r>
          </a:p>
          <a:p>
            <a:r>
              <a:rPr lang="ru-RU" dirty="0"/>
              <a:t>«Разговор со школьниками»</a:t>
            </a:r>
          </a:p>
          <a:p>
            <a:r>
              <a:rPr lang="ru-RU" dirty="0"/>
              <a:t>«Педагогический диктант»</a:t>
            </a:r>
          </a:p>
          <a:p>
            <a:r>
              <a:rPr lang="ru-RU" dirty="0"/>
              <a:t>«Урок»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Второй тур «Учитель-мастер» </a:t>
            </a:r>
          </a:p>
          <a:p>
            <a:r>
              <a:rPr lang="ru-RU" dirty="0"/>
              <a:t>«Мастер-класс»</a:t>
            </a:r>
          </a:p>
          <a:p>
            <a:r>
              <a:rPr lang="ru-RU" dirty="0"/>
              <a:t>«Вопрос учителю года»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Третий тур «Учитель-наставник» </a:t>
            </a:r>
          </a:p>
          <a:p>
            <a:r>
              <a:rPr lang="ru-RU" dirty="0"/>
              <a:t> «Слово учителю»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9D7A240-33A7-4153-B1B7-80FC574C85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4962" t="44408" r="24083" b="39920"/>
          <a:stretch/>
        </p:blipFill>
        <p:spPr>
          <a:xfrm>
            <a:off x="8592277" y="3212976"/>
            <a:ext cx="1945811" cy="1304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68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C269DA-2997-4334-8DA4-6CD16074F3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8751" y="476672"/>
            <a:ext cx="7734499" cy="249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B428875-62E0-45C4-9FE7-49D3BDB33F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6470" y="3573016"/>
            <a:ext cx="5978636" cy="2937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CFBA2A5-EDAD-4FDE-9EE3-7150E97B53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6267" y="4077072"/>
            <a:ext cx="2208245" cy="165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8586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59C3BE-D1C3-4EC6-9BE5-F24BDAC9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66" t="16223" r="7778" b="4666"/>
          <a:stretch/>
        </p:blipFill>
        <p:spPr>
          <a:xfrm>
            <a:off x="335941" y="4509121"/>
            <a:ext cx="4472167" cy="193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8B9B24-2B1D-4D54-8AE7-10445FD986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940" y="991835"/>
            <a:ext cx="6430120" cy="230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7E0BA28-2794-4B4E-96C9-B17C0E9842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9984" y="1519962"/>
            <a:ext cx="1756017" cy="12447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3127A3D-680B-46B0-A14D-5DE2561C2C70}"/>
              </a:ext>
            </a:extLst>
          </p:cNvPr>
          <p:cNvSpPr/>
          <p:nvPr/>
        </p:nvSpPr>
        <p:spPr>
          <a:xfrm>
            <a:off x="7336673" y="1172861"/>
            <a:ext cx="46125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</a:rPr>
              <a:t>Цель</a:t>
            </a:r>
            <a:r>
              <a:rPr lang="ru-RU" sz="2400" dirty="0">
                <a:latin typeface="Candara" panose="020E0502030303020204" pitchFamily="34" charset="0"/>
              </a:rPr>
              <a:t> — создание условий формирования кадрового резерва для системы образования Российской Федерации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7B2B665-079E-442C-AF1B-E6435B66D8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111" t="15333" r="11111" b="31470"/>
          <a:stretch/>
        </p:blipFill>
        <p:spPr>
          <a:xfrm>
            <a:off x="5049534" y="3933056"/>
            <a:ext cx="6885437" cy="207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467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0CD60D-5788-4751-B44F-13BA86CD57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12192000" cy="5913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1193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447" y="276605"/>
            <a:ext cx="9849104" cy="430887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задачи 2023-2024 учебного года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3270" y="1295400"/>
            <a:ext cx="9125458" cy="6061710"/>
          </a:xfrm>
        </p:spPr>
        <p:txBody>
          <a:bodyPr/>
          <a:lstStyle/>
          <a:p>
            <a:r>
              <a:rPr lang="ru-RU" dirty="0" smtClean="0"/>
              <a:t>-повышение и совершенствование педагогического мастерства через максимальное использование возможности урока как основной формы организации образовательной деятельности через </a:t>
            </a:r>
          </a:p>
          <a:p>
            <a:r>
              <a:rPr lang="ru-RU" dirty="0" smtClean="0"/>
              <a:t>проведение предметных недель, </a:t>
            </a:r>
            <a:r>
              <a:rPr lang="ru-RU" dirty="0" err="1" smtClean="0"/>
              <a:t>взаимопосещение</a:t>
            </a:r>
            <a:r>
              <a:rPr lang="ru-RU" dirty="0" smtClean="0"/>
              <a:t> уроков, активное участие в семинарах, конференциях, творческих мастерских;</a:t>
            </a:r>
          </a:p>
          <a:p>
            <a:r>
              <a:rPr lang="ru-RU" spc="-5" dirty="0" smtClean="0"/>
              <a:t>повышать</a:t>
            </a:r>
            <a:r>
              <a:rPr lang="ru-RU" spc="15" dirty="0" smtClean="0"/>
              <a:t> </a:t>
            </a:r>
            <a:r>
              <a:rPr lang="ru-RU" spc="-5" dirty="0" smtClean="0"/>
              <a:t>компетенции</a:t>
            </a:r>
            <a:r>
              <a:rPr lang="ru-RU" spc="10" dirty="0" smtClean="0"/>
              <a:t> </a:t>
            </a:r>
            <a:r>
              <a:rPr lang="ru-RU" spc="-5" dirty="0" smtClean="0"/>
              <a:t>педагогических</a:t>
            </a:r>
            <a:r>
              <a:rPr lang="ru-RU" spc="20" dirty="0" smtClean="0"/>
              <a:t> </a:t>
            </a:r>
            <a:r>
              <a:rPr lang="ru-RU" spc="-5" dirty="0" smtClean="0"/>
              <a:t>работников</a:t>
            </a:r>
            <a:r>
              <a:rPr lang="ru-RU" spc="15" dirty="0" smtClean="0"/>
              <a:t> </a:t>
            </a:r>
            <a:r>
              <a:rPr lang="ru-RU" dirty="0" smtClean="0"/>
              <a:t>в</a:t>
            </a:r>
            <a:r>
              <a:rPr lang="ru-RU" spc="10" dirty="0" smtClean="0"/>
              <a:t> </a:t>
            </a:r>
            <a:r>
              <a:rPr lang="ru-RU" spc="-5" dirty="0" smtClean="0"/>
              <a:t>вопросах</a:t>
            </a:r>
            <a:r>
              <a:rPr lang="ru-RU" spc="20" dirty="0" smtClean="0"/>
              <a:t> </a:t>
            </a:r>
            <a:r>
              <a:rPr lang="ru-RU" spc="-5" dirty="0" smtClean="0"/>
              <a:t>применения</a:t>
            </a:r>
            <a:r>
              <a:rPr lang="ru-RU" spc="20" dirty="0" smtClean="0"/>
              <a:t> </a:t>
            </a:r>
            <a:r>
              <a:rPr lang="ru-RU" dirty="0" smtClean="0"/>
              <a:t>ФОП;</a:t>
            </a:r>
          </a:p>
          <a:p>
            <a:endParaRPr lang="ru-RU" spc="-5" dirty="0" smtClean="0"/>
          </a:p>
          <a:p>
            <a:r>
              <a:rPr lang="ru-RU" spc="-5" dirty="0" smtClean="0"/>
              <a:t>организовать</a:t>
            </a:r>
            <a:r>
              <a:rPr lang="ru-RU" dirty="0" smtClean="0"/>
              <a:t> и</a:t>
            </a:r>
            <a:r>
              <a:rPr lang="ru-RU" spc="-5" dirty="0" smtClean="0"/>
              <a:t> систематизировать</a:t>
            </a:r>
            <a:r>
              <a:rPr lang="ru-RU" spc="35" dirty="0" smtClean="0"/>
              <a:t> </a:t>
            </a:r>
            <a:r>
              <a:rPr lang="ru-RU" spc="-5" dirty="0" err="1" smtClean="0"/>
              <a:t>профориентационную</a:t>
            </a:r>
            <a:r>
              <a:rPr lang="ru-RU" spc="5" dirty="0" smtClean="0"/>
              <a:t> </a:t>
            </a:r>
            <a:r>
              <a:rPr lang="ru-RU" spc="-5" dirty="0" smtClean="0"/>
              <a:t>помощь обучающимся;</a:t>
            </a:r>
          </a:p>
          <a:p>
            <a:endParaRPr lang="ru-RU" dirty="0" smtClean="0"/>
          </a:p>
          <a:p>
            <a:r>
              <a:rPr lang="ru-RU" dirty="0" smtClean="0"/>
              <a:t>продолжить работу по выявлению и развитию одаренных детей</a:t>
            </a:r>
          </a:p>
          <a:p>
            <a:endParaRPr lang="ru-RU" dirty="0"/>
          </a:p>
        </p:txBody>
      </p:sp>
      <p:pic>
        <p:nvPicPr>
          <p:cNvPr id="5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219200"/>
            <a:ext cx="1219200" cy="5638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B3E9544-7349-425C-A081-ADE6F368BF63}"/>
              </a:ext>
            </a:extLst>
          </p:cNvPr>
          <p:cNvSpPr txBox="1"/>
          <p:nvPr/>
        </p:nvSpPr>
        <p:spPr>
          <a:xfrm>
            <a:off x="623392" y="320458"/>
            <a:ext cx="72968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ndara" panose="020E0502030303020204" pitchFamily="34" charset="0"/>
              </a:rPr>
              <a:t>«Мое педагогическое кредо»</a:t>
            </a:r>
            <a:r>
              <a:rPr lang="ru-RU" sz="2800" dirty="0">
                <a:latin typeface="Candara" panose="020E0502030303020204" pitchFamily="34" charset="0"/>
              </a:rPr>
              <a:t> для молодых педагогов ОО Тверской области. К участию приглашаются молодые учителя Тверской области в возрасте до 35 лет и педагогическим стажем работы менее 3-х лет в ОО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22FE887-9EE5-4FA0-8CB8-900F1FCC08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6320" y="548680"/>
            <a:ext cx="2067683" cy="14805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2E287D3-1786-43D8-81A4-607ABBEC06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0203" y="2276873"/>
            <a:ext cx="4165579" cy="20640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B4BB4E0-D982-468C-8FFE-BF4F5CA6AB8A}"/>
              </a:ext>
            </a:extLst>
          </p:cNvPr>
          <p:cNvSpPr txBox="1"/>
          <p:nvPr/>
        </p:nvSpPr>
        <p:spPr>
          <a:xfrm>
            <a:off x="911424" y="4077073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ndara" panose="020E0502030303020204" pitchFamily="34" charset="0"/>
              </a:rPr>
              <a:t>Региональный дистанционный конкурс по предметным областям </a:t>
            </a:r>
            <a:r>
              <a:rPr lang="ru-RU" sz="2800" b="1" dirty="0">
                <a:latin typeface="Candara" panose="020E0502030303020204" pitchFamily="34" charset="0"/>
              </a:rPr>
              <a:t>«Педагогическая мастерская»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69800A1-D8F7-499F-ABFF-842FACE273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2224" y="4797153"/>
            <a:ext cx="2304256" cy="16498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9321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3BFE6D4-1A20-47AF-BB67-D488434DE0FA}"/>
              </a:ext>
            </a:extLst>
          </p:cNvPr>
          <p:cNvSpPr/>
          <p:nvPr/>
        </p:nvSpPr>
        <p:spPr>
          <a:xfrm>
            <a:off x="525795" y="2624830"/>
            <a:ext cx="11168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ndara" panose="020E0502030303020204" pitchFamily="34" charset="0"/>
              </a:rPr>
              <a:t>Всероссийский конкурс педагогического мастерства для работников образовательных </a:t>
            </a:r>
            <a:r>
              <a:rPr lang="ru-RU" sz="2000" b="1" dirty="0">
                <a:latin typeface="Candara" panose="020E0502030303020204" pitchFamily="34" charset="0"/>
              </a:rPr>
              <a:t>организаций «Компетентность учителя — успешность ученика»</a:t>
            </a:r>
            <a:r>
              <a:rPr lang="ru-RU" sz="2000" dirty="0">
                <a:latin typeface="Candara" panose="020E0502030303020204" pitchFamily="34" charset="0"/>
              </a:rPr>
              <a:t>, в рамках федерального проекта «Современная школа»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1FDF386-6649-45C9-8307-C2E8464697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987" y="5109897"/>
            <a:ext cx="3994384" cy="13383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8BF680-C9DF-4087-9D0F-E40564F8DF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8288" y="871597"/>
            <a:ext cx="1680563" cy="11634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752823F-2567-45BB-9EEB-BB7F31B60B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382" y="188400"/>
            <a:ext cx="1249655" cy="9606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B7705F5-36FF-4DEB-AC67-F06179DA156D}"/>
              </a:ext>
            </a:extLst>
          </p:cNvPr>
          <p:cNvSpPr/>
          <p:nvPr/>
        </p:nvSpPr>
        <p:spPr>
          <a:xfrm>
            <a:off x="1567797" y="1498950"/>
            <a:ext cx="6690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</a:t>
            </a:r>
            <a:r>
              <a:rPr lang="ru-RU" sz="2400" dirty="0">
                <a:latin typeface="Candara" panose="020E0502030303020204" pitchFamily="34" charset="0"/>
              </a:rPr>
              <a:t>Академия педагогических проектов Российской Федерации»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F3FA13C-2DA1-41BD-8843-E672639147F1}"/>
              </a:ext>
            </a:extLst>
          </p:cNvPr>
          <p:cNvSpPr/>
          <p:nvPr/>
        </p:nvSpPr>
        <p:spPr>
          <a:xfrm>
            <a:off x="525795" y="3656560"/>
            <a:ext cx="11468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ndara" panose="020E0502030303020204" pitchFamily="34" charset="0"/>
              </a:rPr>
              <a:t>Цель Конкурса: </a:t>
            </a:r>
            <a:r>
              <a:rPr lang="ru-RU" sz="2000" dirty="0">
                <a:latin typeface="Candara" panose="020E0502030303020204" pitchFamily="34" charset="0"/>
              </a:rPr>
              <a:t>создание интерактивного банка лучших методических разработок, проектов и практик, обеспечивающих повышение качества и доступности образования с применением современных цифровых технологий.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1BD4EF-3331-46D1-8412-362FA55919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889" t="28667" r="2778" b="23332"/>
          <a:stretch/>
        </p:blipFill>
        <p:spPr>
          <a:xfrm>
            <a:off x="5393915" y="5045027"/>
            <a:ext cx="5820660" cy="1403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3777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159A211-8DDA-4454-8AD1-910324F3D3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4295"/>
            <a:ext cx="12192000" cy="5149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0982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0" y="996696"/>
            <a:ext cx="3733800" cy="53522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447" y="276605"/>
            <a:ext cx="9849104" cy="430887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с обучающимися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3270" y="1295400"/>
            <a:ext cx="9125458" cy="3693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5532C4F-DAFA-4E9A-9642-2B47EC85D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11" r="12213"/>
          <a:stretch/>
        </p:blipFill>
        <p:spPr bwMode="auto">
          <a:xfrm>
            <a:off x="4191000" y="2590800"/>
            <a:ext cx="4321481" cy="35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AFF476A-8B59-4D34-8C9B-EEFAD65F3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1" r="22387"/>
          <a:stretch/>
        </p:blipFill>
        <p:spPr bwMode="auto">
          <a:xfrm>
            <a:off x="152400" y="2133600"/>
            <a:ext cx="455233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D77456-F51F-4070-B1A0-220B6922586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5367" y="1219200"/>
            <a:ext cx="4548052" cy="5666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&amp;Ncy;&amp;acy;&amp;shcy; &amp;pcy;&amp;iecy;&amp;rcy;&amp;vcy;&amp;ycy;&amp;jcy; &amp;ucy;&amp;chcy;&amp;icy;&amp;tcy;&amp;iecy;&amp;l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67" y="620714"/>
            <a:ext cx="1110826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488018" y="1196975"/>
            <a:ext cx="8352367" cy="4464050"/>
          </a:xfrm>
          <a:prstGeom prst="rect">
            <a:avLst/>
          </a:prstGeom>
        </p:spPr>
        <p:txBody>
          <a:bodyPr/>
          <a:lstStyle/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</a:rPr>
              <a:t>                   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05000" y="2133600"/>
          <a:ext cx="5948576" cy="225228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65555"/>
                <a:gridCol w="2333109"/>
                <a:gridCol w="2049912"/>
              </a:tblGrid>
              <a:tr h="935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Учебный год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Количество</a:t>
                      </a:r>
                      <a:r>
                        <a:rPr lang="ru-RU" sz="1800" baseline="0" dirty="0" smtClean="0">
                          <a:effectLst/>
                        </a:rPr>
                        <a:t>  призеров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Количество победителей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383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2021-2022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383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2022-2023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  <a:tr h="383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0" marB="0"/>
                </a:tc>
              </a:tr>
            </a:tbl>
          </a:graphicData>
        </a:graphic>
      </p:graphicFrame>
      <p:sp>
        <p:nvSpPr>
          <p:cNvPr id="12314" name="TextBox 2"/>
          <p:cNvSpPr txBox="1">
            <a:spLocks noChangeArrowheads="1"/>
          </p:cNvSpPr>
          <p:nvPr/>
        </p:nvSpPr>
        <p:spPr bwMode="auto">
          <a:xfrm>
            <a:off x="3352800" y="304800"/>
            <a:ext cx="77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dirty="0" err="1" smtClean="0">
                <a:solidFill>
                  <a:schemeClr val="bg1"/>
                </a:solidFill>
              </a:rPr>
              <a:t>СравнВсероссийска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ительный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>
                <a:solidFill>
                  <a:schemeClr val="bg1"/>
                </a:solidFill>
              </a:rPr>
              <a:t>анализ </a:t>
            </a:r>
            <a:r>
              <a:rPr lang="ru-RU" altLang="ru-RU" sz="2400" dirty="0" err="1">
                <a:solidFill>
                  <a:schemeClr val="bg1"/>
                </a:solidFill>
              </a:rPr>
              <a:t>резВсероссиская</a:t>
            </a:r>
            <a:r>
              <a:rPr lang="ru-RU" altLang="ru-RU" sz="2400" dirty="0">
                <a:solidFill>
                  <a:schemeClr val="bg1"/>
                </a:solidFill>
              </a:rPr>
              <a:t> </a:t>
            </a:r>
            <a:r>
              <a:rPr lang="ru-RU" altLang="ru-RU" sz="3200" b="1" dirty="0" smtClean="0"/>
              <a:t>Всероссийская олимпиада школьников</a:t>
            </a:r>
            <a:endParaRPr lang="ru-RU" altLang="ru-RU" sz="3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997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60" y="500043"/>
            <a:ext cx="6427395" cy="272479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Documents and Settings\1\Рабочий стол\1696904345_lubok-club-p-kartinki-pozdravlyaem-s-pobedoi-v-olimpiad-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0" y="3071786"/>
            <a:ext cx="5905541" cy="36433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52464" y="642918"/>
            <a:ext cx="714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Призеры муниципального этапа </a:t>
            </a:r>
          </a:p>
          <a:p>
            <a:r>
              <a:rPr lang="ru-RU" dirty="0" smtClean="0">
                <a:latin typeface="Arial Black" pitchFamily="34" charset="0"/>
              </a:rPr>
              <a:t> ВСОШ 2023-2024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Черкасова Диана - 9 «а»– биология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 (учитель Савелова Н.Г.)</a:t>
            </a:r>
          </a:p>
          <a:p>
            <a:pPr lvl="0"/>
            <a:r>
              <a:rPr lang="ru-RU" dirty="0" err="1" smtClean="0">
                <a:latin typeface="Arial Black" pitchFamily="34" charset="0"/>
              </a:rPr>
              <a:t>Толордава</a:t>
            </a:r>
            <a:r>
              <a:rPr lang="ru-RU" dirty="0" smtClean="0">
                <a:latin typeface="Arial Black" pitchFamily="34" charset="0"/>
              </a:rPr>
              <a:t> Кристина - 9 «а»– литература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 (учитель </a:t>
            </a:r>
            <a:r>
              <a:rPr lang="ru-RU" dirty="0" err="1" smtClean="0">
                <a:latin typeface="Arial Black" pitchFamily="34" charset="0"/>
              </a:rPr>
              <a:t>Лебезова</a:t>
            </a:r>
            <a:r>
              <a:rPr lang="ru-RU" dirty="0" smtClean="0">
                <a:latin typeface="Arial Black" pitchFamily="34" charset="0"/>
              </a:rPr>
              <a:t> Е.П.)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Сафонов Сергей – 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8 «б"обществознание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 (учитель  Афанасьева П.С.)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Архипов Тимофей – 8 «б»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обществознание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 (учитель Афанасьева П.С.)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0" y="304800"/>
            <a:ext cx="26997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44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&amp;Ncy;&amp;acy;&amp;shcy; &amp;pcy;&amp;iecy;&amp;rcy;&amp;vcy;&amp;ycy;&amp;jcy; &amp;ucy;&amp;chcy;&amp;icy;&amp;tcy;&amp;iecy;&amp;l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867" y="333376"/>
            <a:ext cx="1110826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488018" y="1196975"/>
            <a:ext cx="8352367" cy="4464050"/>
          </a:xfrm>
          <a:prstGeom prst="rect">
            <a:avLst/>
          </a:prstGeom>
        </p:spPr>
        <p:txBody>
          <a:bodyPr/>
          <a:lstStyle/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</a:rPr>
              <a:t>                   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457200" indent="-4572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bg1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05000" y="1916114"/>
          <a:ext cx="7359650" cy="2719388"/>
        </p:xfrm>
        <a:graphic>
          <a:graphicData uri="http://schemas.openxmlformats.org/drawingml/2006/table">
            <a:tbl>
              <a:tblPr/>
              <a:tblGrid>
                <a:gridCol w="1805517"/>
                <a:gridCol w="2097616"/>
                <a:gridCol w="1947333"/>
                <a:gridCol w="1509184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Учебный год 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Количество мероприятий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Количествопобедителей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Количество призеров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2020-2021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 (1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рег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2021-2022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 (1 рег)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4(1-рег.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2022-2023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6(3 рег)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 (рег.7)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2023-2024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21" marR="9142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3343" name="TextBox 2"/>
          <p:cNvSpPr txBox="1">
            <a:spLocks noChangeArrowheads="1"/>
          </p:cNvSpPr>
          <p:nvPr/>
        </p:nvSpPr>
        <p:spPr bwMode="auto">
          <a:xfrm>
            <a:off x="814917" y="260350"/>
            <a:ext cx="100816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</a:rPr>
              <a:t>Сравнительный анализ </a:t>
            </a:r>
            <a:r>
              <a:rPr lang="ru-RU" altLang="ru-RU" sz="2400" b="1" dirty="0">
                <a:solidFill>
                  <a:schemeClr val="bg1"/>
                </a:solidFill>
              </a:rPr>
              <a:t>результативности </a:t>
            </a:r>
            <a:r>
              <a:rPr lang="ru-RU" altLang="ru-RU" sz="2400" b="1" dirty="0"/>
              <a:t>Результаты участия обучающихся в конкурсах регионального и муниципального уровня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71797" y="2799"/>
            <a:ext cx="7920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Региональный этап чемпионата «Профессионалы»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(преподавание в младших классах)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381" y="2852936"/>
            <a:ext cx="4704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Фотографии до 4-х шт. на слайд.</a:t>
            </a:r>
            <a:endParaRPr lang="ru-RU" dirty="0" smtClean="0"/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Дизайн по Вашему ус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мотрению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, рамки, стили и т.д.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403" y="5013175"/>
            <a:ext cx="11447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</p:txBody>
      </p:sp>
      <p:pic>
        <p:nvPicPr>
          <p:cNvPr id="1026" name="Picture 2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71" y="260648"/>
            <a:ext cx="3833997" cy="228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022" y="2492896"/>
            <a:ext cx="51139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123\AppData\Local\Temp\972a0c5f-1759-4bed-88ce-8346d24b4fd6_Attachments_elenalebezova809@gmail.com_2024-06-24_20-56-58 (1).zip.fd6\IMG-20240404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752600"/>
            <a:ext cx="5952661" cy="3886200"/>
          </a:xfrm>
          <a:prstGeom prst="rect">
            <a:avLst/>
          </a:prstGeom>
          <a:noFill/>
        </p:spPr>
      </p:pic>
      <p:pic>
        <p:nvPicPr>
          <p:cNvPr id="29700" name="Picture 4" descr="C:\Users\123\AppData\Local\Temp\6f8f9fe6-4883-44e8-96f2-3b0083bf19dc_Attachments_elenalebezova809@gmail.com_2024-06-24_20-56-58 (1).zip.9dc\IMG-20240404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71" y="2564904"/>
            <a:ext cx="5088565" cy="3683496"/>
          </a:xfrm>
          <a:prstGeom prst="rect">
            <a:avLst/>
          </a:prstGeom>
          <a:noFill/>
        </p:spPr>
      </p:pic>
      <p:pic>
        <p:nvPicPr>
          <p:cNvPr id="29702" name="Picture 6" descr="C:\Users\123\Downloads\IMG-20240404-WA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371" y="0"/>
            <a:ext cx="3796740" cy="256490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5000" y="5562600"/>
            <a:ext cx="220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54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71797" y="2799"/>
            <a:ext cx="79202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Полуфинал Всероссийского конкурса «Большая перемена» г.Ярославль</a:t>
            </a:r>
            <a:endParaRPr lang="ru-RU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381" y="2852936"/>
            <a:ext cx="4704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Фотографии до 4-х шт. на слайд.</a:t>
            </a:r>
            <a:endParaRPr lang="ru-RU" dirty="0" smtClean="0"/>
          </a:p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Дизайн по Вашему ус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мотрению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, рамки, стили и т.д.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https://avatars.mds.yandex.net/i?id=2a0000018fc3f5eb24653ccbc10974b1a18d-1599824-fast-image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022" y="2276872"/>
            <a:ext cx="51139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123\AppData\Local\Temp\063f7d69-fc6b-4d00-9727-c20992da82c3_Attachments_elenalebezova809@gmail.com_2024-06-24_15-00-06.zip.2c3\IMG-20240624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86200"/>
            <a:ext cx="4512501" cy="2664296"/>
          </a:xfrm>
          <a:prstGeom prst="rect">
            <a:avLst/>
          </a:prstGeom>
          <a:noFill/>
        </p:spPr>
      </p:pic>
      <p:pic>
        <p:nvPicPr>
          <p:cNvPr id="28676" name="Picture 4" descr="C:\Users\123\AppData\Local\Temp\e82b864f-3830-4ed1-8009-690a82166899_Attachments_elenalebezova809@gmail.com_2024-06-24_15-00-06.zip.899\IMG-20240624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209800"/>
            <a:ext cx="6432715" cy="4038600"/>
          </a:xfrm>
          <a:prstGeom prst="rect">
            <a:avLst/>
          </a:prstGeom>
          <a:noFill/>
        </p:spPr>
      </p:pic>
      <p:pic>
        <p:nvPicPr>
          <p:cNvPr id="28678" name="Picture 6" descr="C:\Users\123\AppData\Local\Temp\d3028189-687d-4b48-b056-6bb780cc63a8_Attachments_elenalebezova809@gmail.com_2024-06-24_15-00-06.zip.3a8\IMG-20240624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29530"/>
            <a:ext cx="4114800" cy="258046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54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773</Words>
  <Application>Microsoft Office PowerPoint</Application>
  <PresentationFormat>Произвольный</PresentationFormat>
  <Paragraphs>189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Слайд 1</vt:lpstr>
      <vt:lpstr>Методическая тема школы:</vt:lpstr>
      <vt:lpstr>Основные задачи 2023-2024 учебного года</vt:lpstr>
      <vt:lpstr>Работа с обучающимися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Работа с педагогическими кадрами</vt:lpstr>
      <vt:lpstr>Слайд 14</vt:lpstr>
      <vt:lpstr>Слайд 15</vt:lpstr>
      <vt:lpstr>Слайд 16</vt:lpstr>
      <vt:lpstr>Постоянно действующий семинар  «Роль классного руководителя как наставника в океане современной школьной жизни» </vt:lpstr>
      <vt:lpstr>Постоянно действующий семинар  «Роль классного руководителя как наставника в океане современной школьной жизни»  </vt:lpstr>
      <vt:lpstr>«Система работы классного руководителя с творчески одаренными и талантливыми детьми в рамках классного руководства»</vt:lpstr>
      <vt:lpstr>Слайд 20</vt:lpstr>
      <vt:lpstr>Слайд 21</vt:lpstr>
      <vt:lpstr>Слайд 22</vt:lpstr>
      <vt:lpstr>Слайд 23</vt:lpstr>
      <vt:lpstr>Слайд 24</vt:lpstr>
      <vt:lpstr>Главные цели конкурса «Учитель года»</vt:lpstr>
      <vt:lpstr>Структура конкурсных испытаний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МЕТОДИЧЕСКИЙ СОВЕТ №1</dc:title>
  <dc:creator>Татьяна Николаевна Деева</dc:creator>
  <cp:lastModifiedBy>Павел Лебезов</cp:lastModifiedBy>
  <cp:revision>30</cp:revision>
  <dcterms:created xsi:type="dcterms:W3CDTF">2024-06-05T19:42:13Z</dcterms:created>
  <dcterms:modified xsi:type="dcterms:W3CDTF">2024-12-16T19:18:24Z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2023-10-22T00:00:00Z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2024-06-05T00:00:00Z</vt:filetime>
  </property>
</Properties>
</file>