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274638"/>
            <a:ext cx="4900618" cy="5297502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 выполнена ученицей 11б класса Истоминой  Натальей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 </a:t>
            </a:r>
            <a:r>
              <a:rPr lang="vi-VN" dirty="0" smtClean="0">
                <a:solidFill>
                  <a:srgbClr val="FF0000"/>
                </a:solidFill>
              </a:rPr>
              <a:t> Мотива́ция</a:t>
            </a:r>
            <a:r>
              <a:rPr lang="vi-VN" b="0" dirty="0" smtClean="0"/>
              <a:t> </a:t>
            </a:r>
            <a:r>
              <a:rPr lang="vi-VN" b="0" dirty="0" smtClean="0">
                <a:solidFill>
                  <a:schemeClr val="tx1"/>
                </a:solidFill>
              </a:rPr>
              <a:t>(от </a:t>
            </a:r>
            <a:r>
              <a:rPr lang="ru-RU" b="0" dirty="0" smtClean="0">
                <a:solidFill>
                  <a:schemeClr val="tx1"/>
                </a:solidFill>
              </a:rPr>
              <a:t>лат.</a:t>
            </a:r>
            <a:r>
              <a:rPr lang="vi-VN" b="0" dirty="0" smtClean="0">
                <a:solidFill>
                  <a:schemeClr val="tx1"/>
                </a:solidFill>
              </a:rPr>
              <a:t> </a:t>
            </a:r>
            <a:r>
              <a:rPr lang="en-US" b="0" i="1" dirty="0" err="1" smtClean="0">
                <a:solidFill>
                  <a:schemeClr val="tx1"/>
                </a:solidFill>
              </a:rPr>
              <a:t>movere</a:t>
            </a:r>
            <a:r>
              <a:rPr lang="en-US" b="0" dirty="0" smtClean="0">
                <a:solidFill>
                  <a:schemeClr val="tx1"/>
                </a:solidFill>
              </a:rPr>
              <a:t>) — </a:t>
            </a:r>
            <a:r>
              <a:rPr lang="ru-RU" b="0" dirty="0" smtClean="0">
                <a:solidFill>
                  <a:schemeClr val="tx1"/>
                </a:solidFill>
              </a:rPr>
              <a:t>побуждение к действию; динамический процесс психофизиологического плана, управляющий поведением человека, определяющий его направленность, организованность, активность и устойчивость; способность человека деятельно удовлетворять свои потребности.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332656"/>
            <a:ext cx="8229600" cy="5583254"/>
          </a:xfrm>
        </p:spPr>
        <p:txBody>
          <a:bodyPr/>
          <a:lstStyle/>
          <a:p>
            <a:r>
              <a:rPr lang="ru-RU" b="0" dirty="0" smtClean="0">
                <a:solidFill>
                  <a:srgbClr val="FF0000"/>
                </a:solidFill>
              </a:rPr>
              <a:t>Положительная и отрицательная мотивация</a:t>
            </a:r>
            <a:br>
              <a:rPr lang="ru-RU" b="0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86478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>
                <a:solidFill>
                  <a:schemeClr val="tx1"/>
                </a:solidFill>
              </a:rPr>
              <a:t>В этом вопросе все предельно просто: положительная мотивация - это мотивация, основанная на правильных и положительных стимулах, Примеры положительной : «</a:t>
            </a:r>
            <a:r>
              <a:rPr lang="ru-RU" b="0" i="1" dirty="0" smtClean="0">
                <a:solidFill>
                  <a:schemeClr val="tx1"/>
                </a:solidFill>
              </a:rPr>
              <a:t>я буду хорошо себя вести и </a:t>
            </a:r>
            <a:r>
              <a:rPr lang="ru-RU" b="0" i="1" dirty="0" smtClean="0">
                <a:solidFill>
                  <a:srgbClr val="FF0000"/>
                </a:solidFill>
              </a:rPr>
              <a:t>получу новый компьютер</a:t>
            </a:r>
            <a:r>
              <a:rPr lang="ru-RU" b="0" dirty="0" smtClean="0">
                <a:solidFill>
                  <a:schemeClr val="tx1"/>
                </a:solidFill>
              </a:rPr>
              <a:t>» или «</a:t>
            </a:r>
            <a:r>
              <a:rPr lang="ru-RU" b="0" i="1" dirty="0" smtClean="0">
                <a:solidFill>
                  <a:schemeClr val="tx1"/>
                </a:solidFill>
              </a:rPr>
              <a:t>если я закончу год без троек, я </a:t>
            </a:r>
            <a:r>
              <a:rPr lang="ru-RU" b="0" i="1" dirty="0" smtClean="0">
                <a:solidFill>
                  <a:srgbClr val="FF0000"/>
                </a:solidFill>
              </a:rPr>
              <a:t>получу компьютер</a:t>
            </a:r>
            <a:r>
              <a:rPr lang="ru-RU" b="0" dirty="0" smtClean="0">
                <a:solidFill>
                  <a:schemeClr val="tx1"/>
                </a:solidFill>
              </a:rPr>
              <a:t>» - это является положительной мотивацией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r>
              <a:rPr lang="ru-RU" b="0" dirty="0" smtClean="0"/>
              <a:t> </a:t>
            </a:r>
            <a:r>
              <a:rPr lang="ru-RU" b="0" dirty="0" smtClean="0">
                <a:solidFill>
                  <a:schemeClr val="tx1"/>
                </a:solidFill>
              </a:rPr>
              <a:t>Отрицательная мотивация - </a:t>
            </a:r>
            <a:r>
              <a:rPr lang="ru-RU" b="0" dirty="0" err="1" smtClean="0">
                <a:solidFill>
                  <a:schemeClr val="tx1"/>
                </a:solidFill>
              </a:rPr>
              <a:t>мотивация</a:t>
            </a:r>
            <a:r>
              <a:rPr lang="ru-RU" b="0" dirty="0" smtClean="0">
                <a:solidFill>
                  <a:schemeClr val="tx1"/>
                </a:solidFill>
              </a:rPr>
              <a:t>, основанная на отрицательных стимулах. Пример: «</a:t>
            </a:r>
            <a:r>
              <a:rPr lang="ru-RU" b="0" i="1" dirty="0" smtClean="0">
                <a:solidFill>
                  <a:schemeClr val="tx1"/>
                </a:solidFill>
              </a:rPr>
              <a:t>если я буду хорошо себя вести -</a:t>
            </a:r>
            <a:r>
              <a:rPr lang="ru-RU" b="0" i="1" dirty="0" smtClean="0"/>
              <a:t> </a:t>
            </a:r>
            <a:r>
              <a:rPr lang="ru-RU" b="0" i="1" dirty="0" smtClean="0">
                <a:solidFill>
                  <a:srgbClr val="FF0000"/>
                </a:solidFill>
              </a:rPr>
              <a:t>меня не накажут</a:t>
            </a:r>
            <a:r>
              <a:rPr lang="ru-RU" b="0" dirty="0" smtClean="0">
                <a:solidFill>
                  <a:schemeClr val="tx1"/>
                </a:solidFill>
              </a:rPr>
              <a:t>» или «</a:t>
            </a:r>
            <a:r>
              <a:rPr lang="ru-RU" b="0" i="1" dirty="0" smtClean="0">
                <a:solidFill>
                  <a:schemeClr val="tx1"/>
                </a:solidFill>
              </a:rPr>
              <a:t>если я выполю домашнее задание,</a:t>
            </a:r>
            <a:r>
              <a:rPr lang="ru-RU" b="0" i="1" dirty="0" smtClean="0"/>
              <a:t> </a:t>
            </a:r>
            <a:r>
              <a:rPr lang="ru-RU" b="0" i="1" dirty="0" smtClean="0">
                <a:solidFill>
                  <a:srgbClr val="FF0000"/>
                </a:solidFill>
              </a:rPr>
              <a:t>то меня не накажут</a:t>
            </a:r>
            <a:r>
              <a:rPr lang="ru-RU" b="0" dirty="0" smtClean="0">
                <a:solidFill>
                  <a:schemeClr val="tx1"/>
                </a:solidFill>
              </a:rPr>
              <a:t>» - это отрицательная мотивация.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r>
              <a:rPr lang="ru-RU" b="0" dirty="0" smtClean="0">
                <a:solidFill>
                  <a:srgbClr val="FF0000"/>
                </a:solidFill>
              </a:rPr>
              <a:t>Материальная мотивация</a:t>
            </a:r>
            <a:r>
              <a:rPr lang="ru-RU" b="0" dirty="0" smtClean="0"/>
              <a:t> </a:t>
            </a:r>
            <a:r>
              <a:rPr lang="ru-RU" b="0" dirty="0" smtClean="0">
                <a:solidFill>
                  <a:schemeClr val="tx1"/>
                </a:solidFill>
              </a:rPr>
              <a:t>– это стимуляция самого себя при помощи денег. 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>
                <a:solidFill>
                  <a:srgbClr val="FF0000"/>
                </a:solidFill>
              </a:rPr>
              <a:t>Нематериальная мотивация </a:t>
            </a:r>
            <a:r>
              <a:rPr lang="ru-RU" b="0" dirty="0" smtClean="0"/>
              <a:t>– </a:t>
            </a:r>
            <a:r>
              <a:rPr lang="ru-RU" b="0" dirty="0" smtClean="0">
                <a:solidFill>
                  <a:schemeClr val="tx1"/>
                </a:solidFill>
              </a:rPr>
              <a:t>сюда можно отнести потребность в принадлежности, общении, уважении, развитии, </a:t>
            </a:r>
            <a:r>
              <a:rPr lang="ru-RU" b="0" dirty="0" err="1" smtClean="0">
                <a:solidFill>
                  <a:schemeClr val="tx1"/>
                </a:solidFill>
              </a:rPr>
              <a:t>самоактуализации</a:t>
            </a:r>
            <a:r>
              <a:rPr lang="ru-RU" b="0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342</TotalTime>
  <Words>65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Работа выполнена ученицей 11б класса Истоминой  Натальей</vt:lpstr>
      <vt:lpstr>  Мотива́ция (от лат. movere) — побуждение к действию; динамический процесс психофизиологического плана, управляющий поведением человека, определяющий его направленность, организованность, активность и устойчивость; способность человека деятельно удовлетворять свои потребности.</vt:lpstr>
      <vt:lpstr>Положительная и отрицательная мотивация  </vt:lpstr>
      <vt:lpstr>  В этом вопросе все предельно просто: положительная мотивация - это мотивация, основанная на правильных и положительных стимулах, Примеры положительной : «я буду хорошо себя вести и получу новый компьютер» или «если я закончу год без троек, я получу компьютер» - это является положительной мотивацией </vt:lpstr>
      <vt:lpstr> Отрицательная мотивация - мотивация, основанная на отрицательных стимулах. Пример: «если я буду хорошо себя вести - меня не накажут» или «если я выполю домашнее задание, то меня не накажут» - это отрицательная мотивация. </vt:lpstr>
      <vt:lpstr>Материальная мотивация – это стимуляция самого себя при помощи денег.  Нематериальная мотивация – сюда можно отнести потребность в принадлежности, общении, уважении, развитии, самоактуализации.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Пользователь 1</cp:lastModifiedBy>
  <cp:revision>36</cp:revision>
  <dcterms:created xsi:type="dcterms:W3CDTF">2013-10-20T06:41:11Z</dcterms:created>
  <dcterms:modified xsi:type="dcterms:W3CDTF">2013-11-28T04:48:33Z</dcterms:modified>
</cp:coreProperties>
</file>