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2" r:id="rId2"/>
    <p:sldId id="313" r:id="rId3"/>
    <p:sldId id="319" r:id="rId4"/>
    <p:sldId id="321" r:id="rId5"/>
    <p:sldId id="320" r:id="rId6"/>
    <p:sldId id="311" r:id="rId7"/>
    <p:sldId id="312" r:id="rId8"/>
    <p:sldId id="287" r:id="rId9"/>
    <p:sldId id="305" r:id="rId10"/>
    <p:sldId id="284" r:id="rId11"/>
    <p:sldId id="283" r:id="rId12"/>
    <p:sldId id="300" r:id="rId13"/>
    <p:sldId id="309" r:id="rId14"/>
    <p:sldId id="315" r:id="rId15"/>
    <p:sldId id="29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3E"/>
    <a:srgbClr val="00001E"/>
    <a:srgbClr val="000010"/>
    <a:srgbClr val="FFFF8F"/>
    <a:srgbClr val="00003A"/>
    <a:srgbClr val="006600"/>
    <a:srgbClr val="0004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7615" autoAdjust="0"/>
  </p:normalViewPr>
  <p:slideViewPr>
    <p:cSldViewPr>
      <p:cViewPr>
        <p:scale>
          <a:sx n="75" d="100"/>
          <a:sy n="75" d="100"/>
        </p:scale>
        <p:origin x="-101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5527E-E652-4A19-8A16-2D87F8FE7EAB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5E7B06-C708-413D-821E-0515641AD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05A463-E6CF-4E84-9667-1A59C58D39D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094C0-8AE6-44B7-924E-32753C6FCEA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51E87C-CFD6-4643-B5E6-3E5439532F5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9BFA-D448-45A3-BFBA-BC15A34C6702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04ADB-35C2-49FF-9F2D-2647CA083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D1E18-C018-441F-AEF0-44EA466467C6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04F4-E2B6-4475-ACEE-EE65FFAF6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0B096-8DE8-43F0-8AC9-CBB66EB0D499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1FC3F-9520-466B-BC1E-3C31FC92B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5C1E-8586-450F-BF3B-23026AF0B3AE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2545A-CF2E-48DB-ACAB-BA92F2FB5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4074-CB29-405C-9590-2E826FE081E6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A22F-A9DB-409D-A73E-88A8F780E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6E4B-7781-4560-B7B0-8E56DBC0106F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3AB5-AC07-4455-9168-4916C6424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35A9D-4A9C-4D4F-B492-8DDE484E6D2E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7556-1DCF-448D-930A-B33FA8309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75D1-CC66-430A-A4AC-CF1FCCF0379F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D0AAC-6C88-4CEC-A57F-6C1F08AED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74AE-8351-4E7F-9D40-185BBE6110FC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BA3E1-4740-4CBD-9C92-46492172C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3424-3405-458E-ABC0-28AFF5B0C818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0AB2F-F6C1-4E03-8E10-19450E92F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22AF-759F-4771-BC09-8C761BF0585C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ACE0-2E4E-491E-A0BD-21B92181B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8F">
                <a:alpha val="15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0CA9F3-FE3E-48E9-8AA4-CEC21350596D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2EA34E-C3E4-4CE1-81AE-48DF6E3BA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 descr="F:\Documents and Settings\Учитель\Рабочий стол\картинки олимпийские игры от олимпии до сочи\1244748660_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3" descr="F:\Documents and Settings\Учитель\Рабочий стол\картинки олимпийские игры от олимпии до сочи\zoom-228593009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571500"/>
            <a:ext cx="4429125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28625" y="4786313"/>
            <a:ext cx="80819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Олимпийские игры: </a:t>
            </a:r>
          </a:p>
          <a:p>
            <a:pPr algn="ctr"/>
            <a:r>
              <a:rPr lang="ru-RU" sz="5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от Олимпии до Сочи</a:t>
            </a:r>
            <a:endParaRPr lang="ru-RU" sz="540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3" descr="F:\Documents and Settings\Учитель\Рабочий стол\картинки олимпийские игры от олимпии до сочи\1244748660_f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Блок-схема: перфолента 10"/>
          <p:cNvSpPr/>
          <p:nvPr/>
        </p:nvSpPr>
        <p:spPr>
          <a:xfrm>
            <a:off x="1785938" y="1643063"/>
            <a:ext cx="5572125" cy="3429000"/>
          </a:xfrm>
          <a:prstGeom prst="flowChartPunchedTap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92275" y="765175"/>
            <a:ext cx="5737225" cy="76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Олимпийский флаг</a:t>
            </a:r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642938" y="5143500"/>
            <a:ext cx="7643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   Белый цвет символизирует мир во время Игр. Впервые флаг на Олимпийских играх был поднят в 1920 году.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3" descr="F:\Documents and Settings\Учитель\Рабочий стол\картинки олимпийские игры от олимпии до сочи\1244748660_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00364" y="285728"/>
            <a:ext cx="591502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Олимпийский огонь</a:t>
            </a:r>
          </a:p>
        </p:txBody>
      </p:sp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3500430" y="1142984"/>
            <a:ext cx="578643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cs typeface="Arial" charset="0"/>
              </a:rPr>
              <a:t>   Зажигали еще в Древней Греции,</a:t>
            </a:r>
          </a:p>
          <a:p>
            <a:r>
              <a:rPr lang="ru-RU" sz="2400" b="1" i="1" dirty="0">
                <a:solidFill>
                  <a:srgbClr val="FF0000"/>
                </a:solidFill>
                <a:cs typeface="Arial" charset="0"/>
              </a:rPr>
              <a:t>как напоминание о подвиге Прометея</a:t>
            </a:r>
          </a:p>
          <a:p>
            <a:endParaRPr lang="ru-RU" sz="2800" dirty="0">
              <a:solidFill>
                <a:srgbClr val="00003A"/>
              </a:solidFill>
              <a:latin typeface="Century Schoolbook" pitchFamily="18" charset="0"/>
            </a:endParaRPr>
          </a:p>
        </p:txBody>
      </p:sp>
      <p:pic>
        <p:nvPicPr>
          <p:cNvPr id="6" name="Picture 3" descr="F:\Documents and Settings\Учитель\Рабочий стол\картинки олимпийские игры от олимпии до сочи\fire_effect_final_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2500330" cy="338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357158" y="4000504"/>
            <a:ext cx="84613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   Эстафета началась 7 октября 2013 года 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и завершится через четыре месяца в день открытия Олимпиады 7 февраля 2014 года. 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   В течение 123 дней факел Игр преодолеет более 65 тысяч километров на глазах 130 миллионов жителей 2900 населённых пунктов страны, побывает в столицах всех 83 субъектов РФ.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3" descr="F:\Documents and Settings\Учитель\Рабочий стол\картинки олимпийские игры от олимпии до сочи\1244748660_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" name="Picture 3" descr="F:\Documents and Settings\Учитель\Рабочий стол\картинки олимпийские игры от олимпии до сочи\80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500063"/>
            <a:ext cx="735806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1285875" y="5786438"/>
            <a:ext cx="6858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99"/>
                </a:solidFill>
              </a:rPr>
              <a:t>   Всего на Олимпиаде в Сочи разыгрывается 98 комплектов медалей.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3" descr="F:\Documents and Settings\Учитель\Рабочий стол\картинки олимпийские игры от олимпии до сочи\1244748660_f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7" name="Picture 2" descr="F:\Documents and Settings\Учитель\Рабочий стол\картинки олимпийские игры от олимпии до сочи\01-ria-novosti-infographic-sochi-2014-winter-olympics-mascots.jpg"/>
          <p:cNvPicPr>
            <a:picLocks noChangeAspect="1" noChangeArrowheads="1"/>
          </p:cNvPicPr>
          <p:nvPr/>
        </p:nvPicPr>
        <p:blipFill>
          <a:blip r:embed="rId4"/>
          <a:srcRect b="6895"/>
          <a:stretch>
            <a:fillRect/>
          </a:stretch>
        </p:blipFill>
        <p:spPr bwMode="auto">
          <a:xfrm>
            <a:off x="357188" y="1428750"/>
            <a:ext cx="84709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Содержимое 5" descr="57484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134" t="10001" r="32899" b="10001"/>
          <a:stretch>
            <a:fillRect/>
          </a:stretch>
        </p:blipFill>
        <p:spPr bwMode="auto">
          <a:xfrm>
            <a:off x="8072438" y="0"/>
            <a:ext cx="10715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3" descr="F:\Documents and Settings\Учитель\Рабочий стол\картинки олимпийские игры от олимпии до сочи\1244748660_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9" name="Picture 4" descr="F:\Documents and Settings\Учитель\Рабочий стол\картинки олимпийские игры от олимпии до сочи\olimp_so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33375"/>
            <a:ext cx="6518275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755650" y="5013325"/>
            <a:ext cx="82089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400" b="1" i="1">
                <a:solidFill>
                  <a:schemeClr val="hlink"/>
                </a:solidFill>
              </a:rPr>
              <a:t>   Игры будут проходить на двух площадках: </a:t>
            </a:r>
          </a:p>
          <a:p>
            <a:pPr>
              <a:tabLst>
                <a:tab pos="457200" algn="l"/>
              </a:tabLst>
            </a:pPr>
            <a:r>
              <a:rPr lang="ru-RU" sz="2400" b="1" i="1">
                <a:solidFill>
                  <a:schemeClr val="hlink"/>
                </a:solidFill>
              </a:rPr>
              <a:t>Прибрежный кластер, или Олимпийский парк </a:t>
            </a:r>
          </a:p>
          <a:p>
            <a:pPr>
              <a:tabLst>
                <a:tab pos="457200" algn="l"/>
              </a:tabLst>
            </a:pPr>
            <a:r>
              <a:rPr lang="ru-RU" sz="2400" b="1" i="1">
                <a:solidFill>
                  <a:schemeClr val="hlink"/>
                </a:solidFill>
              </a:rPr>
              <a:t>Горный кластер, или Красная Поляна (примет спортивные состязания под открытым небом).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3" descr="F:\Documents and Settings\Учитель\Рабочий стол\картинки олимпийские игры от олимпии до сочи\1244748660_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Прямоугольник 2"/>
          <p:cNvSpPr>
            <a:spLocks noChangeArrowheads="1"/>
          </p:cNvSpPr>
          <p:nvPr/>
        </p:nvSpPr>
        <p:spPr bwMode="auto">
          <a:xfrm>
            <a:off x="357158" y="0"/>
            <a:ext cx="8501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3E"/>
                </a:solidFill>
                <a:latin typeface="Century Schoolbook" pitchFamily="18" charset="0"/>
              </a:rPr>
              <a:t>XXII</a:t>
            </a:r>
            <a:r>
              <a:rPr lang="ru-RU" sz="2800" b="1" dirty="0">
                <a:solidFill>
                  <a:srgbClr val="00003E"/>
                </a:solidFill>
                <a:latin typeface="Century Schoolbook" pitchFamily="18" charset="0"/>
              </a:rPr>
              <a:t> Зимние Олимпийские игры 2014 года 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2844" y="4500570"/>
            <a:ext cx="36433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i="1" dirty="0">
                <a:solidFill>
                  <a:schemeClr val="hlink"/>
                </a:solidFill>
              </a:rPr>
              <a:t>   Соревнования Олимпийских Игр </a:t>
            </a:r>
            <a:endParaRPr lang="ru-RU" sz="2400" b="1" i="1" dirty="0" smtClean="0">
              <a:solidFill>
                <a:schemeClr val="hlink"/>
              </a:solidFill>
            </a:endParaRPr>
          </a:p>
          <a:p>
            <a:r>
              <a:rPr lang="ru-RU" sz="2400" b="1" i="1" dirty="0" smtClean="0">
                <a:solidFill>
                  <a:schemeClr val="hlink"/>
                </a:solidFill>
              </a:rPr>
              <a:t>в </a:t>
            </a:r>
            <a:r>
              <a:rPr lang="ru-RU" sz="2400" b="1" i="1" dirty="0">
                <a:solidFill>
                  <a:schemeClr val="hlink"/>
                </a:solidFill>
              </a:rPr>
              <a:t>Сочи пройдут по </a:t>
            </a:r>
            <a:endParaRPr lang="ru-RU" sz="2400" b="1" i="1" dirty="0" smtClean="0">
              <a:solidFill>
                <a:schemeClr val="hlink"/>
              </a:solidFill>
            </a:endParaRPr>
          </a:p>
          <a:p>
            <a:r>
              <a:rPr lang="ru-RU" sz="2400" b="1" i="1" dirty="0" smtClean="0">
                <a:solidFill>
                  <a:schemeClr val="hlink"/>
                </a:solidFill>
              </a:rPr>
              <a:t>7 </a:t>
            </a:r>
            <a:r>
              <a:rPr lang="ru-RU" sz="2400" b="1" i="1" dirty="0">
                <a:solidFill>
                  <a:schemeClr val="hlink"/>
                </a:solidFill>
              </a:rPr>
              <a:t>зимним видам спорта </a:t>
            </a:r>
          </a:p>
        </p:txBody>
      </p:sp>
      <p:pic>
        <p:nvPicPr>
          <p:cNvPr id="6" name="Picture 2" descr="F:\Documents and Settings\Учитель\Рабочий стол\картинки олимпийские игры от олимпии до сочи\8242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52506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3" descr="F:\Documents and Settings\Учитель\Рабочий стол\картинки олимпийские игры от олимпии до сочи\550754_446311368737943_48094006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643182"/>
            <a:ext cx="530532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" descr="F:\Documents and Settings\Учитель\Рабочий стол\картинки олимпийские игры от олимпии до сочи\1244748660_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2" descr="F:\Documents and Settings\Учитель\Рабочий стол\картинки олимпийские игры от олимпии до сочи\1376234197_345.jpg"/>
          <p:cNvPicPr>
            <a:picLocks noChangeAspect="1" noChangeArrowheads="1"/>
          </p:cNvPicPr>
          <p:nvPr/>
        </p:nvPicPr>
        <p:blipFill>
          <a:blip r:embed="rId3"/>
          <a:srcRect b="6999"/>
          <a:stretch>
            <a:fillRect/>
          </a:stretch>
        </p:blipFill>
        <p:spPr bwMode="auto">
          <a:xfrm>
            <a:off x="2143125" y="357188"/>
            <a:ext cx="4805363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57188" y="5000625"/>
            <a:ext cx="8572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99"/>
                </a:solidFill>
              </a:rPr>
              <a:t>Слушайте Все, Слушайте Все,</a:t>
            </a:r>
          </a:p>
          <a:p>
            <a:r>
              <a:rPr lang="ru-RU" sz="2400" b="1" i="1">
                <a:solidFill>
                  <a:srgbClr val="000099"/>
                </a:solidFill>
              </a:rPr>
              <a:t>Слушайте Все люди на Земле,</a:t>
            </a:r>
          </a:p>
          <a:p>
            <a:r>
              <a:rPr lang="ru-RU" sz="2400" b="1" i="1">
                <a:solidFill>
                  <a:srgbClr val="000099"/>
                </a:solidFill>
              </a:rPr>
              <a:t>Видите Все, видите Все, о спорт – </a:t>
            </a:r>
          </a:p>
          <a:p>
            <a:pPr algn="r"/>
            <a:r>
              <a:rPr lang="ru-RU" sz="2400" b="1" i="1">
                <a:solidFill>
                  <a:srgbClr val="000099"/>
                </a:solidFill>
              </a:rPr>
              <a:t>ты Мир и дружба на Земле!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3" descr="F:\Documents and Settings\Учитель\Рабочий стол\картинки олимпийские игры от олимпии до сочи\1244748660_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3" descr="F:\Documents and Settings\Учитель\Рабочий стол\картинки олимпийские игры от олимпии до сочи\90115301_1344176129_image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28"/>
            <a:ext cx="60371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7"/>
          <p:cNvSpPr>
            <a:spLocks noChangeArrowheads="1"/>
          </p:cNvSpPr>
          <p:nvPr/>
        </p:nvSpPr>
        <p:spPr bwMode="auto">
          <a:xfrm>
            <a:off x="785813" y="5429250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0099"/>
                </a:solidFill>
              </a:rPr>
              <a:t>   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57158" y="4919008"/>
            <a:ext cx="8572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0099"/>
                </a:solidFill>
              </a:rPr>
              <a:t>   Местом проведения Олимпийских игр в древности - город Олимпия. </a:t>
            </a:r>
            <a:r>
              <a:rPr lang="ru-RU" sz="2400" b="1" i="1" dirty="0" smtClean="0">
                <a:solidFill>
                  <a:srgbClr val="000099"/>
                </a:solidFill>
              </a:rPr>
              <a:t>Первые </a:t>
            </a:r>
            <a:r>
              <a:rPr lang="ru-RU" sz="2400" b="1" i="1" dirty="0">
                <a:solidFill>
                  <a:srgbClr val="000099"/>
                </a:solidFill>
              </a:rPr>
              <a:t>игры состоялись в 776 году до н.э</a:t>
            </a:r>
            <a:r>
              <a:rPr lang="ru-RU" sz="2400" b="1" i="1" dirty="0" smtClean="0">
                <a:solidFill>
                  <a:srgbClr val="000099"/>
                </a:solidFill>
              </a:rPr>
              <a:t>. Игры продолжались пять дней, и на это время по всей Греции провозглашался так называемый "священный мир". </a:t>
            </a:r>
            <a:endParaRPr lang="ru-RU" sz="24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3" descr="F:\Documents and Settings\Учитель\Рабочий стол\картинки олимпийские игры от олимпии до сочи\1244748660_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2" descr="F:\Documents and Settings\Учитель\Рабочий стол\картинки олимпийские игры от олимпии до сочи\1601043-8a74480d150626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714375"/>
            <a:ext cx="4786312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571500" y="5429250"/>
            <a:ext cx="8358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   Главным принципом состязаний была честность участников. Перед началом соревнований они давали клятву соблюдать правила. 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3" descr="F:\Documents and Settings\Учитель\Рабочий стол\картинки олимпийские игры от олимпии до сочи\1244748660_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2" descr="F:\Documents and Settings\Учитель\Рабочий стол\картинки олимпийские игры от олимпии до сочи\a77f6141fdcf97baaa2b80f99d5265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28625"/>
            <a:ext cx="6229373" cy="494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0" y="55721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  В </a:t>
            </a:r>
            <a:r>
              <a:rPr lang="ru-RU" sz="2400" b="1" i="1" dirty="0">
                <a:solidFill>
                  <a:srgbClr val="FF0000"/>
                </a:solidFill>
              </a:rPr>
              <a:t>Олимпии для игр было построено несколько грандиозных сооружений</a:t>
            </a:r>
            <a:r>
              <a:rPr lang="ru-RU" sz="2400" b="1" i="1" dirty="0" smtClean="0">
                <a:solidFill>
                  <a:srgbClr val="FF0000"/>
                </a:solidFill>
              </a:rPr>
              <a:t>. На стадионе состязались в пятиборье, на ипподроме – в гонках на колесницах</a:t>
            </a:r>
            <a:r>
              <a:rPr lang="ru-RU" sz="2400" b="1" i="1" dirty="0" smtClean="0">
                <a:solidFill>
                  <a:srgbClr val="FF0000"/>
                </a:solidFill>
              </a:rPr>
              <a:t>.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3" descr="F:\Documents and Settings\Учитель\Рабочий стол\картинки олимпийские игры от олимпии до сочи\1244748660_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4" descr="F:\Documents and Settings\Учитель\Рабочий стол\картинки олимпийские игры от олимпии до сочи\Olympics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420938"/>
            <a:ext cx="779145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6" descr="F:\Documents and Settings\Учитель\Рабочий стол\картинки олимпийские игры от олимпии до сочи\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57188"/>
            <a:ext cx="20002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625" y="571500"/>
            <a:ext cx="57864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В качестве награды участники получали венок из оливковых ветвей и пальмовую ветвь. 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3" descr="F:\Documents and Settings\Учитель\Рабочий стол\картинки олимпийские игры от олимпии до сочи\1244748660_f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" name="Picture 2" descr="F:\Documents and Settings\Учитель\Рабочий стол\картинки олимпийские игры от олимпии до сочи\ioc_67561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0"/>
            <a:ext cx="345453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214340" y="4549676"/>
            <a:ext cx="89296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   </a:t>
            </a:r>
            <a:r>
              <a:rPr lang="ru-RU" sz="2400" b="1" i="1" dirty="0" smtClean="0">
                <a:solidFill>
                  <a:srgbClr val="FF0000"/>
                </a:solidFill>
              </a:rPr>
              <a:t>Возрождение Олимпийского движения связано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с </a:t>
            </a:r>
            <a:r>
              <a:rPr lang="ru-RU" sz="2400" b="1" i="1" dirty="0" smtClean="0">
                <a:solidFill>
                  <a:srgbClr val="FF0000"/>
                </a:solidFill>
              </a:rPr>
              <a:t>именем Пьера де </a:t>
            </a:r>
            <a:r>
              <a:rPr lang="ru-RU" sz="2400" b="1" i="1" dirty="0" smtClean="0">
                <a:solidFill>
                  <a:srgbClr val="FF0000"/>
                </a:solidFill>
              </a:rPr>
              <a:t>Кубертена. 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  В </a:t>
            </a:r>
            <a:r>
              <a:rPr lang="ru-RU" sz="2400" b="1" i="1" dirty="0">
                <a:solidFill>
                  <a:srgbClr val="FF0000"/>
                </a:solidFill>
              </a:rPr>
              <a:t>1894 году Международный спортивный конгресс принял решение о создании Международного Олимпийского комитета </a:t>
            </a:r>
            <a:r>
              <a:rPr lang="ru-RU" sz="2400" b="1" i="1" dirty="0" smtClean="0">
                <a:solidFill>
                  <a:srgbClr val="FF0000"/>
                </a:solidFill>
              </a:rPr>
              <a:t>и </a:t>
            </a:r>
            <a:r>
              <a:rPr lang="ru-RU" sz="2400" b="1" i="1" dirty="0">
                <a:solidFill>
                  <a:srgbClr val="FF0000"/>
                </a:solidFill>
              </a:rPr>
              <a:t>проведении в 1896 году Олимпийских игр </a:t>
            </a:r>
            <a:r>
              <a:rPr lang="ru-RU" sz="2400" b="1" i="1" dirty="0" smtClean="0">
                <a:solidFill>
                  <a:srgbClr val="FF0000"/>
                </a:solidFill>
              </a:rPr>
              <a:t>по </a:t>
            </a:r>
            <a:r>
              <a:rPr lang="ru-RU" sz="2400" b="1" i="1" dirty="0">
                <a:solidFill>
                  <a:srgbClr val="FF0000"/>
                </a:solidFill>
              </a:rPr>
              <a:t>примеру античных.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/>
          <a:srcRect b="20618"/>
          <a:stretch>
            <a:fillRect/>
          </a:stretch>
        </p:blipFill>
        <p:spPr bwMode="auto">
          <a:xfrm>
            <a:off x="214282" y="285416"/>
            <a:ext cx="3571900" cy="404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4"/>
          <p:cNvGrpSpPr>
            <a:grpSpLocks/>
          </p:cNvGrpSpPr>
          <p:nvPr/>
        </p:nvGrpSpPr>
        <p:grpSpPr bwMode="auto">
          <a:xfrm>
            <a:off x="357158" y="2000240"/>
            <a:ext cx="4429156" cy="2286016"/>
            <a:chOff x="612" y="1706"/>
            <a:chExt cx="4354" cy="2042"/>
          </a:xfrm>
        </p:grpSpPr>
        <p:sp>
          <p:nvSpPr>
            <p:cNvPr id="27652" name="Oval 5"/>
            <p:cNvSpPr>
              <a:spLocks noChangeArrowheads="1"/>
            </p:cNvSpPr>
            <p:nvPr/>
          </p:nvSpPr>
          <p:spPr bwMode="auto">
            <a:xfrm>
              <a:off x="612" y="1706"/>
              <a:ext cx="1315" cy="1225"/>
            </a:xfrm>
            <a:prstGeom prst="ellipse">
              <a:avLst/>
            </a:prstGeom>
            <a:noFill/>
            <a:ln w="190500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rgbClr val="66CCFF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27653" name="Oval 6"/>
            <p:cNvSpPr>
              <a:spLocks noChangeArrowheads="1"/>
            </p:cNvSpPr>
            <p:nvPr/>
          </p:nvSpPr>
          <p:spPr bwMode="auto">
            <a:xfrm>
              <a:off x="2154" y="1706"/>
              <a:ext cx="1315" cy="1225"/>
            </a:xfrm>
            <a:prstGeom prst="ellipse">
              <a:avLst/>
            </a:prstGeom>
            <a:noFill/>
            <a:ln w="190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rgbClr val="66CCFF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27654" name="Oval 7"/>
            <p:cNvSpPr>
              <a:spLocks noChangeArrowheads="1"/>
            </p:cNvSpPr>
            <p:nvPr/>
          </p:nvSpPr>
          <p:spPr bwMode="auto">
            <a:xfrm>
              <a:off x="1383" y="2478"/>
              <a:ext cx="1315" cy="1225"/>
            </a:xfrm>
            <a:prstGeom prst="ellipse">
              <a:avLst/>
            </a:prstGeom>
            <a:noFill/>
            <a:ln w="1905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rgbClr val="66CCFF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27655" name="Oval 8"/>
            <p:cNvSpPr>
              <a:spLocks noChangeArrowheads="1"/>
            </p:cNvSpPr>
            <p:nvPr/>
          </p:nvSpPr>
          <p:spPr bwMode="auto">
            <a:xfrm>
              <a:off x="3651" y="1752"/>
              <a:ext cx="1315" cy="1225"/>
            </a:xfrm>
            <a:prstGeom prst="ellipse">
              <a:avLst/>
            </a:prstGeom>
            <a:noFill/>
            <a:ln w="1905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rgbClr val="66CCFF"/>
                </a:solidFill>
                <a:latin typeface="Franklin Gothic Book" pitchFamily="34" charset="0"/>
                <a:cs typeface="Arial" charset="0"/>
              </a:endParaRPr>
            </a:p>
          </p:txBody>
        </p:sp>
        <p:sp>
          <p:nvSpPr>
            <p:cNvPr id="27656" name="Oval 9"/>
            <p:cNvSpPr>
              <a:spLocks noChangeArrowheads="1"/>
            </p:cNvSpPr>
            <p:nvPr/>
          </p:nvSpPr>
          <p:spPr bwMode="auto">
            <a:xfrm>
              <a:off x="2880" y="2523"/>
              <a:ext cx="1315" cy="1225"/>
            </a:xfrm>
            <a:prstGeom prst="ellipse">
              <a:avLst/>
            </a:prstGeom>
            <a:noFill/>
            <a:ln w="1905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rgbClr val="009900"/>
                </a:solidFill>
                <a:latin typeface="Franklin Gothic Book" pitchFamily="34" charset="0"/>
                <a:cs typeface="Arial" charset="0"/>
              </a:endParaRPr>
            </a:p>
          </p:txBody>
        </p:sp>
      </p:grpSp>
      <p:sp>
        <p:nvSpPr>
          <p:cNvPr id="27651" name="Прямоугольник 8"/>
          <p:cNvSpPr>
            <a:spLocks noChangeArrowheads="1"/>
          </p:cNvSpPr>
          <p:nvPr/>
        </p:nvSpPr>
        <p:spPr bwMode="auto">
          <a:xfrm>
            <a:off x="785786" y="500042"/>
            <a:ext cx="7429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   Олимпийская символика - это атрибуты Олимпийских игр</a:t>
            </a:r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428596" y="5786454"/>
            <a:ext cx="8358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   В 1913 году появилась олимпийская символика 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в виде 5 переплетенных колец и священного огня.</a:t>
            </a: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4892672" y="3000372"/>
            <a:ext cx="42513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entury Schoolbook" pitchFamily="18" charset="0"/>
              </a:rPr>
              <a:t>Европа — синий</a:t>
            </a:r>
            <a:r>
              <a:rPr lang="ru-RU" sz="2800" b="1" dirty="0">
                <a:solidFill>
                  <a:srgbClr val="002060"/>
                </a:solidFill>
                <a:latin typeface="Century Schoolbook" pitchFamily="18" charset="0"/>
              </a:rPr>
              <a:t> </a:t>
            </a:r>
          </a:p>
          <a:p>
            <a:r>
              <a:rPr lang="ru-RU" sz="2800" b="1" dirty="0">
                <a:solidFill>
                  <a:srgbClr val="FF0000"/>
                </a:solidFill>
                <a:latin typeface="Century Schoolbook" pitchFamily="18" charset="0"/>
              </a:rPr>
              <a:t>Америка — красный</a:t>
            </a:r>
            <a:r>
              <a:rPr lang="ru-RU" sz="2800" b="1" dirty="0">
                <a:solidFill>
                  <a:srgbClr val="002060"/>
                </a:solidFill>
                <a:latin typeface="Century Schoolbook" pitchFamily="18" charset="0"/>
              </a:rPr>
              <a:t> </a:t>
            </a:r>
          </a:p>
          <a:p>
            <a:r>
              <a:rPr lang="ru-RU" sz="2800" b="1" dirty="0">
                <a:solidFill>
                  <a:srgbClr val="FFC000"/>
                </a:solidFill>
                <a:latin typeface="Century Schoolbook" pitchFamily="18" charset="0"/>
              </a:rPr>
              <a:t>Азия — жёлтый </a:t>
            </a:r>
          </a:p>
          <a:p>
            <a:r>
              <a:rPr lang="ru-RU" sz="2800" b="1" dirty="0">
                <a:latin typeface="Century Schoolbook" pitchFamily="18" charset="0"/>
              </a:rPr>
              <a:t>Африка — чёрный</a:t>
            </a:r>
          </a:p>
          <a:p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Австралия — зелёный</a:t>
            </a:r>
            <a:endParaRPr lang="ru-RU" sz="28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3" descr="F:\Documents and Settings\Учитель\Рабочий стол\картинки олимпийские игры от олимпии до сочи\1244748660_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698500"/>
            <a:ext cx="8229600" cy="12588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  </a:t>
            </a:r>
            <a:r>
              <a:rPr lang="ru-RU" sz="48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Олимпийский девиз </a:t>
            </a:r>
          </a:p>
        </p:txBody>
      </p:sp>
      <p:sp>
        <p:nvSpPr>
          <p:cNvPr id="31746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285750" y="4076700"/>
            <a:ext cx="8643938" cy="1952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5400" smtClean="0"/>
              <a:t>“Citius, Altius, Fortius”</a:t>
            </a:r>
          </a:p>
          <a:p>
            <a:pPr eaLnBrk="1" hangingPunct="1">
              <a:lnSpc>
                <a:spcPct val="80000"/>
              </a:lnSpc>
            </a:pPr>
            <a:r>
              <a:rPr lang="en-US" sz="5400" smtClean="0"/>
              <a:t>“Faster, Higher, Stronger”</a:t>
            </a:r>
            <a:endParaRPr lang="ru-RU" sz="5400" smtClean="0"/>
          </a:p>
          <a:p>
            <a:pPr eaLnBrk="1" hangingPunct="1">
              <a:lnSpc>
                <a:spcPct val="80000"/>
              </a:lnSpc>
            </a:pPr>
            <a:r>
              <a:rPr lang="en-US" sz="5400" smtClean="0"/>
              <a:t>“</a:t>
            </a:r>
            <a:r>
              <a:rPr lang="ru-RU" sz="5400" smtClean="0"/>
              <a:t>Быстрее, Выше, Сильнее</a:t>
            </a:r>
            <a:r>
              <a:rPr lang="en-US" sz="5400" smtClean="0"/>
              <a:t>”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1100</TotalTime>
  <Words>295</Words>
  <Application>Microsoft Office PowerPoint</Application>
  <PresentationFormat>Экран (4:3)</PresentationFormat>
  <Paragraphs>46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Олимпийский девиз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талисман</dc:title>
  <dc:creator>кей</dc:creator>
  <cp:lastModifiedBy>Наталья Александровна</cp:lastModifiedBy>
  <cp:revision>142</cp:revision>
  <dcterms:created xsi:type="dcterms:W3CDTF">2012-03-09T16:30:21Z</dcterms:created>
  <dcterms:modified xsi:type="dcterms:W3CDTF">2013-10-09T05:08:46Z</dcterms:modified>
</cp:coreProperties>
</file>