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4" r:id="rId2"/>
    <p:sldId id="256" r:id="rId3"/>
    <p:sldId id="257" r:id="rId4"/>
    <p:sldId id="258" r:id="rId5"/>
    <p:sldId id="259" r:id="rId6"/>
    <p:sldId id="260"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16" name="Номер слайда 15"/>
          <p:cNvSpPr>
            <a:spLocks noGrp="1"/>
          </p:cNvSpPr>
          <p:nvPr>
            <p:ph type="sldNum" sz="quarter" idx="11"/>
          </p:nvPr>
        </p:nvSpPr>
        <p:spPr/>
        <p:txBody>
          <a:bodyPr/>
          <a:lstStyle/>
          <a:p>
            <a:fld id="{924C0BF9-B9FC-4CBD-8140-FA6EFE41CA14}"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24C0BF9-B9FC-4CBD-8140-FA6EFE41CA14}"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24C0BF9-B9FC-4CBD-8140-FA6EFE41CA14}"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75497D7-446E-4D8D-8BCE-315402954055}" type="datetimeFigureOut">
              <a:rPr lang="ru-RU" smtClean="0"/>
              <a:t>26.09.2013</a:t>
            </a:fld>
            <a:endParaRPr lang="ru-RU" dirty="0"/>
          </a:p>
        </p:txBody>
      </p:sp>
      <p:sp>
        <p:nvSpPr>
          <p:cNvPr id="15" name="Номер слайда 14"/>
          <p:cNvSpPr>
            <a:spLocks noGrp="1"/>
          </p:cNvSpPr>
          <p:nvPr>
            <p:ph type="sldNum" sz="quarter" idx="15"/>
          </p:nvPr>
        </p:nvSpPr>
        <p:spPr/>
        <p:txBody>
          <a:bodyPr/>
          <a:lstStyle>
            <a:lvl1pPr algn="ctr">
              <a:defRPr/>
            </a:lvl1pPr>
          </a:lstStyle>
          <a:p>
            <a:fld id="{924C0BF9-B9FC-4CBD-8140-FA6EFE41CA14}"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24C0BF9-B9FC-4CBD-8140-FA6EFE41CA14}"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24C0BF9-B9FC-4CBD-8140-FA6EFE41CA14}"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24C0BF9-B9FC-4CBD-8140-FA6EFE41CA14}"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24C0BF9-B9FC-4CBD-8140-FA6EFE41CA14}"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24C0BF9-B9FC-4CBD-8140-FA6EFE41CA14}"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75497D7-446E-4D8D-8BCE-315402954055}" type="datetimeFigureOut">
              <a:rPr lang="ru-RU" smtClean="0"/>
              <a:t>26.09.2013</a:t>
            </a:fld>
            <a:endParaRPr lang="ru-RU" dirty="0"/>
          </a:p>
        </p:txBody>
      </p:sp>
      <p:sp>
        <p:nvSpPr>
          <p:cNvPr id="9" name="Номер слайда 8"/>
          <p:cNvSpPr>
            <a:spLocks noGrp="1"/>
          </p:cNvSpPr>
          <p:nvPr>
            <p:ph type="sldNum" sz="quarter" idx="15"/>
          </p:nvPr>
        </p:nvSpPr>
        <p:spPr/>
        <p:txBody>
          <a:bodyPr/>
          <a:lstStyle/>
          <a:p>
            <a:fld id="{924C0BF9-B9FC-4CBD-8140-FA6EFE41CA14}"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75497D7-446E-4D8D-8BCE-315402954055}" type="datetimeFigureOut">
              <a:rPr lang="ru-RU" smtClean="0"/>
              <a:t>26.09.2013</a:t>
            </a:fld>
            <a:endParaRPr lang="ru-RU" dirty="0"/>
          </a:p>
        </p:txBody>
      </p:sp>
      <p:sp>
        <p:nvSpPr>
          <p:cNvPr id="9" name="Номер слайда 8"/>
          <p:cNvSpPr>
            <a:spLocks noGrp="1"/>
          </p:cNvSpPr>
          <p:nvPr>
            <p:ph type="sldNum" sz="quarter" idx="11"/>
          </p:nvPr>
        </p:nvSpPr>
        <p:spPr/>
        <p:txBody>
          <a:bodyPr/>
          <a:lstStyle/>
          <a:p>
            <a:fld id="{924C0BF9-B9FC-4CBD-8140-FA6EFE41CA14}"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5497D7-446E-4D8D-8BCE-315402954055}" type="datetimeFigureOut">
              <a:rPr lang="ru-RU" smtClean="0"/>
              <a:t>26.09.2013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4C0BF9-B9FC-4CBD-8140-FA6EFE41CA14}"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rot="21256677">
            <a:off x="103634" y="1324254"/>
            <a:ext cx="4040188" cy="762000"/>
          </a:xfrm>
        </p:spPr>
        <p:txBody>
          <a:bodyPr/>
          <a:lstStyle/>
          <a:p>
            <a:r>
              <a:rPr lang="ru-RU" dirty="0" smtClean="0">
                <a:solidFill>
                  <a:srgbClr val="00B0F0"/>
                </a:solidFill>
              </a:rPr>
              <a:t>Костенко</a:t>
            </a:r>
            <a:r>
              <a:rPr lang="ru-RU" dirty="0" smtClean="0"/>
              <a:t> </a:t>
            </a:r>
            <a:r>
              <a:rPr lang="ru-RU" dirty="0" smtClean="0">
                <a:solidFill>
                  <a:srgbClr val="00B0F0"/>
                </a:solidFill>
              </a:rPr>
              <a:t>Анастасия</a:t>
            </a:r>
            <a:endParaRPr lang="ru-RU" dirty="0">
              <a:solidFill>
                <a:srgbClr val="00B0F0"/>
              </a:solidFill>
            </a:endParaRPr>
          </a:p>
        </p:txBody>
      </p:sp>
      <p:sp>
        <p:nvSpPr>
          <p:cNvPr id="3" name="Объект 2"/>
          <p:cNvSpPr>
            <a:spLocks noGrp="1"/>
          </p:cNvSpPr>
          <p:nvPr>
            <p:ph sz="half" idx="2"/>
          </p:nvPr>
        </p:nvSpPr>
        <p:spPr>
          <a:xfrm>
            <a:off x="457200" y="2132856"/>
            <a:ext cx="3322712" cy="4032448"/>
          </a:xfrm>
        </p:spPr>
        <p:txBody>
          <a:bodyPr/>
          <a:lstStyle/>
          <a:p>
            <a:endParaRPr lang="ru-RU" dirty="0"/>
          </a:p>
        </p:txBody>
      </p:sp>
      <p:sp>
        <p:nvSpPr>
          <p:cNvPr id="4" name="Объект 3"/>
          <p:cNvSpPr>
            <a:spLocks noGrp="1"/>
          </p:cNvSpPr>
          <p:nvPr>
            <p:ph sz="quarter" idx="4"/>
          </p:nvPr>
        </p:nvSpPr>
        <p:spPr>
          <a:xfrm rot="464583">
            <a:off x="5066310" y="2239251"/>
            <a:ext cx="3491190" cy="4049053"/>
          </a:xfrm>
        </p:spPr>
        <p:txBody>
          <a:bodyPr/>
          <a:lstStyle/>
          <a:p>
            <a:endParaRPr lang="ru-RU" dirty="0"/>
          </a:p>
        </p:txBody>
      </p:sp>
      <p:sp>
        <p:nvSpPr>
          <p:cNvPr id="5" name="Заголовок 4"/>
          <p:cNvSpPr>
            <a:spLocks noGrp="1"/>
          </p:cNvSpPr>
          <p:nvPr>
            <p:ph type="title"/>
          </p:nvPr>
        </p:nvSpPr>
        <p:spPr/>
        <p:txBody>
          <a:bodyPr/>
          <a:lstStyle/>
          <a:p>
            <a:r>
              <a:rPr lang="ru-RU" dirty="0" smtClean="0">
                <a:solidFill>
                  <a:srgbClr val="FF0000"/>
                </a:solidFill>
              </a:rPr>
              <a:t>Презентацию</a:t>
            </a:r>
            <a:r>
              <a:rPr lang="ru-RU" dirty="0" smtClean="0"/>
              <a:t> </a:t>
            </a:r>
            <a:r>
              <a:rPr lang="ru-RU" dirty="0" smtClean="0">
                <a:solidFill>
                  <a:srgbClr val="FF0000"/>
                </a:solidFill>
              </a:rPr>
              <a:t>сделали</a:t>
            </a:r>
            <a:endParaRPr lang="ru-RU" dirty="0">
              <a:solidFill>
                <a:srgbClr val="FF0000"/>
              </a:solidFill>
            </a:endParaRPr>
          </a:p>
        </p:txBody>
      </p:sp>
      <p:sp>
        <p:nvSpPr>
          <p:cNvPr id="6" name="Текст 5"/>
          <p:cNvSpPr>
            <a:spLocks noGrp="1"/>
          </p:cNvSpPr>
          <p:nvPr>
            <p:ph type="body" idx="3"/>
          </p:nvPr>
        </p:nvSpPr>
        <p:spPr>
          <a:xfrm rot="378872">
            <a:off x="4901200" y="1488632"/>
            <a:ext cx="4040188" cy="762000"/>
          </a:xfrm>
        </p:spPr>
        <p:txBody>
          <a:bodyPr/>
          <a:lstStyle/>
          <a:p>
            <a:r>
              <a:rPr lang="ru-RU" dirty="0" smtClean="0">
                <a:solidFill>
                  <a:srgbClr val="FFFF00"/>
                </a:solidFill>
              </a:rPr>
              <a:t>Чистякова Ксения</a:t>
            </a:r>
            <a:endParaRPr lang="ru-RU"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6260">
            <a:off x="467544" y="2132856"/>
            <a:ext cx="331236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0264">
            <a:off x="5072995" y="2319957"/>
            <a:ext cx="352839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001597"/>
      </p:ext>
    </p:extLst>
  </p:cSld>
  <p:clrMapOvr>
    <a:masterClrMapping/>
  </p:clrMapOvr>
  <mc:AlternateContent xmlns:mc="http://schemas.openxmlformats.org/markup-compatibility/2006">
    <mc:Choice xmlns:p14="http://schemas.microsoft.com/office/powerpoint/2010/main" Requires="p14">
      <p:transition p14:dur="100">
        <p:cut/>
        <p:sndAc>
          <p:stSnd>
            <p:snd r:embed="rId2" name="applause.wav"/>
          </p:stSnd>
        </p:sndAc>
      </p:transition>
    </mc:Choice>
    <mc:Fallback>
      <p:transition>
        <p:cut/>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rot="20935567">
            <a:off x="437205" y="605787"/>
            <a:ext cx="3743738" cy="1546588"/>
          </a:xfrm>
        </p:spPr>
        <p:txBody>
          <a:bodyPr>
            <a:noAutofit/>
          </a:bodyPr>
          <a:lstStyle/>
          <a:p>
            <a:r>
              <a:rPr lang="ru-RU" sz="9600" dirty="0" smtClean="0"/>
              <a:t>7 «Г»</a:t>
            </a:r>
            <a:endParaRPr lang="ru-RU" sz="9600" dirty="0"/>
          </a:p>
        </p:txBody>
      </p:sp>
      <p:sp>
        <p:nvSpPr>
          <p:cNvPr id="2" name="Заголовок 1"/>
          <p:cNvSpPr>
            <a:spLocks noGrp="1"/>
          </p:cNvSpPr>
          <p:nvPr>
            <p:ph type="ctrTitle"/>
          </p:nvPr>
        </p:nvSpPr>
        <p:spPr/>
        <p:txBody>
          <a:bodyPr/>
          <a:lstStyle/>
          <a:p>
            <a:r>
              <a:rPr lang="ru-RU" dirty="0" smtClean="0">
                <a:solidFill>
                  <a:schemeClr val="accent3">
                    <a:lumMod val="60000"/>
                    <a:lumOff val="40000"/>
                  </a:schemeClr>
                </a:solidFill>
              </a:rPr>
              <a:t>Курская</a:t>
            </a:r>
            <a:r>
              <a:rPr lang="ru-RU" dirty="0" smtClean="0"/>
              <a:t> </a:t>
            </a:r>
            <a:r>
              <a:rPr lang="ru-RU" dirty="0" smtClean="0">
                <a:solidFill>
                  <a:schemeClr val="accent3">
                    <a:lumMod val="60000"/>
                    <a:lumOff val="40000"/>
                  </a:schemeClr>
                </a:solidFill>
              </a:rPr>
              <a:t>Битва</a:t>
            </a:r>
            <a:endParaRPr lang="ru-RU" dirty="0">
              <a:solidFill>
                <a:schemeClr val="accent3">
                  <a:lumMod val="60000"/>
                  <a:lumOff val="40000"/>
                </a:schemeClr>
              </a:solidFill>
            </a:endParaRPr>
          </a:p>
        </p:txBody>
      </p:sp>
    </p:spTree>
    <p:extLst>
      <p:ext uri="{BB962C8B-B14F-4D97-AF65-F5344CB8AC3E}">
        <p14:creationId xmlns:p14="http://schemas.microsoft.com/office/powerpoint/2010/main" val="3074610673"/>
      </p:ext>
    </p:extLst>
  </p:cSld>
  <p:clrMapOvr>
    <a:masterClrMapping/>
  </p:clrMapOvr>
  <p:transition spd="slow" advTm="2860">
    <p:push dir="u"/>
    <p:sndAc>
      <p:stSnd loop="1">
        <p:snd r:embed="rId2" name="explod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427984" y="1268760"/>
            <a:ext cx="4260320" cy="4823764"/>
          </a:xfrm>
        </p:spPr>
        <p:txBody>
          <a:bodyPr/>
          <a:lstStyle/>
          <a:p>
            <a:pPr marL="0" indent="0">
              <a:buNone/>
            </a:pPr>
            <a:endParaRPr lang="ru-RU" dirty="0"/>
          </a:p>
        </p:txBody>
      </p:sp>
      <p:sp>
        <p:nvSpPr>
          <p:cNvPr id="4" name="Текст 3"/>
          <p:cNvSpPr>
            <a:spLocks noGrp="1"/>
          </p:cNvSpPr>
          <p:nvPr>
            <p:ph type="body" idx="2"/>
          </p:nvPr>
        </p:nvSpPr>
        <p:spPr>
          <a:xfrm rot="21350817">
            <a:off x="616444" y="1523998"/>
            <a:ext cx="3241660" cy="4691063"/>
          </a:xfrm>
        </p:spPr>
        <p:txBody>
          <a:bodyPr>
            <a:normAutofit fontScale="85000" lnSpcReduction="10000"/>
          </a:bodyPr>
          <a:lstStyle/>
          <a:p>
            <a:r>
              <a:rPr lang="ru-RU" b="0" i="0" dirty="0" smtClean="0">
                <a:solidFill>
                  <a:schemeClr val="tx2">
                    <a:lumMod val="75000"/>
                  </a:schemeClr>
                </a:solidFill>
                <a:effectLst/>
                <a:latin typeface="Arial"/>
              </a:rPr>
              <a:t>Приказ Гитлера Сталину прислал «Вертер», а громили немцев «Кутузов» и «Румянцев»</a:t>
            </a:r>
          </a:p>
          <a:p>
            <a:r>
              <a:rPr lang="ru-RU" b="0" i="0" dirty="0" smtClean="0">
                <a:solidFill>
                  <a:schemeClr val="tx2">
                    <a:lumMod val="75000"/>
                  </a:schemeClr>
                </a:solidFill>
                <a:effectLst/>
                <a:latin typeface="Arial"/>
              </a:rPr>
              <a:t>5 июля 1943 года началась одна из крупнейших битв Великой Отечественной войны — сражение на Курской дуге. Согласно отечественной историографии, Курская битва наряду со Сталинградской составляет так называемый период коренного перелома в войне.</a:t>
            </a:r>
          </a:p>
          <a:p>
            <a:r>
              <a:rPr lang="ru-RU" b="0" i="0" dirty="0" smtClean="0">
                <a:solidFill>
                  <a:schemeClr val="tx2">
                    <a:lumMod val="75000"/>
                  </a:schemeClr>
                </a:solidFill>
                <a:effectLst/>
                <a:latin typeface="Arial"/>
              </a:rPr>
              <a:t>Об этом сражении написаны тысячи книг, но многие факты по-прежнему являются малоизвестными для широкой аудитории. </a:t>
            </a:r>
          </a:p>
          <a:p>
            <a:endParaRPr lang="ru-RU" dirty="0"/>
          </a:p>
        </p:txBody>
      </p:sp>
      <p:sp>
        <p:nvSpPr>
          <p:cNvPr id="2" name="Заголовок 1"/>
          <p:cNvSpPr>
            <a:spLocks noGrp="1"/>
          </p:cNvSpPr>
          <p:nvPr>
            <p:ph type="title"/>
          </p:nvPr>
        </p:nvSpPr>
        <p:spPr>
          <a:xfrm>
            <a:off x="395536" y="343854"/>
            <a:ext cx="8136904" cy="936104"/>
          </a:xfrm>
        </p:spPr>
        <p:txBody>
          <a:bodyPr>
            <a:normAutofit/>
          </a:bodyPr>
          <a:lstStyle/>
          <a:p>
            <a:r>
              <a:rPr lang="ru-RU" dirty="0">
                <a:solidFill>
                  <a:srgbClr val="282828"/>
                </a:solidFill>
                <a:latin typeface="Arial"/>
              </a:rPr>
              <a:t>  </a:t>
            </a:r>
            <a:r>
              <a:rPr lang="ru-RU" sz="2800" dirty="0" smtClean="0">
                <a:solidFill>
                  <a:srgbClr val="00B0F0"/>
                </a:solidFill>
                <a:latin typeface="Arial"/>
              </a:rPr>
              <a:t>«5 </a:t>
            </a:r>
            <a:r>
              <a:rPr lang="ru-RU" sz="2800" dirty="0">
                <a:solidFill>
                  <a:srgbClr val="00B0F0"/>
                </a:solidFill>
                <a:latin typeface="Arial"/>
              </a:rPr>
              <a:t>малоизвестных фактов о Курской </a:t>
            </a:r>
            <a:r>
              <a:rPr lang="ru-RU" sz="2800" dirty="0" smtClean="0">
                <a:solidFill>
                  <a:srgbClr val="00B0F0"/>
                </a:solidFill>
                <a:latin typeface="Arial"/>
              </a:rPr>
              <a:t>битве»</a:t>
            </a:r>
            <a:r>
              <a:rPr lang="ru-RU" sz="2200" dirty="0">
                <a:solidFill>
                  <a:srgbClr val="282828"/>
                </a:solidFill>
                <a:latin typeface="Arial"/>
              </a:rPr>
              <a:t/>
            </a:r>
            <a:br>
              <a:rPr lang="ru-RU" sz="2200" dirty="0">
                <a:solidFill>
                  <a:srgbClr val="282828"/>
                </a:solidFill>
                <a:latin typeface="Arial"/>
              </a:rPr>
            </a:br>
            <a:endParaRPr lang="ru-RU"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89960"/>
            <a:ext cx="4229315" cy="490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751854"/>
      </p:ext>
    </p:extLst>
  </p:cSld>
  <p:clrMapOvr>
    <a:masterClrMapping/>
  </p:clrMapOvr>
  <mc:AlternateContent xmlns:mc="http://schemas.openxmlformats.org/markup-compatibility/2006">
    <mc:Choice xmlns:p14="http://schemas.microsoft.com/office/powerpoint/2010/main" Requires="p14">
      <p:transition spd="slow" p14:dur="800" advTm="30104">
        <p:circle/>
        <p:sndAc>
          <p:stSnd>
            <p:snd r:embed="rId2" name="explode.wav"/>
          </p:stSnd>
        </p:sndAc>
      </p:transition>
    </mc:Choice>
    <mc:Fallback>
      <p:transition spd="slow" advTm="30104">
        <p:circle/>
        <p:sndAc>
          <p:stSnd>
            <p:snd r:embed="rId2" name="explod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788024" y="188640"/>
            <a:ext cx="4176464" cy="6262230"/>
          </a:xfrm>
        </p:spPr>
        <p:txBody>
          <a:bodyPr/>
          <a:lstStyle/>
          <a:p>
            <a:pPr marL="0" indent="0">
              <a:buNone/>
            </a:pPr>
            <a:endParaRPr lang="ru-RU" dirty="0"/>
          </a:p>
        </p:txBody>
      </p:sp>
      <p:sp>
        <p:nvSpPr>
          <p:cNvPr id="4" name="Текст 3"/>
          <p:cNvSpPr>
            <a:spLocks noGrp="1"/>
          </p:cNvSpPr>
          <p:nvPr>
            <p:ph type="body" idx="2"/>
          </p:nvPr>
        </p:nvSpPr>
        <p:spPr>
          <a:xfrm>
            <a:off x="107504" y="1240185"/>
            <a:ext cx="3600399" cy="5445224"/>
          </a:xfrm>
        </p:spPr>
        <p:txBody>
          <a:bodyPr>
            <a:noAutofit/>
          </a:bodyPr>
          <a:lstStyle/>
          <a:p>
            <a:r>
              <a:rPr lang="ru-RU" sz="1000" b="0" i="0" dirty="0" smtClean="0">
                <a:solidFill>
                  <a:schemeClr val="tx2">
                    <a:lumMod val="75000"/>
                  </a:schemeClr>
                </a:solidFill>
                <a:effectLst/>
                <a:latin typeface="Arial"/>
              </a:rPr>
              <a:t>К лету 1943 года Советский Союз догнал и перегнал фашистскую Германию не только в плане производства вооружений, но и фактически во всех сферах военной деятельности.</a:t>
            </a:r>
          </a:p>
          <a:p>
            <a:r>
              <a:rPr lang="ru-RU" sz="1000" b="0" i="0" dirty="0" smtClean="0">
                <a:solidFill>
                  <a:schemeClr val="tx2">
                    <a:lumMod val="75000"/>
                  </a:schemeClr>
                </a:solidFill>
                <a:effectLst/>
                <a:latin typeface="Arial"/>
              </a:rPr>
              <a:t>Блестяще работала и советская агентура в глубоком тылу врага. Уже с начала 1943 года </a:t>
            </a:r>
            <a:r>
              <a:rPr lang="ru-RU" sz="1000" b="1" i="0" dirty="0" smtClean="0">
                <a:solidFill>
                  <a:schemeClr val="tx2">
                    <a:lumMod val="75000"/>
                  </a:schemeClr>
                </a:solidFill>
                <a:effectLst/>
                <a:latin typeface="Arial"/>
              </a:rPr>
              <a:t>Сталину</a:t>
            </a:r>
            <a:r>
              <a:rPr lang="ru-RU" sz="1000" b="0" i="0" dirty="0" smtClean="0">
                <a:solidFill>
                  <a:schemeClr val="tx2">
                    <a:lumMod val="75000"/>
                  </a:schemeClr>
                </a:solidFill>
                <a:effectLst/>
                <a:latin typeface="Arial"/>
              </a:rPr>
              <a:t> и советскому Генеральному штабу было известно о подготовке немецким командованием плана летнего наступления под кодовым названием «Цитадель».</a:t>
            </a:r>
          </a:p>
          <a:p>
            <a:r>
              <a:rPr lang="ru-RU" sz="1000" dirty="0" smtClean="0"/>
              <a:t>.</a:t>
            </a:r>
            <a:endParaRPr lang="ru-RU" sz="1000" dirty="0"/>
          </a:p>
          <a:p>
            <a:endParaRPr lang="ru-RU" sz="1000" dirty="0"/>
          </a:p>
        </p:txBody>
      </p:sp>
      <p:sp>
        <p:nvSpPr>
          <p:cNvPr id="2" name="Заголовок 1"/>
          <p:cNvSpPr>
            <a:spLocks noGrp="1"/>
          </p:cNvSpPr>
          <p:nvPr>
            <p:ph type="title"/>
          </p:nvPr>
        </p:nvSpPr>
        <p:spPr>
          <a:xfrm rot="21141456">
            <a:off x="142807" y="196788"/>
            <a:ext cx="3008313" cy="731841"/>
          </a:xfrm>
        </p:spPr>
        <p:txBody>
          <a:bodyPr/>
          <a:lstStyle/>
          <a:p>
            <a:r>
              <a:rPr lang="ru-RU" dirty="0">
                <a:solidFill>
                  <a:srgbClr val="262626"/>
                </a:solidFill>
                <a:latin typeface="Arial"/>
              </a:rPr>
              <a:t>Сталинский «Вертер»</a:t>
            </a:r>
            <a:br>
              <a:rPr lang="ru-RU" dirty="0">
                <a:solidFill>
                  <a:srgbClr val="262626"/>
                </a:solidFill>
                <a:latin typeface="Arial"/>
              </a:rPr>
            </a:b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40"/>
            <a:ext cx="4881093"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7504" y="3666996"/>
            <a:ext cx="3672408" cy="3046988"/>
          </a:xfrm>
          <a:prstGeom prst="rect">
            <a:avLst/>
          </a:prstGeom>
        </p:spPr>
        <p:txBody>
          <a:bodyPr wrap="square">
            <a:spAutoFit/>
          </a:bodyPr>
          <a:lstStyle/>
          <a:p>
            <a:pPr lvl="0"/>
            <a:r>
              <a:rPr lang="ru-RU" sz="1200" dirty="0">
                <a:solidFill>
                  <a:schemeClr val="tx2">
                    <a:lumMod val="75000"/>
                  </a:schemeClr>
                </a:solidFill>
              </a:rPr>
              <a:t>12 апреля 1943 года на столе у Сталина появился переведённый с немецкого точный текст директивы № 6 «О плане операции „Цитадель“» немецкого Верховного командования, завизированный всеми службами вермахта. Единственное, чего не было на документе, это визы самого </a:t>
            </a:r>
            <a:r>
              <a:rPr lang="ru-RU" sz="1200" b="1" dirty="0">
                <a:solidFill>
                  <a:schemeClr val="tx2">
                    <a:lumMod val="75000"/>
                  </a:schemeClr>
                </a:solidFill>
              </a:rPr>
              <a:t>Гитлера</a:t>
            </a:r>
            <a:r>
              <a:rPr lang="ru-RU" sz="1200" dirty="0">
                <a:solidFill>
                  <a:schemeClr val="tx2">
                    <a:lumMod val="75000"/>
                  </a:schemeClr>
                </a:solidFill>
              </a:rPr>
              <a:t>. Он поставил её через три дня после того, как с ней ознакомился советский лидер. Фюрер, разумеется, об этом не знал.</a:t>
            </a:r>
          </a:p>
          <a:p>
            <a:pPr lvl="0"/>
            <a:r>
              <a:rPr lang="ru-RU" sz="1200" dirty="0">
                <a:solidFill>
                  <a:schemeClr val="tx2">
                    <a:lumMod val="75000"/>
                  </a:schemeClr>
                </a:solidFill>
              </a:rPr>
              <a:t>О человеке, который добыл для советского командования этот документ, неизвестно ничего, кроме его кодового имени — «Вертер». Различные исследователи выдвигают разные версии о том, кем на самом деле был «Вертер» — некоторые считают, что советским агентом являлся личный фотограф Гитлера.</a:t>
            </a:r>
          </a:p>
        </p:txBody>
      </p:sp>
    </p:spTree>
    <p:extLst>
      <p:ext uri="{BB962C8B-B14F-4D97-AF65-F5344CB8AC3E}">
        <p14:creationId xmlns:p14="http://schemas.microsoft.com/office/powerpoint/2010/main" val="2403441584"/>
      </p:ext>
    </p:extLst>
  </p:cSld>
  <p:clrMapOvr>
    <a:masterClrMapping/>
  </p:clrMapOvr>
  <mc:AlternateContent xmlns:mc="http://schemas.openxmlformats.org/markup-compatibility/2006">
    <mc:Choice xmlns:p14="http://schemas.microsoft.com/office/powerpoint/2010/main" Requires="p14">
      <p:transition spd="slow" p14:dur="2000" advTm="77868">
        <p:sndAc>
          <p:stSnd>
            <p:snd r:embed="rId2" name="bomb.wav"/>
          </p:stSnd>
        </p:sndAc>
      </p:transition>
    </mc:Choice>
    <mc:Fallback>
      <p:transition spd="slow" advTm="77868">
        <p:sndAc>
          <p:stSnd>
            <p:snd r:embed="rId2" name="bomb.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484784"/>
            <a:ext cx="4464496" cy="5112568"/>
          </a:xfrm>
        </p:spPr>
        <p:txBody>
          <a:bodyPr/>
          <a:lstStyle/>
          <a:p>
            <a:endParaRPr lang="ru-RU" dirty="0"/>
          </a:p>
        </p:txBody>
      </p:sp>
      <p:sp>
        <p:nvSpPr>
          <p:cNvPr id="4" name="Текст 3"/>
          <p:cNvSpPr>
            <a:spLocks noGrp="1"/>
          </p:cNvSpPr>
          <p:nvPr>
            <p:ph type="body" idx="2"/>
          </p:nvPr>
        </p:nvSpPr>
        <p:spPr>
          <a:xfrm>
            <a:off x="5148064" y="1454804"/>
            <a:ext cx="3689992" cy="4782445"/>
          </a:xfrm>
        </p:spPr>
        <p:txBody>
          <a:bodyPr>
            <a:normAutofit fontScale="25000" lnSpcReduction="20000"/>
          </a:bodyPr>
          <a:lstStyle/>
          <a:p>
            <a:r>
              <a:rPr lang="ru-RU" sz="3600" b="0" i="0" dirty="0" smtClean="0">
                <a:solidFill>
                  <a:schemeClr val="tx2">
                    <a:lumMod val="75000"/>
                  </a:schemeClr>
                </a:solidFill>
                <a:effectLst/>
                <a:latin typeface="Arial"/>
              </a:rPr>
              <a:t>Среди советских военачальников не было единой точки зрения относительно того, как следует действовать летом 1943 года. Командующий Центральным фронтом </a:t>
            </a:r>
            <a:r>
              <a:rPr lang="ru-RU" sz="3600" b="1" i="0" dirty="0" smtClean="0">
                <a:solidFill>
                  <a:schemeClr val="tx2">
                    <a:lumMod val="75000"/>
                  </a:schemeClr>
                </a:solidFill>
                <a:effectLst/>
                <a:latin typeface="Arial"/>
              </a:rPr>
              <a:t>Константин Рокоссовский </a:t>
            </a:r>
            <a:r>
              <a:rPr lang="ru-RU" sz="3600" b="0" i="0" dirty="0" smtClean="0">
                <a:solidFill>
                  <a:schemeClr val="tx2">
                    <a:lumMod val="75000"/>
                  </a:schemeClr>
                </a:solidFill>
                <a:effectLst/>
                <a:latin typeface="Arial"/>
              </a:rPr>
              <a:t>предлагал переход к преднамеренной обороне с целью измотать и обескровить наступающего противника с последующим переходом в контрнаступление для его окончательного разгрома. А вот командующий Воронежским фронтом </a:t>
            </a:r>
            <a:r>
              <a:rPr lang="ru-RU" sz="3600" b="1" i="0" dirty="0" smtClean="0">
                <a:solidFill>
                  <a:schemeClr val="tx2">
                    <a:lumMod val="75000"/>
                  </a:schemeClr>
                </a:solidFill>
                <a:effectLst/>
                <a:latin typeface="Arial"/>
              </a:rPr>
              <a:t>Николай Ватутин </a:t>
            </a:r>
            <a:r>
              <a:rPr lang="ru-RU" sz="3600" b="0" i="0" dirty="0" smtClean="0">
                <a:solidFill>
                  <a:schemeClr val="tx2">
                    <a:lumMod val="75000"/>
                  </a:schemeClr>
                </a:solidFill>
                <a:effectLst/>
                <a:latin typeface="Arial"/>
              </a:rPr>
              <a:t>настаивал на переходе наших войск в наступление без всяких оборонительных действий.</a:t>
            </a:r>
          </a:p>
          <a:p>
            <a:r>
              <a:rPr lang="ru-RU" sz="3600" b="0" i="0" dirty="0" smtClean="0">
                <a:solidFill>
                  <a:schemeClr val="tx2">
                    <a:lumMod val="75000"/>
                  </a:schemeClr>
                </a:solidFill>
                <a:effectLst/>
                <a:latin typeface="Arial"/>
              </a:rPr>
              <a:t>Сталин, которому больше импонировала точка зрения Ватутина, тем не менее, прислушавшись к мнению большинства военных и, в первую очередь, </a:t>
            </a:r>
            <a:r>
              <a:rPr lang="ru-RU" sz="3600" b="1" i="0" dirty="0" smtClean="0">
                <a:solidFill>
                  <a:schemeClr val="tx2">
                    <a:lumMod val="75000"/>
                  </a:schemeClr>
                </a:solidFill>
                <a:effectLst/>
                <a:latin typeface="Arial"/>
              </a:rPr>
              <a:t>Жукова</a:t>
            </a:r>
            <a:r>
              <a:rPr lang="ru-RU" sz="3600" b="0" i="0" dirty="0" smtClean="0">
                <a:solidFill>
                  <a:schemeClr val="tx2">
                    <a:lumMod val="75000"/>
                  </a:schemeClr>
                </a:solidFill>
                <a:effectLst/>
                <a:latin typeface="Arial"/>
              </a:rPr>
              <a:t>, поддержал позицию Рокоссовского.</a:t>
            </a:r>
          </a:p>
          <a:p>
            <a:r>
              <a:rPr lang="ru-RU" sz="3600" b="0" i="0" dirty="0" smtClean="0">
                <a:solidFill>
                  <a:schemeClr val="tx2">
                    <a:lumMod val="75000"/>
                  </a:schemeClr>
                </a:solidFill>
                <a:effectLst/>
                <a:latin typeface="Arial"/>
              </a:rPr>
              <a:t>Однако немцы в начале июля демонстрировали поразительную пассивность, что заставило Сталина усомниться в правильности принятого решения.</a:t>
            </a:r>
          </a:p>
          <a:p>
            <a:r>
              <a:rPr lang="ru-RU" sz="3600" b="0" i="0" dirty="0" smtClean="0">
                <a:solidFill>
                  <a:schemeClr val="tx2">
                    <a:lumMod val="75000"/>
                  </a:schemeClr>
                </a:solidFill>
                <a:effectLst/>
                <a:latin typeface="Arial"/>
              </a:rPr>
              <a:t>В ночь на 5 июля 1943 года Рокоссовский позвонил Сталину.</a:t>
            </a:r>
          </a:p>
          <a:p>
            <a:r>
              <a:rPr lang="ru-RU" sz="3600" b="0" i="0" dirty="0" smtClean="0">
                <a:solidFill>
                  <a:schemeClr val="tx2">
                    <a:lumMod val="75000"/>
                  </a:schemeClr>
                </a:solidFill>
                <a:effectLst/>
                <a:latin typeface="Arial"/>
              </a:rPr>
              <a:t>– Товарищ Сталин! Немцы начали наступление!</a:t>
            </a:r>
          </a:p>
          <a:p>
            <a:r>
              <a:rPr lang="ru-RU" sz="3600" b="0" i="0" dirty="0" smtClean="0">
                <a:solidFill>
                  <a:schemeClr val="tx2">
                    <a:lumMod val="75000"/>
                  </a:schemeClr>
                </a:solidFill>
                <a:effectLst/>
                <a:latin typeface="Arial"/>
              </a:rPr>
              <a:t>– А чему вы радуетесь? — спросил удивлённый вождь.</a:t>
            </a:r>
          </a:p>
          <a:p>
            <a:r>
              <a:rPr lang="ru-RU" sz="3600" b="0" i="0" dirty="0" smtClean="0">
                <a:solidFill>
                  <a:schemeClr val="tx2">
                    <a:lumMod val="75000"/>
                  </a:schemeClr>
                </a:solidFill>
                <a:effectLst/>
                <a:latin typeface="Arial"/>
              </a:rPr>
              <a:t>– Теперь победа будет за нами, товарищ Сталин! — ответил полководец.</a:t>
            </a:r>
          </a:p>
          <a:p>
            <a:r>
              <a:rPr lang="ru-RU" sz="3600" b="0" i="0" dirty="0" smtClean="0">
                <a:solidFill>
                  <a:schemeClr val="tx2">
                    <a:lumMod val="75000"/>
                  </a:schemeClr>
                </a:solidFill>
                <a:effectLst/>
                <a:latin typeface="Arial"/>
              </a:rPr>
              <a:t>Рокоссовский не ошибся.</a:t>
            </a:r>
          </a:p>
          <a:p>
            <a:endParaRPr lang="ru-RU" dirty="0"/>
          </a:p>
        </p:txBody>
      </p:sp>
      <p:sp>
        <p:nvSpPr>
          <p:cNvPr id="2" name="Заголовок 1"/>
          <p:cNvSpPr>
            <a:spLocks noGrp="1"/>
          </p:cNvSpPr>
          <p:nvPr>
            <p:ph type="title"/>
          </p:nvPr>
        </p:nvSpPr>
        <p:spPr/>
        <p:txBody>
          <a:bodyPr>
            <a:normAutofit fontScale="90000"/>
          </a:bodyPr>
          <a:lstStyle/>
          <a:p>
            <a:r>
              <a:rPr lang="ru-RU" dirty="0">
                <a:solidFill>
                  <a:srgbClr val="262626"/>
                </a:solidFill>
                <a:latin typeface="Arial"/>
              </a:rPr>
              <a:t>Рокоссовский оказался прозорливей Ватутина</a:t>
            </a:r>
            <a:br>
              <a:rPr lang="ru-RU" dirty="0">
                <a:solidFill>
                  <a:srgbClr val="262626"/>
                </a:solidFill>
                <a:latin typeface="Arial"/>
              </a:rPr>
            </a:b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446449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073368"/>
      </p:ext>
    </p:extLst>
  </p:cSld>
  <p:clrMapOvr>
    <a:masterClrMapping/>
  </p:clrMapOvr>
  <mc:AlternateContent xmlns:mc="http://schemas.openxmlformats.org/markup-compatibility/2006">
    <mc:Choice xmlns:p14="http://schemas.microsoft.com/office/powerpoint/2010/main" Requires="p14">
      <p:transition spd="slow" p14:dur="2000" advTm="76437">
        <p:sndAc>
          <p:stSnd>
            <p:snd r:embed="rId2" name="breeze.wav"/>
          </p:stSnd>
        </p:sndAc>
      </p:transition>
    </mc:Choice>
    <mc:Fallback>
      <p:transition spd="slow" advTm="76437">
        <p:sndAc>
          <p:stSnd>
            <p:snd r:embed="rId2"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63888" y="260648"/>
            <a:ext cx="5672336" cy="5773824"/>
          </a:xfrm>
        </p:spPr>
        <p:txBody>
          <a:bodyPr/>
          <a:lstStyle/>
          <a:p>
            <a:endParaRPr lang="ru-RU" dirty="0"/>
          </a:p>
        </p:txBody>
      </p:sp>
      <p:sp>
        <p:nvSpPr>
          <p:cNvPr id="4" name="Текст 3"/>
          <p:cNvSpPr>
            <a:spLocks noGrp="1"/>
          </p:cNvSpPr>
          <p:nvPr>
            <p:ph type="body" idx="2"/>
          </p:nvPr>
        </p:nvSpPr>
        <p:spPr>
          <a:xfrm rot="21233318">
            <a:off x="288145" y="1342154"/>
            <a:ext cx="3008313" cy="5184576"/>
          </a:xfrm>
        </p:spPr>
        <p:txBody>
          <a:bodyPr>
            <a:noAutofit/>
          </a:bodyPr>
          <a:lstStyle/>
          <a:p>
            <a:r>
              <a:rPr lang="ru-RU" sz="1200" dirty="0"/>
              <a:t>Ключевым моментом Курской битвы считается танковое сражение под деревней Прохоровкой.</a:t>
            </a:r>
          </a:p>
          <a:p>
            <a:r>
              <a:rPr lang="ru-RU" sz="1200" dirty="0"/>
              <a:t>Удивительно, но это масштабное столкновение бронетехники противоборствующих сторон и по сей день вызывает ожесточённые споры историков.</a:t>
            </a:r>
          </a:p>
          <a:p>
            <a:r>
              <a:rPr lang="ru-RU" sz="1200" dirty="0"/>
              <a:t>Классическая советская историография сообщала о 800 танках у Красной Армии и 700 у вермахта. Современные историки склонны увеличивать число советских танков и уменьшать число немецких.</a:t>
            </a:r>
          </a:p>
          <a:p>
            <a:r>
              <a:rPr lang="ru-RU" sz="1200" dirty="0" smtClean="0"/>
              <a:t>дальше </a:t>
            </a:r>
            <a:r>
              <a:rPr lang="ru-RU" sz="1200" dirty="0"/>
              <a:t>всех пошёл профессор королевской кафедры современной истории Кембриджского университета </a:t>
            </a:r>
            <a:r>
              <a:rPr lang="ru-RU" sz="1200" b="1" dirty="0"/>
              <a:t>Ричард Эванс</a:t>
            </a:r>
            <a:r>
              <a:rPr lang="ru-RU" sz="1200" dirty="0"/>
              <a:t>, пишущий о том, что у немцев под Прохоровкой было лишь 117 танков, из которых лишь три было потеряно.</a:t>
            </a:r>
          </a:p>
          <a:p>
            <a:endParaRPr lang="ru-RU" sz="1200" dirty="0"/>
          </a:p>
        </p:txBody>
      </p:sp>
      <p:sp>
        <p:nvSpPr>
          <p:cNvPr id="2" name="Заголовок 1"/>
          <p:cNvSpPr>
            <a:spLocks noGrp="1"/>
          </p:cNvSpPr>
          <p:nvPr>
            <p:ph type="title"/>
          </p:nvPr>
        </p:nvSpPr>
        <p:spPr>
          <a:xfrm rot="20976430">
            <a:off x="105686" y="162420"/>
            <a:ext cx="3008313" cy="1162050"/>
          </a:xfrm>
        </p:spPr>
        <p:txBody>
          <a:bodyPr/>
          <a:lstStyle/>
          <a:p>
            <a:r>
              <a:rPr lang="ru-RU" dirty="0">
                <a:solidFill>
                  <a:srgbClr val="262626"/>
                </a:solidFill>
                <a:latin typeface="Arial"/>
              </a:rPr>
              <a:t>Загадочная битва под Прохоровкой</a:t>
            </a:r>
            <a:br>
              <a:rPr lang="ru-RU" dirty="0">
                <a:solidFill>
                  <a:srgbClr val="262626"/>
                </a:solidFill>
                <a:latin typeface="Arial"/>
              </a:rPr>
            </a:b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60648"/>
            <a:ext cx="525700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741676"/>
      </p:ext>
    </p:extLst>
  </p:cSld>
  <p:clrMapOvr>
    <a:masterClrMapping/>
  </p:clrMapOvr>
  <mc:AlternateContent xmlns:mc="http://schemas.openxmlformats.org/markup-compatibility/2006">
    <mc:Choice xmlns:p14="http://schemas.microsoft.com/office/powerpoint/2010/main" Requires="p14">
      <p:transition spd="slow" p14:dur="2000" advTm="53117">
        <p:sndAc>
          <p:stSnd loop="1">
            <p:snd r:embed="rId2" name="explode.wav"/>
          </p:stSnd>
        </p:sndAc>
      </p:transition>
    </mc:Choice>
    <mc:Fallback>
      <p:transition spd="slow" advTm="53117">
        <p:sndAc>
          <p:stSnd loop="1">
            <p:snd r:embed="rId2" name="explod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8448"/>
            <a:ext cx="3017173" cy="369332"/>
          </a:xfrm>
          <a:prstGeom prst="rect">
            <a:avLst/>
          </a:prstGeom>
        </p:spPr>
        <p:txBody>
          <a:bodyPr wrap="none">
            <a:spAutoFit/>
          </a:bodyPr>
          <a:lstStyle/>
          <a:p>
            <a:r>
              <a:rPr lang="ru-RU" b="1" i="0" dirty="0" smtClean="0">
                <a:solidFill>
                  <a:schemeClr val="accent2">
                    <a:lumMod val="40000"/>
                    <a:lumOff val="60000"/>
                  </a:schemeClr>
                </a:solidFill>
                <a:effectLst/>
                <a:latin typeface="Arial"/>
              </a:rPr>
              <a:t>«Кутузов» и «Румянцев»</a:t>
            </a:r>
            <a:endParaRPr lang="ru-RU" b="1" i="0" dirty="0">
              <a:solidFill>
                <a:schemeClr val="accent2">
                  <a:lumMod val="40000"/>
                  <a:lumOff val="60000"/>
                </a:schemeClr>
              </a:solidFill>
              <a:effectLst/>
              <a:latin typeface="Arial"/>
            </a:endParaRPr>
          </a:p>
        </p:txBody>
      </p:sp>
      <p:sp>
        <p:nvSpPr>
          <p:cNvPr id="3" name="Прямоугольник 2"/>
          <p:cNvSpPr/>
          <p:nvPr/>
        </p:nvSpPr>
        <p:spPr>
          <a:xfrm>
            <a:off x="-1" y="350884"/>
            <a:ext cx="4572000" cy="4031873"/>
          </a:xfrm>
          <a:prstGeom prst="rect">
            <a:avLst/>
          </a:prstGeom>
        </p:spPr>
        <p:txBody>
          <a:bodyPr>
            <a:spAutoFit/>
          </a:bodyPr>
          <a:lstStyle/>
          <a:p>
            <a:r>
              <a:rPr lang="ru-RU" sz="1400" dirty="0">
                <a:solidFill>
                  <a:srgbClr val="92D050"/>
                </a:solidFill>
              </a:rPr>
              <a:t>Когда говорят о Курской битве, часто упоминают операцию «Цитадель» — план немецкого наступления. Между тем после того, как натиск вермахта был отбит, советские войска провели две своих наступательных операции, закончившиеся блестящими успехами. Названия этих операций известны куда меньше, чем «Цитадель».</a:t>
            </a:r>
          </a:p>
          <a:p>
            <a:r>
              <a:rPr lang="ru-RU" sz="1400" dirty="0">
                <a:solidFill>
                  <a:srgbClr val="92D050"/>
                </a:solidFill>
              </a:rPr>
              <a:t>12 июля 1943 года войска Западного и Брянского фронтов перешли в наступление на орловском направлении. Спустя три дня своё наступление начал Центральный фронт. Эта операция получила кодовое название «Кутузов». В ходе неё было нанесено крупное поражение немецкой группе армий «Центр», чьё отступление остановилось лишь 18 августа на оборонительном рубеже «Хаген» восточнее Брянска. Благодаря «Кутузову» были освобождены города Карачев, Жиздра, Мценск, Болхов, а утром 5 августа 1943 года советские войска вошли в Орёл</a:t>
            </a:r>
            <a:r>
              <a:rPr lang="ru-RU" dirty="0">
                <a:solidFill>
                  <a:schemeClr val="accent4">
                    <a:lumMod val="60000"/>
                    <a:lumOff val="40000"/>
                  </a:schemeClr>
                </a:solidFill>
              </a:rPr>
              <a:t>.</a:t>
            </a:r>
          </a:p>
        </p:txBody>
      </p:sp>
      <p:sp>
        <p:nvSpPr>
          <p:cNvPr id="4" name="Прямоугольник 3"/>
          <p:cNvSpPr/>
          <p:nvPr/>
        </p:nvSpPr>
        <p:spPr>
          <a:xfrm>
            <a:off x="4427984" y="11235"/>
            <a:ext cx="4572000" cy="3539430"/>
          </a:xfrm>
          <a:prstGeom prst="rect">
            <a:avLst/>
          </a:prstGeom>
        </p:spPr>
        <p:txBody>
          <a:bodyPr>
            <a:spAutoFit/>
          </a:bodyPr>
          <a:lstStyle/>
          <a:p>
            <a:r>
              <a:rPr lang="ru-RU" sz="1400" b="0" i="0" dirty="0" smtClean="0">
                <a:solidFill>
                  <a:schemeClr val="accent2">
                    <a:lumMod val="60000"/>
                    <a:lumOff val="40000"/>
                  </a:schemeClr>
                </a:solidFill>
                <a:effectLst/>
                <a:latin typeface="Arial"/>
              </a:rPr>
              <a:t>3 августа 1943 года войска Воронежского и Степного фронтов начали наступательную операцию «Румянцев», названную в честь ещё одного русского полководца. 5 августа советские войска овладели Белгородом и затем приступили к освобождению территории Левобережной Украины. В течение 20-дневной операции они нанесли поражение противостоящим силам гитлеровцев и вышли к Харькову. 23 августа 1943 года в 2 часа ночи войска Степного фронта предприняли ночной штурм города, который к рассвету завершился успехом.</a:t>
            </a:r>
          </a:p>
          <a:p>
            <a:r>
              <a:rPr lang="ru-RU" sz="1400" b="0" i="0" dirty="0" smtClean="0">
                <a:solidFill>
                  <a:schemeClr val="accent2">
                    <a:lumMod val="60000"/>
                    <a:lumOff val="40000"/>
                  </a:schemeClr>
                </a:solidFill>
                <a:effectLst/>
                <a:latin typeface="Arial"/>
              </a:rPr>
              <a:t>«Кутузов» и «Румянцев» стали причиной первого победного салюта в годы войны — 5 августа 1943 года в Москве он был проведён в ознаменование освобождения Орла и Белгорода</a:t>
            </a:r>
            <a:endParaRPr lang="ru-RU" sz="1400" b="0" i="0" dirty="0">
              <a:solidFill>
                <a:schemeClr val="accent2">
                  <a:lumMod val="60000"/>
                  <a:lumOff val="40000"/>
                </a:schemeClr>
              </a:solidFill>
              <a:effectLst/>
              <a:latin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5" y="4310998"/>
            <a:ext cx="8402418" cy="254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77704"/>
      </p:ext>
    </p:extLst>
  </p:cSld>
  <p:clrMapOvr>
    <a:masterClrMapping/>
  </p:clrMapOvr>
  <mc:AlternateContent xmlns:mc="http://schemas.openxmlformats.org/markup-compatibility/2006" xmlns:p14="http://schemas.microsoft.com/office/powerpoint/2010/main">
    <mc:Choice Requires="p14">
      <p:transition spd="slow" p14:dur="2000" advTm="123520"/>
    </mc:Choice>
    <mc:Fallback xmlns="">
      <p:transition spd="slow" advTm="12352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188640"/>
            <a:ext cx="3065512" cy="1354832"/>
          </a:xfrm>
        </p:spPr>
        <p:txBody>
          <a:bodyPr>
            <a:noAutofit/>
          </a:bodyPr>
          <a:lstStyle/>
          <a:p>
            <a:r>
              <a:rPr lang="ru-RU" sz="4400" dirty="0" smtClean="0">
                <a:solidFill>
                  <a:srgbClr val="FFC000"/>
                </a:solidFill>
              </a:rPr>
              <a:t>Курская Дуга</a:t>
            </a:r>
            <a:endParaRPr lang="ru-RU" sz="4400" dirty="0">
              <a:solidFill>
                <a:srgbClr val="FFC000"/>
              </a:solidFill>
            </a:endParaRPr>
          </a:p>
        </p:txBody>
      </p:sp>
      <p:sp>
        <p:nvSpPr>
          <p:cNvPr id="3" name="Рисунок 2"/>
          <p:cNvSpPr>
            <a:spLocks noGrp="1"/>
          </p:cNvSpPr>
          <p:nvPr>
            <p:ph type="pic" idx="1"/>
          </p:nvPr>
        </p:nvSpPr>
        <p:spPr>
          <a:xfrm>
            <a:off x="179512" y="692696"/>
            <a:ext cx="5220072" cy="5085184"/>
          </a:xfrm>
        </p:spPr>
      </p:sp>
      <p:sp>
        <p:nvSpPr>
          <p:cNvPr id="4" name="Текст 3"/>
          <p:cNvSpPr>
            <a:spLocks noGrp="1"/>
          </p:cNvSpPr>
          <p:nvPr>
            <p:ph type="body" sz="half" idx="2"/>
          </p:nvPr>
        </p:nvSpPr>
        <p:spPr>
          <a:xfrm>
            <a:off x="5508104" y="1556792"/>
            <a:ext cx="3209528" cy="4752528"/>
          </a:xfrm>
        </p:spPr>
        <p:txBody>
          <a:bodyPr>
            <a:normAutofit fontScale="70000" lnSpcReduction="20000"/>
          </a:bodyPr>
          <a:lstStyle/>
          <a:p>
            <a:pPr fontAlgn="base"/>
            <a:r>
              <a:rPr lang="ru-RU" b="1" dirty="0">
                <a:solidFill>
                  <a:srgbClr val="FFFF00"/>
                </a:solidFill>
                <a:latin typeface="Tahoma"/>
              </a:rPr>
              <a:t>Курская битва</a:t>
            </a:r>
            <a:r>
              <a:rPr lang="ru-RU" dirty="0">
                <a:solidFill>
                  <a:srgbClr val="FFFF00"/>
                </a:solidFill>
                <a:latin typeface="Tahoma"/>
              </a:rPr>
              <a:t> (5 июля 1943 — 23 августа 1943, также известна как </a:t>
            </a:r>
            <a:r>
              <a:rPr lang="ru-RU" b="1" dirty="0">
                <a:solidFill>
                  <a:srgbClr val="FFFF00"/>
                </a:solidFill>
                <a:latin typeface="Tahoma"/>
              </a:rPr>
              <a:t>Битва на Курской дуге</a:t>
            </a:r>
            <a:r>
              <a:rPr lang="ru-RU" dirty="0">
                <a:solidFill>
                  <a:srgbClr val="FFFF00"/>
                </a:solidFill>
                <a:latin typeface="Tahoma"/>
              </a:rPr>
              <a:t>) по своим масштабам, привлекаемым силам и средствам, напряжённости, результатам и военно-политическим последствиям является одним из ключевых сражений Второй Мировой войны и Великой Отечественной войны. В советской и российской историографии принято разделять сражение на 3 части: Курскую оборонительную операцию (5—12 июля); Орловскую (12 июля — 18 августа) и </a:t>
            </a:r>
            <a:r>
              <a:rPr lang="ru-RU" dirty="0" err="1">
                <a:solidFill>
                  <a:srgbClr val="FFFF00"/>
                </a:solidFill>
                <a:latin typeface="Tahoma"/>
              </a:rPr>
              <a:t>Белгородско</a:t>
            </a:r>
            <a:r>
              <a:rPr lang="ru-RU" dirty="0">
                <a:solidFill>
                  <a:srgbClr val="FFFF00"/>
                </a:solidFill>
                <a:latin typeface="Tahoma"/>
              </a:rPr>
              <a:t>-Харьковскую (3—23 августа) наступательные. Немецкая сторона наступательную часть сражения называла «Операцией Цитадель».</a:t>
            </a:r>
          </a:p>
          <a:p>
            <a:pPr fontAlgn="base"/>
            <a:r>
              <a:rPr lang="ru-RU" dirty="0">
                <a:solidFill>
                  <a:srgbClr val="FFFF00"/>
                </a:solidFill>
                <a:latin typeface="Tahoma"/>
              </a:rPr>
              <a:t>Битва продолжалась 49 дней — с 5 июля по 23 августа 1943.</a:t>
            </a:r>
          </a:p>
          <a:p>
            <a:pPr fontAlgn="base"/>
            <a:r>
              <a:rPr lang="ru-RU" dirty="0">
                <a:solidFill>
                  <a:srgbClr val="FFFF00"/>
                </a:solidFill>
                <a:latin typeface="Tahoma"/>
              </a:rPr>
              <a:t>После завершения битвы стратегическая инициатива в войне перешла на сторону Красной Армии, которая до окончания войны проводила в основном наступательные операции, тогда как Вермахт — оборонялся.</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522007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68026"/>
      </p:ext>
    </p:extLst>
  </p:cSld>
  <p:clrMapOvr>
    <a:masterClrMapping/>
  </p:clrMapOvr>
  <mc:AlternateContent xmlns:mc="http://schemas.openxmlformats.org/markup-compatibility/2006" xmlns:p14="http://schemas.microsoft.com/office/powerpoint/2010/main">
    <mc:Choice Requires="p14">
      <p:transition spd="slow" p14:dur="2000" advTm="66840"/>
    </mc:Choice>
    <mc:Fallback xmlns="">
      <p:transition spd="slow" advTm="6684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275</TotalTime>
  <Words>64</Words>
  <Application>Microsoft Office PowerPoint</Application>
  <PresentationFormat>Экран (4:3)</PresentationFormat>
  <Paragraphs>38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Презентацию сделали</vt:lpstr>
      <vt:lpstr>Курская Битва</vt:lpstr>
      <vt:lpstr>  «5 малоизвестных фактов о Курской битве» </vt:lpstr>
      <vt:lpstr>Сталинский «Вертер» </vt:lpstr>
      <vt:lpstr>Рокоссовский оказался прозорливей Ватутина </vt:lpstr>
      <vt:lpstr>Загадочная битва под Прохоровкой </vt:lpstr>
      <vt:lpstr>Презентация PowerPoint</vt:lpstr>
      <vt:lpstr>Курская Дуга</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Курская Битва</dc:title>
  <dc:creator>Чистяковы</dc:creator>
  <cp:lastModifiedBy>Чистяковы</cp:lastModifiedBy>
  <cp:revision>15</cp:revision>
  <dcterms:created xsi:type="dcterms:W3CDTF">2013-09-25T13:26:21Z</dcterms:created>
  <dcterms:modified xsi:type="dcterms:W3CDTF">2013-09-26T07:49:06Z</dcterms:modified>
</cp:coreProperties>
</file>