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6400800" cy="4953000"/>
          </a:xfrm>
        </p:spPr>
        <p:txBody>
          <a:bodyPr>
            <a:normAutofit fontScale="92500" lnSpcReduction="20000"/>
          </a:bodyPr>
          <a:lstStyle/>
          <a:p>
            <a:endParaRPr lang="ru-RU" sz="3900" b="1" dirty="0" smtClean="0"/>
          </a:p>
          <a:p>
            <a:r>
              <a:rPr lang="ru-RU" sz="3900" b="1" dirty="0" smtClean="0">
                <a:latin typeface="Arial" pitchFamily="34" charset="0"/>
              </a:rPr>
              <a:t>Сценарий  классного часа, </a:t>
            </a:r>
          </a:p>
          <a:p>
            <a:r>
              <a:rPr lang="ru-RU" sz="3900" dirty="0" smtClean="0">
                <a:latin typeface="Arial" pitchFamily="34" charset="0"/>
              </a:rPr>
              <a:t> посвященного 70-летию Победы  в Курской битве</a:t>
            </a:r>
          </a:p>
          <a:p>
            <a:r>
              <a:rPr lang="ru-RU" b="1" i="1" dirty="0" smtClean="0">
                <a:latin typeface="Arial" pitchFamily="34" charset="0"/>
              </a:rPr>
              <a:t> </a:t>
            </a:r>
            <a:endParaRPr lang="ru-RU" dirty="0" smtClean="0">
              <a:latin typeface="Arial" pitchFamily="34" charset="0"/>
            </a:endParaRPr>
          </a:p>
          <a:p>
            <a:r>
              <a:rPr lang="ru-RU" sz="3000" b="1" i="1" dirty="0" smtClean="0">
                <a:latin typeface="Arial" pitchFamily="34" charset="0"/>
              </a:rPr>
              <a:t>( для детей 8 -11 лет )</a:t>
            </a:r>
          </a:p>
          <a:p>
            <a:endParaRPr lang="ru-RU" dirty="0" smtClean="0">
              <a:latin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</a:rPr>
              <a:t>Морозова Елена Викторовна, учитель начальных классов</a:t>
            </a:r>
          </a:p>
          <a:p>
            <a:r>
              <a:rPr lang="ru-RU" sz="2600" dirty="0" smtClean="0">
                <a:latin typeface="Arial" pitchFamily="34" charset="0"/>
              </a:rPr>
              <a:t>Форма проведения: игра - путешествие</a:t>
            </a:r>
          </a:p>
          <a:p>
            <a:r>
              <a:rPr lang="ru-RU" b="1" i="1" dirty="0" smtClean="0">
                <a:latin typeface="Arial" pitchFamily="34" charset="0"/>
              </a:rPr>
              <a:t> </a:t>
            </a:r>
            <a:endParaRPr lang="ru-RU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</a:rPr>
              <a:t>   Ведущий:</a:t>
            </a:r>
            <a:endParaRPr lang="ru-RU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</a:rPr>
              <a:t>  -  Минутой молчания почтим память тех, кто отдал свои жизни в борьбе за мир и счастье на земле, за нашу с вами  жизнь. Прошу всех встать.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</a:rPr>
              <a:t>   </a:t>
            </a:r>
            <a:r>
              <a:rPr lang="ru-RU" sz="2400" b="1" dirty="0" smtClean="0">
                <a:latin typeface="Arial" pitchFamily="34" charset="0"/>
              </a:rPr>
              <a:t>Минута  молчания.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</a:rPr>
              <a:t>  Ведущий: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</a:rPr>
              <a:t>    - Вот и подошла к концу наша игра. Всем спасибо за участие,  до новых встреч. До свидания !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</a:rPr>
              <a:t>         Звучит музыка. Команды расходятся.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</a:rPr>
              <a:t> </a:t>
            </a:r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Литература:</a:t>
            </a:r>
            <a:endParaRPr lang="ru-RU" dirty="0" smtClean="0"/>
          </a:p>
          <a:p>
            <a:r>
              <a:rPr lang="ru-RU" b="1" dirty="0" smtClean="0"/>
              <a:t>1.Агеев В. Город у Белой Горы. Белгород. </a:t>
            </a:r>
            <a:r>
              <a:rPr lang="ru-RU" b="1" dirty="0" err="1" smtClean="0"/>
              <a:t>Везелица</a:t>
            </a:r>
            <a:r>
              <a:rPr lang="ru-RU" b="1" dirty="0" smtClean="0"/>
              <a:t>, 19922</a:t>
            </a:r>
            <a:endParaRPr lang="ru-RU" dirty="0" smtClean="0"/>
          </a:p>
          <a:p>
            <a:r>
              <a:rPr lang="ru-RU" dirty="0" smtClean="0"/>
              <a:t>2. «Я гражданин России! Классные часы по гражданскому и патриотическому воспитанию», М: «</a:t>
            </a:r>
            <a:r>
              <a:rPr lang="ru-RU" dirty="0" err="1" smtClean="0"/>
              <a:t>Вако</a:t>
            </a:r>
            <a:r>
              <a:rPr lang="ru-RU" dirty="0" smtClean="0"/>
              <a:t>», 2006г.</a:t>
            </a:r>
          </a:p>
          <a:p>
            <a:r>
              <a:rPr lang="ru-RU" dirty="0" smtClean="0"/>
              <a:t>3. А. </a:t>
            </a:r>
            <a:r>
              <a:rPr lang="ru-RU" dirty="0" err="1" smtClean="0"/>
              <a:t>Чиченков</a:t>
            </a:r>
            <a:r>
              <a:rPr lang="ru-RU" dirty="0" smtClean="0"/>
              <a:t> «</a:t>
            </a:r>
            <a:r>
              <a:rPr lang="ru-RU" dirty="0" err="1" smtClean="0"/>
              <a:t>Белгородчина</a:t>
            </a:r>
            <a:r>
              <a:rPr lang="ru-RU" dirty="0" smtClean="0"/>
              <a:t> в Великой Отечественной войне1941-1954 г.г.»,   «Константа», 2005 год;</a:t>
            </a:r>
          </a:p>
          <a:p>
            <a:r>
              <a:rPr lang="ru-RU" dirty="0" smtClean="0"/>
              <a:t>4. П.М. </a:t>
            </a:r>
            <a:r>
              <a:rPr lang="ru-RU" dirty="0" err="1" smtClean="0"/>
              <a:t>Бельдиев</a:t>
            </a:r>
            <a:r>
              <a:rPr lang="ru-RU" dirty="0" smtClean="0"/>
              <a:t> «Курская битва. Подвиг на Курской дуге», - Воронеж, Центрально- чернозёмное кн. Изд-во, 1982 г.;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fontAlgn="base" hangingPunct="0"/>
            <a:r>
              <a:rPr lang="ru-RU" dirty="0" smtClean="0"/>
              <a:t>5.Великая Отечественная война: 1941-1954: Энциклопедия для </a:t>
            </a:r>
            <a:r>
              <a:rPr lang="ru-RU" dirty="0" err="1" smtClean="0"/>
              <a:t>школьников\</a:t>
            </a:r>
            <a:r>
              <a:rPr lang="ru-RU" dirty="0" smtClean="0"/>
              <a:t> Сост. </a:t>
            </a:r>
            <a:r>
              <a:rPr lang="ru-RU" dirty="0" err="1" smtClean="0"/>
              <a:t>И.А.Дамаскин</a:t>
            </a:r>
            <a:r>
              <a:rPr lang="ru-RU" dirty="0" smtClean="0"/>
              <a:t>. П.А. </a:t>
            </a:r>
            <a:r>
              <a:rPr lang="ru-RU" dirty="0" err="1" smtClean="0"/>
              <a:t>Кошель;-М</a:t>
            </a:r>
            <a:r>
              <a:rPr lang="ru-RU" dirty="0" smtClean="0"/>
              <a:t>.: ОЛМА-ПРЕСС, 2000г.</a:t>
            </a:r>
          </a:p>
          <a:p>
            <a:pPr fontAlgn="base" hangingPunct="0"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6.Журнал-сборник сценариев для библиотек и школ. – Читаем, учимся, играем: 2004 - №2, 2005 - № 2,3,6,7., 2006 - №1-3, 2008 – 3.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Arial" pitchFamily="34" charset="0"/>
              </a:rPr>
              <a:t>Цель</a:t>
            </a:r>
            <a:r>
              <a:rPr lang="ru-RU" sz="3400" dirty="0" smtClean="0">
                <a:latin typeface="Arial" pitchFamily="34" charset="0"/>
              </a:rPr>
              <a:t>: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</a:rPr>
              <a:t> </a:t>
            </a:r>
            <a:endParaRPr lang="ru-RU" dirty="0" smtClean="0">
              <a:latin typeface="Arial" pitchFamily="34" charset="0"/>
            </a:endParaRPr>
          </a:p>
          <a:p>
            <a:pPr lvl="0"/>
            <a:r>
              <a:rPr lang="ru-RU" sz="2900" dirty="0" smtClean="0">
                <a:latin typeface="Arial" pitchFamily="34" charset="0"/>
              </a:rPr>
              <a:t>расширение  знаний детей о военной истории;</a:t>
            </a:r>
          </a:p>
          <a:p>
            <a:pPr lvl="0"/>
            <a:r>
              <a:rPr lang="ru-RU" sz="2900" dirty="0" smtClean="0">
                <a:latin typeface="Arial" pitchFamily="34" charset="0"/>
              </a:rPr>
              <a:t>формирование  представлений о Великой Отечественной войне, о значении Курской битвы в Великой Отечественной войне, развитие  памяти, речи, художественного, музыкального  вкуса  учащихся;</a:t>
            </a:r>
          </a:p>
          <a:p>
            <a:pPr lvl="0"/>
            <a:r>
              <a:rPr lang="ru-RU" sz="2900" dirty="0" smtClean="0">
                <a:latin typeface="Arial" pitchFamily="34" charset="0"/>
              </a:rPr>
              <a:t>воспитание чувства патриотизма, гордости за свою страну, ответственности за свою Родину.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</a:rPr>
              <a:t> </a:t>
            </a:r>
            <a:endParaRPr lang="ru-RU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3400" b="1" dirty="0" smtClean="0">
                <a:latin typeface="Arial" pitchFamily="34" charset="0"/>
              </a:rPr>
              <a:t>Воспитательные задачи:</a:t>
            </a:r>
            <a:endParaRPr lang="ru-RU" sz="3400" dirty="0" smtClean="0">
              <a:latin typeface="Arial" pitchFamily="34" charset="0"/>
            </a:endParaRPr>
          </a:p>
          <a:p>
            <a:r>
              <a:rPr lang="ru-RU" sz="2900" dirty="0" smtClean="0">
                <a:latin typeface="Arial" pitchFamily="34" charset="0"/>
              </a:rPr>
              <a:t>-Воспитывать чувство патриотизма, любви к своей Родине и долга перед Отечеством, перед павшими героями;</a:t>
            </a:r>
          </a:p>
          <a:p>
            <a:r>
              <a:rPr lang="ru-RU" sz="2900" dirty="0" smtClean="0">
                <a:latin typeface="Arial" pitchFamily="34" charset="0"/>
              </a:rPr>
              <a:t> -Развивать навыки самостоятельной </a:t>
            </a:r>
            <a:r>
              <a:rPr lang="ru-RU" sz="2900" smtClean="0">
                <a:latin typeface="Arial" pitchFamily="34" charset="0"/>
              </a:rPr>
              <a:t>познавательной деятельности </a:t>
            </a:r>
            <a:r>
              <a:rPr lang="ru-RU" sz="2900" dirty="0" smtClean="0">
                <a:latin typeface="Arial" pitchFamily="34" charset="0"/>
              </a:rPr>
              <a:t>учащихся через активные формы обучения: умения самостоятельно работать с учебниками, с дополнительной литературой.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</a:rPr>
              <a:t>Порядок и условия проведения игры</a:t>
            </a:r>
            <a:r>
              <a:rPr lang="ru-RU" sz="2600" b="1" dirty="0" smtClean="0">
                <a:latin typeface="Arial" pitchFamily="34" charset="0"/>
              </a:rPr>
              <a:t>:</a:t>
            </a:r>
          </a:p>
          <a:p>
            <a:r>
              <a:rPr lang="ru-RU" sz="2000" dirty="0" smtClean="0">
                <a:latin typeface="Arial" pitchFamily="34" charset="0"/>
              </a:rPr>
              <a:t> Игра проходит в форме  путешествия по станциям. На каждой станции участники выполняют задания.</a:t>
            </a:r>
          </a:p>
          <a:p>
            <a:r>
              <a:rPr lang="ru-RU" sz="2000" dirty="0" smtClean="0">
                <a:latin typeface="Arial" pitchFamily="34" charset="0"/>
              </a:rPr>
              <a:t>     Победители выявляются по набранному количеству баллов, заработанному на каждой станции.</a:t>
            </a:r>
          </a:p>
          <a:p>
            <a:r>
              <a:rPr lang="ru-RU" sz="2000" dirty="0" smtClean="0">
                <a:latin typeface="Arial" pitchFamily="34" charset="0"/>
              </a:rPr>
              <a:t>     Для оценки работы команд создаётся жюри из учителей и родителей.     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 </a:t>
            </a:r>
          </a:p>
          <a:p>
            <a:r>
              <a:rPr lang="ru-RU" sz="2400" b="1" smtClean="0">
                <a:latin typeface="Arial" pitchFamily="34" charset="0"/>
              </a:rPr>
              <a:t>Оборудование</a:t>
            </a:r>
            <a:r>
              <a:rPr lang="ru-RU" sz="2400" smtClean="0">
                <a:latin typeface="Arial" pitchFamily="34" charset="0"/>
              </a:rPr>
              <a:t>:  </a:t>
            </a:r>
            <a:r>
              <a:rPr lang="ru-RU" sz="2000" smtClean="0">
                <a:latin typeface="Arial" pitchFamily="34" charset="0"/>
              </a:rPr>
              <a:t>ручки, бумага</a:t>
            </a:r>
            <a:r>
              <a:rPr lang="ru-RU" sz="2000" dirty="0" smtClean="0">
                <a:latin typeface="Arial" pitchFamily="34" charset="0"/>
              </a:rPr>
              <a:t>, тексты с заданием,  фонограммы военных песен : «С чего начинается Родина» , « В землянке» ,«В лесу прифронтовом», «Темная ночь», «Смуглянка», «Священная война», «Огонёк»,  «Журавли», «День Победы» и др.; игра ДАРТС, грамоты .</a:t>
            </a:r>
          </a:p>
          <a:p>
            <a:r>
              <a:rPr lang="ru-RU" sz="2400" b="1" dirty="0" smtClean="0">
                <a:latin typeface="Arial" pitchFamily="34" charset="0"/>
              </a:rPr>
              <a:t>Оформление</a:t>
            </a:r>
            <a:r>
              <a:rPr lang="ru-RU" sz="2600" b="1" dirty="0" smtClean="0">
                <a:latin typeface="Arial" pitchFamily="34" charset="0"/>
              </a:rPr>
              <a:t>: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>карта путешествий, названия станций , рисунки детей на военную тему.</a:t>
            </a:r>
            <a:endParaRPr lang="ru-RU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</a:rPr>
              <a:t>       Сценарий игры-путешествия  </a:t>
            </a:r>
            <a:endParaRPr lang="ru-RU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</a:rPr>
              <a:t>Звучит песня «Священная война</a:t>
            </a:r>
            <a:r>
              <a:rPr lang="ru-RU" sz="2400" b="1" i="1" dirty="0" smtClean="0">
                <a:latin typeface="Arial" pitchFamily="34" charset="0"/>
              </a:rPr>
              <a:t>».</a:t>
            </a:r>
            <a:endParaRPr lang="ru-RU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</a:rPr>
              <a:t>    </a:t>
            </a:r>
            <a:r>
              <a:rPr lang="en-US" sz="2400" b="1" dirty="0" smtClean="0">
                <a:latin typeface="Arial" pitchFamily="34" charset="0"/>
              </a:rPr>
              <a:t>I</a:t>
            </a:r>
            <a:r>
              <a:rPr lang="ru-RU" sz="2400" b="1" dirty="0" smtClean="0">
                <a:latin typeface="Arial" pitchFamily="34" charset="0"/>
              </a:rPr>
              <a:t>.Вступление</a:t>
            </a:r>
            <a:endParaRPr lang="ru-RU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600" b="1" dirty="0" smtClean="0">
                <a:latin typeface="Arial" pitchFamily="34" charset="0"/>
              </a:rPr>
              <a:t>  </a:t>
            </a:r>
            <a:r>
              <a:rPr lang="ru-RU" sz="2400" b="1" dirty="0" smtClean="0">
                <a:latin typeface="Arial" pitchFamily="34" charset="0"/>
              </a:rPr>
              <a:t>Ведущий</a:t>
            </a:r>
            <a:r>
              <a:rPr lang="ru-RU" sz="2200" b="1" dirty="0" smtClean="0">
                <a:latin typeface="Arial" pitchFamily="34" charset="0"/>
              </a:rPr>
              <a:t>:  </a:t>
            </a:r>
            <a:r>
              <a:rPr lang="ru-RU" sz="2200" dirty="0" smtClean="0">
                <a:latin typeface="Arial" pitchFamily="34" charset="0"/>
              </a:rPr>
              <a:t>Здравствуйте, ребята!  Этот учебный год особенный. В 2013 году наша страна отмечает 70-ю годовщину Курской битвы  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</a:rPr>
              <a:t>    Мы, молодое поколение, всегда будем помнить героические подвиги нашего народа в годы Великой Отечественной войны. Останутся в наших сердцах и имена героев, отдавших свою жизнь за наше будущее. Никогда мы не забудем тех, кто не жалея своей жизни, завоевал свободу и счастье для грядущих поколений.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</a:rPr>
              <a:t>     Сегодняшнюю игру - путешествие мы посвящаем этой великой дате. На станциях вы встретите различные испытания, проверите свою сноровку, внимание, меткость, </a:t>
            </a:r>
            <a:r>
              <a:rPr lang="ru-RU" sz="2200" dirty="0" smtClean="0">
                <a:latin typeface="Arial" pitchFamily="34" charset="0"/>
              </a:rPr>
              <a:t>знания  .</a:t>
            </a:r>
            <a:endParaRPr lang="ru-RU" sz="2200" dirty="0">
              <a:latin typeface="Arial" pitchFamily="34" charset="0"/>
            </a:endParaRPr>
          </a:p>
        </p:txBody>
      </p:sp>
      <p:pic>
        <p:nvPicPr>
          <p:cNvPr id="1026" name="Picture 2" descr="C:\Users\user\Pictures\ФОТО 4 А\DSCN0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00427"/>
            <a:ext cx="3010097" cy="2257573"/>
          </a:xfrm>
          <a:prstGeom prst="rect">
            <a:avLst/>
          </a:prstGeom>
          <a:noFill/>
        </p:spPr>
      </p:pic>
      <p:pic>
        <p:nvPicPr>
          <p:cNvPr id="1027" name="Picture 3" descr="C:\Users\user\Pictures\ФОТО 4 А\DSCN05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98292"/>
            <a:ext cx="3012944" cy="225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 descr="C:\Users\user\Pictures\ФОТО 4 А\DSCN0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313237"/>
            <a:ext cx="3393017" cy="25447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0" y="151180"/>
            <a:ext cx="8305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</a:rPr>
              <a:t>Для начала вам нужно разделиться на две  команды 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</a:rPr>
              <a:t>(</a:t>
            </a:r>
            <a:r>
              <a:rPr lang="ru-RU" i="1" dirty="0" smtClean="0">
                <a:latin typeface="Arial" pitchFamily="34" charset="0"/>
              </a:rPr>
              <a:t>проходит деление команд: дети по очереди вытаскивают листочки с надписью «70-я годовщина», «Курской битвы»)</a:t>
            </a:r>
            <a:endParaRPr lang="ru-RU" dirty="0" smtClean="0">
              <a:latin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</a:rPr>
              <a:t>-Познакомимся с  членами жюри .</a:t>
            </a: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    Знакомство с жюри .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</a:rPr>
              <a:t>    -Послушайте условия игры: каждая группа пройдет 4 станции . Время пребывания на каждой станции – 10 минут.  Вам нужно выбрать себе капитана и название. Желаем вам удачи, ни пуха, ни пера!</a:t>
            </a: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   </a:t>
            </a:r>
            <a:r>
              <a:rPr lang="en-US" sz="2000" b="1" dirty="0" smtClean="0">
                <a:latin typeface="Arial" pitchFamily="34" charset="0"/>
              </a:rPr>
              <a:t>II</a:t>
            </a:r>
            <a:r>
              <a:rPr lang="ru-RU" sz="2000" b="1" dirty="0" smtClean="0">
                <a:latin typeface="Arial" pitchFamily="34" charset="0"/>
              </a:rPr>
              <a:t>.Проведение игры</a:t>
            </a:r>
            <a:r>
              <a:rPr lang="ru-RU" sz="2000" dirty="0" smtClean="0">
                <a:latin typeface="Arial" pitchFamily="34" charset="0"/>
              </a:rPr>
              <a:t>  </a:t>
            </a:r>
          </a:p>
          <a:p>
            <a:pPr>
              <a:buNone/>
            </a:pPr>
            <a:r>
              <a:rPr lang="ru-RU" sz="2000" b="1" u="sng" dirty="0" smtClean="0">
                <a:latin typeface="Arial" pitchFamily="34" charset="0"/>
              </a:rPr>
              <a:t>1 Станция «Военная тайна»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</a:rPr>
              <a:t> </a:t>
            </a:r>
            <a:r>
              <a:rPr lang="ru-RU" i="1" dirty="0" smtClean="0">
                <a:latin typeface="Arial" pitchFamily="34" charset="0"/>
              </a:rPr>
              <a:t>    Капитан  достает шарик с номером вопроса. Команде даётся время для обсуждения  (10-15 секунд)  , капитан  команды дает ответ (хоровой ответ не принимается). За правильный ответ – 2 балла, за неполный ответ – 1 балл, за неправильный – 0 баллов.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dirty="0" smtClean="0">
                <a:latin typeface="Arial" pitchFamily="34" charset="0"/>
              </a:rPr>
              <a:t>- Сколько танков участвовало в </a:t>
            </a:r>
            <a:r>
              <a:rPr lang="ru-RU" sz="2200" dirty="0" err="1" smtClean="0">
                <a:latin typeface="Arial" pitchFamily="34" charset="0"/>
              </a:rPr>
              <a:t>Прохоровском</a:t>
            </a:r>
            <a:r>
              <a:rPr lang="ru-RU" sz="2200" dirty="0" smtClean="0">
                <a:latin typeface="Arial" pitchFamily="34" charset="0"/>
              </a:rPr>
              <a:t> сражении? (До 1500 танков)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</a:rPr>
              <a:t>- Когда произошло крупное танковое сражение под Прохоровкой? (12 июля 1943 года)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</a:rPr>
              <a:t>- Какое ещё название есть у </a:t>
            </a:r>
            <a:r>
              <a:rPr lang="ru-RU" sz="2200" dirty="0" err="1" smtClean="0">
                <a:latin typeface="Arial" pitchFamily="34" charset="0"/>
              </a:rPr>
              <a:t>Прохоровского</a:t>
            </a:r>
            <a:r>
              <a:rPr lang="ru-RU" sz="2200" dirty="0" smtClean="0">
                <a:latin typeface="Arial" pitchFamily="34" charset="0"/>
              </a:rPr>
              <a:t> поля? (Третье ратное поле России)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Arial" pitchFamily="34" charset="0"/>
              </a:rPr>
              <a:t>В каком году был установлен под Прохоровкой на мраморном постаменте настоящий танк Т -34? (1954 год)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</a:rPr>
              <a:t>- Как называется Военно-исторический музей-заповедник в Прохоровке? («</a:t>
            </a:r>
            <a:r>
              <a:rPr lang="ru-RU" sz="2200" dirty="0" err="1" smtClean="0">
                <a:latin typeface="Arial" pitchFamily="34" charset="0"/>
              </a:rPr>
              <a:t>Прохоровское</a:t>
            </a:r>
            <a:r>
              <a:rPr lang="ru-RU" sz="2200" dirty="0" smtClean="0">
                <a:latin typeface="Arial" pitchFamily="34" charset="0"/>
              </a:rPr>
              <a:t> поле»)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</a:rPr>
              <a:t>- Какой храм возвышается над </a:t>
            </a:r>
            <a:r>
              <a:rPr lang="ru-RU" sz="2200" dirty="0" err="1" smtClean="0">
                <a:latin typeface="Arial" pitchFamily="34" charset="0"/>
              </a:rPr>
              <a:t>Прохоровским</a:t>
            </a:r>
            <a:r>
              <a:rPr lang="ru-RU" sz="2200" dirty="0" smtClean="0">
                <a:latin typeface="Arial" pitchFamily="34" charset="0"/>
              </a:rPr>
              <a:t> полем? (Храм Петра и Павла)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</a:rPr>
              <a:t>- Что напоминает по внешнему виду Храм Петра и Павла? (Зажжённую свечу)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</a:rPr>
              <a:t>- Как называется главный памятник на территории Храма Петра и Павла? (Памятник Победы)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</a:rPr>
              <a:t>- Кого считают великими полководцами трёх ратных полей? (М. Кутузова, Д. Донского, Г. Жукова)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</a:rPr>
              <a:t> 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114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u="sng" dirty="0" smtClean="0">
                <a:latin typeface="Arial" pitchFamily="34" charset="0"/>
              </a:rPr>
              <a:t>    2 Станция «Шифровка»</a:t>
            </a:r>
            <a:endParaRPr lang="ru-RU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</a:rPr>
              <a:t> </a:t>
            </a:r>
            <a:r>
              <a:rPr lang="ru-RU" sz="2000" i="1" dirty="0" smtClean="0">
                <a:latin typeface="Arial" pitchFamily="34" charset="0"/>
              </a:rPr>
              <a:t>Дети должны найти ключ к шифровке и расшифровать текст. Для выполнения задания даётся время (5-7 минут). За расшифровку каждого донесения команда получает по 3 балла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</a:rPr>
              <a:t> 1. Кто сердцем присягнёт, того враг не согнёт</a:t>
            </a:r>
            <a:r>
              <a:rPr lang="ru-RU" sz="2400" b="1" dirty="0" smtClean="0">
                <a:latin typeface="Arial" pitchFamily="34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</a:rPr>
              <a:t>  К  Е  Е  И  Н  О  Р  Е  Н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    Т  Р  М  С  Ё  Г  А  С Ё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    О  Д  П  Я  Т  О  Г  О  Т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    С  Ц  Р  Г  Т  В  Н  Г  .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</a:rPr>
              <a:t>   </a:t>
            </a:r>
            <a:r>
              <a:rPr lang="ru-RU" sz="2000" b="1" dirty="0" smtClean="0">
                <a:latin typeface="Arial" pitchFamily="34" charset="0"/>
              </a:rPr>
              <a:t>2. По уставу жить – легче служить.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      П  Т  Ж  Л  Е  Ж 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      О  А  И  Е  С   И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      У  В  Т  Г  Л   Т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</a:rPr>
              <a:t>      С  У  Ь  Ч  У   Ь .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3075" name="Picture 3" descr="C:\Users\user\Pictures\ФОТО 4 А\DSCN0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29150"/>
            <a:ext cx="2971800" cy="2228850"/>
          </a:xfrm>
          <a:prstGeom prst="rect">
            <a:avLst/>
          </a:prstGeom>
          <a:noFill/>
        </p:spPr>
      </p:pic>
      <p:pic>
        <p:nvPicPr>
          <p:cNvPr id="3076" name="Picture 4" descr="C:\Users\user\Pictures\ФОТО 4 А\DSCN0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629150"/>
            <a:ext cx="2971800" cy="2228850"/>
          </a:xfrm>
          <a:prstGeom prst="rect">
            <a:avLst/>
          </a:prstGeom>
          <a:noFill/>
        </p:spPr>
      </p:pic>
      <p:pic>
        <p:nvPicPr>
          <p:cNvPr id="3077" name="Picture 5" descr="C:\Users\user\Pictures\ФОТО 4 А\DSCN0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629150"/>
            <a:ext cx="2971801" cy="2228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3505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u="sng" dirty="0" smtClean="0">
                <a:latin typeface="Arial" pitchFamily="34" charset="0"/>
              </a:rPr>
              <a:t>    3 Станция «Привал»</a:t>
            </a:r>
            <a:endParaRPr lang="ru-RU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400" i="1" dirty="0" smtClean="0">
                <a:latin typeface="Arial" pitchFamily="34" charset="0"/>
              </a:rPr>
              <a:t>    </a:t>
            </a:r>
            <a:r>
              <a:rPr lang="ru-RU" sz="2000" i="1" dirty="0" smtClean="0">
                <a:latin typeface="Arial" pitchFamily="34" charset="0"/>
              </a:rPr>
              <a:t>Ребятам предлагается узнать запись песни военных лет. За каждую угаданную песню – команда получает – 1 балл . ( Звучат записи песен военных лет . )</a:t>
            </a:r>
          </a:p>
          <a:p>
            <a:pPr>
              <a:buNone/>
            </a:pPr>
            <a:r>
              <a:rPr lang="ru-RU" sz="2400" b="1" u="sng" dirty="0" smtClean="0">
                <a:latin typeface="Arial" pitchFamily="34" charset="0"/>
              </a:rPr>
              <a:t>    Общее исполнение песни « День Победы».</a:t>
            </a:r>
            <a:endParaRPr lang="ru-RU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</a:rPr>
              <a:t>     </a:t>
            </a:r>
            <a:r>
              <a:rPr lang="ru-RU" sz="2400" b="1" u="sng" dirty="0" smtClean="0">
                <a:latin typeface="Arial" pitchFamily="34" charset="0"/>
              </a:rPr>
              <a:t>4 Станция «Снайпер»</a:t>
            </a:r>
            <a:endParaRPr lang="ru-RU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200" b="1" i="1" dirty="0" smtClean="0">
                <a:latin typeface="Arial" pitchFamily="34" charset="0"/>
              </a:rPr>
              <a:t>      </a:t>
            </a:r>
            <a:r>
              <a:rPr lang="ru-RU" sz="2000" i="1" dirty="0" smtClean="0">
                <a:latin typeface="Arial" pitchFamily="34" charset="0"/>
              </a:rPr>
              <a:t>Задание:  попасть в цель – реквизит – игра ДАРТС. Количество начисляемых баллов команде зависит от попадания в различные круги ДАРТСА.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</a:rPr>
              <a:t>       </a:t>
            </a:r>
            <a:r>
              <a:rPr lang="en-US" sz="2400" b="1" dirty="0" smtClean="0">
                <a:latin typeface="Arial" pitchFamily="34" charset="0"/>
              </a:rPr>
              <a:t>III</a:t>
            </a:r>
            <a:r>
              <a:rPr lang="ru-RU" sz="2400" b="1" dirty="0" smtClean="0">
                <a:latin typeface="Arial" pitchFamily="34" charset="0"/>
              </a:rPr>
              <a:t>.Подведение итогов.</a:t>
            </a:r>
            <a:r>
              <a:rPr lang="ru-RU" sz="2400" dirty="0" smtClean="0">
                <a:latin typeface="Arial" pitchFamily="34" charset="0"/>
              </a:rPr>
              <a:t> </a:t>
            </a:r>
          </a:p>
          <a:p>
            <a:pPr>
              <a:buNone/>
            </a:pPr>
            <a:r>
              <a:rPr lang="ru-RU" sz="2000" i="1" dirty="0" smtClean="0">
                <a:latin typeface="Arial" pitchFamily="34" charset="0"/>
              </a:rPr>
              <a:t>     В классе  звучат песни военных лет; жюри ведёт   подсчет баллов.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400" i="1" dirty="0" smtClean="0">
                <a:latin typeface="Arial" pitchFamily="34" charset="0"/>
              </a:rPr>
              <a:t>    </a:t>
            </a:r>
            <a:r>
              <a:rPr lang="en-US" sz="2400" b="1" dirty="0" smtClean="0">
                <a:latin typeface="Arial" pitchFamily="34" charset="0"/>
              </a:rPr>
              <a:t>IV</a:t>
            </a:r>
            <a:r>
              <a:rPr lang="ru-RU" sz="2400" b="1" dirty="0" smtClean="0">
                <a:latin typeface="Arial" pitchFamily="34" charset="0"/>
              </a:rPr>
              <a:t>.    Награждение.</a:t>
            </a:r>
            <a:endParaRPr lang="ru-RU" sz="24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000" i="1" dirty="0" smtClean="0">
                <a:latin typeface="Arial" pitchFamily="34" charset="0"/>
              </a:rPr>
              <a:t>     Команды награждаются  грамотами </a:t>
            </a:r>
            <a:r>
              <a:rPr lang="ru-RU" sz="2000" b="1" i="1" dirty="0" smtClean="0">
                <a:latin typeface="Arial" pitchFamily="34" charset="0"/>
              </a:rPr>
              <a:t>.</a:t>
            </a:r>
            <a:endParaRPr lang="ru-RU" sz="2000" dirty="0" smtClean="0">
              <a:latin typeface="Arial" pitchFamily="34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200" b="1" dirty="0" smtClean="0"/>
              <a:t> 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4098" name="Picture 2" descr="C:\Users\user\Pictures\ФОТО 4 А\DSCN0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2743200" cy="2057400"/>
          </a:xfrm>
          <a:prstGeom prst="rect">
            <a:avLst/>
          </a:prstGeom>
          <a:noFill/>
        </p:spPr>
      </p:pic>
      <p:pic>
        <p:nvPicPr>
          <p:cNvPr id="4099" name="Picture 3" descr="C:\Users\user\Pictures\ФОТО 4 А\DSCN0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00400"/>
            <a:ext cx="2673156" cy="2004867"/>
          </a:xfrm>
          <a:prstGeom prst="rect">
            <a:avLst/>
          </a:prstGeom>
          <a:noFill/>
        </p:spPr>
      </p:pic>
      <p:pic>
        <p:nvPicPr>
          <p:cNvPr id="4101" name="Picture 5" descr="C:\Users\user\Pictures\ФОТО 4 А\DSCN0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104" y="3200400"/>
            <a:ext cx="2552896" cy="1914672"/>
          </a:xfrm>
          <a:prstGeom prst="rect">
            <a:avLst/>
          </a:prstGeom>
          <a:noFill/>
        </p:spPr>
      </p:pic>
      <p:pic>
        <p:nvPicPr>
          <p:cNvPr id="4102" name="Picture 6" descr="C:\Users\user\Pictures\ФОТО 4 А\DSCN06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181600"/>
            <a:ext cx="2235200" cy="1676400"/>
          </a:xfrm>
          <a:prstGeom prst="rect">
            <a:avLst/>
          </a:prstGeom>
          <a:noFill/>
        </p:spPr>
      </p:pic>
      <p:pic>
        <p:nvPicPr>
          <p:cNvPr id="4103" name="Picture 7" descr="C:\Users\user\Pictures\ФОТО 4 А\DSCN06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142206"/>
            <a:ext cx="2287725" cy="171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b="1" dirty="0" smtClean="0">
                <a:latin typeface="Arial" pitchFamily="34" charset="0"/>
              </a:rPr>
              <a:t> Ведущий: </a:t>
            </a:r>
            <a:endParaRPr lang="ru-RU" sz="3100" dirty="0" smtClean="0">
              <a:latin typeface="Arial" pitchFamily="34" charset="0"/>
            </a:endParaRPr>
          </a:p>
          <a:p>
            <a:pPr>
              <a:buNone/>
            </a:pPr>
            <a:r>
              <a:rPr lang="ru-RU" sz="2600" b="1" dirty="0" smtClean="0">
                <a:latin typeface="Arial" pitchFamily="34" charset="0"/>
              </a:rPr>
              <a:t>    - </a:t>
            </a:r>
            <a:r>
              <a:rPr lang="ru-RU" sz="2600" dirty="0" smtClean="0">
                <a:latin typeface="Arial" pitchFamily="34" charset="0"/>
              </a:rPr>
              <a:t>Касаясь трех великих океанов,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	Она лежит, раскинув города,	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	Покрыта сеткою меридианов,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	Непобедима, широка, горда.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 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	И здесь нам посчастливилось родиться,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	Где на всю жизнь, до смерти, мы нашли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	Ту горсть земли, которая годится,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	Чтоб видеть в ней приметы всей земли.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 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	Да, можно выжить в зной, в грозу, в морозы,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	Да, можно голодать и холодать,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	Идти на смерть… Но эти три березы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	При жизни никому нельзя отдать.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</a:rPr>
              <a:t>                                                                             К. Симонов.</a:t>
            </a:r>
            <a:endParaRPr lang="ru-RU" sz="2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</TotalTime>
  <Words>574</Words>
  <Application>Microsoft Office PowerPoint</Application>
  <PresentationFormat>Экран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88</cp:revision>
  <dcterms:created xsi:type="dcterms:W3CDTF">2013-09-19T15:36:12Z</dcterms:created>
  <dcterms:modified xsi:type="dcterms:W3CDTF">2013-09-25T11:08:11Z</dcterms:modified>
</cp:coreProperties>
</file>