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Rg st="1" end="24"/>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F17724-0D3F-4CD3-8B29-C87D8528089D}" type="datetimeFigureOut">
              <a:rPr lang="ru-RU" smtClean="0"/>
              <a:t>25.09.2013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24F6A-B270-4929-8744-AE7EBDDC14CE}" type="slidenum">
              <a:rPr lang="ru-RU" smtClean="0"/>
              <a:t>‹#›</a:t>
            </a:fld>
            <a:endParaRPr lang="ru-RU"/>
          </a:p>
        </p:txBody>
      </p:sp>
    </p:spTree>
    <p:extLst>
      <p:ext uri="{BB962C8B-B14F-4D97-AF65-F5344CB8AC3E}">
        <p14:creationId xmlns:p14="http://schemas.microsoft.com/office/powerpoint/2010/main" val="2410524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483ED41-0F6D-4AA5-B1AA-7C4E043FAA5D}"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25.09.2013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25.09.2013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25.09.2013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25.09.2013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25.09.2013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25.09.2013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25.09.2013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25.09.2013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25.09.2013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25.09.2013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2.png"/><Relationship Id="rId5" Type="http://schemas.openxmlformats.org/officeDocument/2006/relationships/image" Target="../media/image6.png"/><Relationship Id="rId10" Type="http://schemas.openxmlformats.org/officeDocument/2006/relationships/image" Target="../media/image41.png"/><Relationship Id="rId4" Type="http://schemas.openxmlformats.org/officeDocument/2006/relationships/image" Target="../media/image5.png"/><Relationship Id="rId9" Type="http://schemas.openxmlformats.org/officeDocument/2006/relationships/image" Target="../media/image40.jpe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8.jpeg"/><Relationship Id="rId4" Type="http://schemas.openxmlformats.org/officeDocument/2006/relationships/image" Target="../media/image5.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6.png"/><Relationship Id="rId5" Type="http://schemas.openxmlformats.org/officeDocument/2006/relationships/image" Target="../media/image6.png"/><Relationship Id="rId10" Type="http://schemas.openxmlformats.org/officeDocument/2006/relationships/image" Target="../media/image45.png"/><Relationship Id="rId4" Type="http://schemas.openxmlformats.org/officeDocument/2006/relationships/image" Target="../media/image5.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7.jpe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5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0.png"/><Relationship Id="rId5" Type="http://schemas.openxmlformats.org/officeDocument/2006/relationships/image" Target="../media/image6.png"/><Relationship Id="rId10" Type="http://schemas.openxmlformats.org/officeDocument/2006/relationships/image" Target="../media/image49.jpeg"/><Relationship Id="rId4" Type="http://schemas.openxmlformats.org/officeDocument/2006/relationships/image" Target="../media/image5.png"/><Relationship Id="rId9" Type="http://schemas.openxmlformats.org/officeDocument/2006/relationships/image" Target="../media/image48.jpe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4.jpeg"/><Relationship Id="rId5" Type="http://schemas.openxmlformats.org/officeDocument/2006/relationships/image" Target="../media/image6.png"/><Relationship Id="rId10" Type="http://schemas.openxmlformats.org/officeDocument/2006/relationships/image" Target="../media/image53.jpeg"/><Relationship Id="rId4" Type="http://schemas.openxmlformats.org/officeDocument/2006/relationships/image" Target="../media/image5.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5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7.jpeg"/><Relationship Id="rId5" Type="http://schemas.openxmlformats.org/officeDocument/2006/relationships/image" Target="../media/image6.png"/><Relationship Id="rId10" Type="http://schemas.openxmlformats.org/officeDocument/2006/relationships/image" Target="../media/image56.jpeg"/><Relationship Id="rId4" Type="http://schemas.openxmlformats.org/officeDocument/2006/relationships/image" Target="../media/image5.png"/><Relationship Id="rId9" Type="http://schemas.openxmlformats.org/officeDocument/2006/relationships/image" Target="../media/image55.jpe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59.jpe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2.jpeg"/><Relationship Id="rId5" Type="http://schemas.openxmlformats.org/officeDocument/2006/relationships/image" Target="../media/image6.png"/><Relationship Id="rId10" Type="http://schemas.openxmlformats.org/officeDocument/2006/relationships/image" Target="../media/image61.png"/><Relationship Id="rId4" Type="http://schemas.openxmlformats.org/officeDocument/2006/relationships/image" Target="../media/image5.png"/><Relationship Id="rId9"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7.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5.jpeg"/><Relationship Id="rId5" Type="http://schemas.openxmlformats.org/officeDocument/2006/relationships/image" Target="../media/image6.png"/><Relationship Id="rId10" Type="http://schemas.openxmlformats.org/officeDocument/2006/relationships/image" Target="../media/image64.png"/><Relationship Id="rId4" Type="http://schemas.openxmlformats.org/officeDocument/2006/relationships/image" Target="../media/image5.png"/><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70.png"/><Relationship Id="rId4" Type="http://schemas.openxmlformats.org/officeDocument/2006/relationships/image" Target="../media/image5.png"/><Relationship Id="rId9" Type="http://schemas.openxmlformats.org/officeDocument/2006/relationships/image" Target="../media/image69.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9.jpe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jpeg"/><Relationship Id="rId2" Type="http://schemas.openxmlformats.org/officeDocument/2006/relationships/image" Target="../media/image21.jpeg"/><Relationship Id="rId16"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27.jpe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3.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29.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8.jpeg"/><Relationship Id="rId5" Type="http://schemas.openxmlformats.org/officeDocument/2006/relationships/image" Target="../media/image6.png"/><Relationship Id="rId10" Type="http://schemas.openxmlformats.org/officeDocument/2006/relationships/image" Target="../media/image37.jpeg"/><Relationship Id="rId4" Type="http://schemas.openxmlformats.org/officeDocument/2006/relationships/image" Target="../media/image5.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2" name="Прямоугольник 11"/>
          <p:cNvSpPr/>
          <p:nvPr/>
        </p:nvSpPr>
        <p:spPr>
          <a:xfrm>
            <a:off x="714348" y="4623571"/>
            <a:ext cx="7715304" cy="1261884"/>
          </a:xfrm>
          <a:prstGeom prst="rect">
            <a:avLst/>
          </a:prstGeom>
        </p:spPr>
        <p:txBody>
          <a:bodyPr wrap="square">
            <a:spAutoFit/>
          </a:bodyPr>
          <a:lstStyle/>
          <a:p>
            <a:pPr algn="ctr"/>
            <a:r>
              <a:rPr lang="ru-RU" sz="3800" b="1" i="1" dirty="0" smtClean="0">
                <a:solidFill>
                  <a:srgbClr val="FF0000"/>
                </a:solidFill>
              </a:rPr>
              <a:t>70-й годовщине Победы в Курской битве посвящается</a:t>
            </a:r>
            <a:endParaRPr lang="ru-RU" sz="3800" b="1" dirty="0">
              <a:solidFill>
                <a:srgbClr val="FF0000"/>
              </a:solidFill>
            </a:endParaRPr>
          </a:p>
        </p:txBody>
      </p:sp>
      <p:pic>
        <p:nvPicPr>
          <p:cNvPr id="41988" name="Picture 4" descr="&amp;Kcy;&amp;ucy;&amp;rcy;&amp;scy;&amp;kcy;&amp;ocy;&amp;jcy; &amp;bcy;&amp;icy;&amp;tcy;&amp;vcy;&amp;iecy; - 70!"/>
          <p:cNvPicPr>
            <a:picLocks noChangeAspect="1" noChangeArrowheads="1"/>
          </p:cNvPicPr>
          <p:nvPr/>
        </p:nvPicPr>
        <p:blipFill>
          <a:blip r:embed="rId9" cstate="print"/>
          <a:srcRect/>
          <a:stretch>
            <a:fillRect/>
          </a:stretch>
        </p:blipFill>
        <p:spPr bwMode="auto">
          <a:xfrm>
            <a:off x="2571736" y="764704"/>
            <a:ext cx="4167950" cy="3857652"/>
          </a:xfrm>
          <a:prstGeom prst="rect">
            <a:avLst/>
          </a:prstGeom>
          <a:noFill/>
        </p:spPr>
      </p:pic>
      <p:pic>
        <p:nvPicPr>
          <p:cNvPr id="41990" name="Picture 6" descr="&amp;Ocy;&amp;rcy;&amp;dcy;&amp;iecy;&amp;ncy; &amp;Ocy;&amp;tcy;&amp;iecy;&amp;chcy;&amp;iecy;&amp;scy;&amp;tcy;&amp;vcy;&amp;iecy;&amp;ncy;&amp;ncy;&amp;ocy;&amp;jcy; &amp;vcy;&amp;ocy;&amp;jcy;&amp;ncy;&amp;ycy; I &amp;scy;&amp;tcy;..."/>
          <p:cNvPicPr>
            <a:picLocks noChangeAspect="1" noChangeArrowheads="1"/>
          </p:cNvPicPr>
          <p:nvPr/>
        </p:nvPicPr>
        <p:blipFill>
          <a:blip r:embed="rId10" cstate="print"/>
          <a:srcRect/>
          <a:stretch>
            <a:fillRect/>
          </a:stretch>
        </p:blipFill>
        <p:spPr bwMode="auto">
          <a:xfrm>
            <a:off x="500033" y="500042"/>
            <a:ext cx="2033952" cy="2000264"/>
          </a:xfrm>
          <a:prstGeom prst="rect">
            <a:avLst/>
          </a:prstGeom>
          <a:noFill/>
        </p:spPr>
      </p:pic>
      <p:pic>
        <p:nvPicPr>
          <p:cNvPr id="41986" name="Picture 2" descr="&amp;Zcy;&amp;ncy;&amp;acy;&amp;mcy;&amp;yacy; &amp;pcy;&amp;ocy;&amp;bcy;&amp;iecy;&amp;dcy;&amp;ycy;"/>
          <p:cNvPicPr>
            <a:picLocks noChangeAspect="1" noChangeArrowheads="1"/>
          </p:cNvPicPr>
          <p:nvPr/>
        </p:nvPicPr>
        <p:blipFill>
          <a:blip r:embed="rId11" cstate="print"/>
          <a:srcRect/>
          <a:stretch>
            <a:fillRect/>
          </a:stretch>
        </p:blipFill>
        <p:spPr bwMode="auto">
          <a:xfrm>
            <a:off x="6643702" y="357166"/>
            <a:ext cx="2110034" cy="2035562"/>
          </a:xfrm>
          <a:prstGeom prst="rect">
            <a:avLst/>
          </a:prstGeom>
          <a:noFill/>
        </p:spPr>
      </p:pic>
      <p:sp>
        <p:nvSpPr>
          <p:cNvPr id="9" name="Прямоугольник 8"/>
          <p:cNvSpPr/>
          <p:nvPr/>
        </p:nvSpPr>
        <p:spPr>
          <a:xfrm>
            <a:off x="4067175" y="5846895"/>
            <a:ext cx="4572000" cy="584775"/>
          </a:xfrm>
          <a:prstGeom prst="rect">
            <a:avLst/>
          </a:prstGeom>
        </p:spPr>
        <p:txBody>
          <a:bodyPr>
            <a:spAutoFit/>
          </a:bodyPr>
          <a:lstStyle/>
          <a:p>
            <a:pPr algn="r"/>
            <a:r>
              <a:rPr lang="ru-RU" sz="1600" b="1" i="1" dirty="0" smtClean="0"/>
              <a:t>Осипов О.В., </a:t>
            </a:r>
          </a:p>
          <a:p>
            <a:pPr algn="r"/>
            <a:r>
              <a:rPr lang="ru-RU" sz="1600" b="1" i="1" dirty="0" smtClean="0"/>
              <a:t>учитель истории МОУ СОШ № 50 </a:t>
            </a:r>
            <a:r>
              <a:rPr lang="ru-RU" sz="1600" b="1" i="1" dirty="0" err="1" smtClean="0"/>
              <a:t>г.Твери</a:t>
            </a:r>
            <a:endParaRPr lang="ru-RU" sz="1600" b="1" i="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3" name="Text Box 12"/>
          <p:cNvSpPr txBox="1">
            <a:spLocks noChangeArrowheads="1"/>
          </p:cNvSpPr>
          <p:nvPr/>
        </p:nvSpPr>
        <p:spPr bwMode="auto">
          <a:xfrm>
            <a:off x="857224" y="500042"/>
            <a:ext cx="7488238" cy="1754326"/>
          </a:xfrm>
          <a:prstGeom prst="rect">
            <a:avLst/>
          </a:prstGeom>
          <a:noFill/>
          <a:ln w="9525">
            <a:noFill/>
            <a:miter lim="800000"/>
            <a:headEnd/>
            <a:tailEnd/>
          </a:ln>
          <a:effectLst/>
        </p:spPr>
        <p:txBody>
          <a:bodyPr>
            <a:spAutoFit/>
          </a:bodyPr>
          <a:lstStyle/>
          <a:p>
            <a:pPr algn="ctr">
              <a:spcBef>
                <a:spcPct val="50000"/>
              </a:spcBef>
            </a:pPr>
            <a:r>
              <a:rPr lang="ru-RU" dirty="0"/>
              <a:t>Главный удар противник нанес на </a:t>
            </a:r>
            <a:r>
              <a:rPr lang="ru-RU" u="sng" dirty="0" err="1"/>
              <a:t>ольховатском</a:t>
            </a:r>
            <a:r>
              <a:rPr lang="ru-RU" u="sng" dirty="0"/>
              <a:t> </a:t>
            </a:r>
            <a:r>
              <a:rPr lang="ru-RU" dirty="0"/>
              <a:t>направлении крупными силами пехоты при поддержке 500 танков и штурмовых орудий. Их действия сопровождались массированными ударами авиации. Развернулось ожесточенное сражение. Враг не сомневался в успехе. По его расчетам, новейшая боевая техника должна была сокрушить советскую оборону. </a:t>
            </a:r>
          </a:p>
        </p:txBody>
      </p:sp>
      <p:pic>
        <p:nvPicPr>
          <p:cNvPr id="14" name="Picture 16" descr="x_32f2d8eb"/>
          <p:cNvPicPr>
            <a:picLocks noChangeAspect="1" noChangeArrowheads="1"/>
          </p:cNvPicPr>
          <p:nvPr/>
        </p:nvPicPr>
        <p:blipFill>
          <a:blip r:embed="rId9" cstate="print"/>
          <a:srcRect/>
          <a:stretch>
            <a:fillRect/>
          </a:stretch>
        </p:blipFill>
        <p:spPr bwMode="auto">
          <a:xfrm>
            <a:off x="1500166" y="2214554"/>
            <a:ext cx="6429420" cy="3857652"/>
          </a:xfrm>
          <a:prstGeom prst="rect">
            <a:avLst/>
          </a:prstGeom>
          <a:noFill/>
        </p:spPr>
      </p:pic>
      <p:sp>
        <p:nvSpPr>
          <p:cNvPr id="15" name="Text Box 17"/>
          <p:cNvSpPr txBox="1">
            <a:spLocks noChangeArrowheads="1"/>
          </p:cNvSpPr>
          <p:nvPr/>
        </p:nvSpPr>
        <p:spPr bwMode="auto">
          <a:xfrm>
            <a:off x="2000232" y="6000768"/>
            <a:ext cx="5688013" cy="336550"/>
          </a:xfrm>
          <a:prstGeom prst="rect">
            <a:avLst/>
          </a:prstGeom>
          <a:noFill/>
          <a:ln w="9525">
            <a:noFill/>
            <a:miter lim="800000"/>
            <a:headEnd/>
            <a:tailEnd/>
          </a:ln>
          <a:effectLst/>
        </p:spPr>
        <p:txBody>
          <a:bodyPr>
            <a:spAutoFit/>
          </a:bodyPr>
          <a:lstStyle/>
          <a:p>
            <a:pPr>
              <a:spcBef>
                <a:spcPct val="50000"/>
              </a:spcBef>
            </a:pPr>
            <a:r>
              <a:rPr lang="ru-RU" sz="1600" b="1" dirty="0">
                <a:latin typeface="Times New Roman" pitchFamily="18" charset="0"/>
              </a:rPr>
              <a:t>Танки «Тигр» атакуют советскую оборону на Курской дуге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pic>
        <p:nvPicPr>
          <p:cNvPr id="13" name="Picture 19" descr="x_e9ea5127"/>
          <p:cNvPicPr>
            <a:picLocks noChangeAspect="1" noChangeArrowheads="1"/>
          </p:cNvPicPr>
          <p:nvPr/>
        </p:nvPicPr>
        <p:blipFill>
          <a:blip r:embed="rId9" cstate="print"/>
          <a:srcRect/>
          <a:stretch>
            <a:fillRect/>
          </a:stretch>
        </p:blipFill>
        <p:spPr bwMode="auto">
          <a:xfrm>
            <a:off x="550556" y="3714752"/>
            <a:ext cx="4919940" cy="2786082"/>
          </a:xfrm>
          <a:prstGeom prst="rect">
            <a:avLst/>
          </a:prstGeom>
          <a:noFill/>
        </p:spPr>
      </p:pic>
      <p:sp>
        <p:nvSpPr>
          <p:cNvPr id="14" name="Text Box 18"/>
          <p:cNvSpPr txBox="1">
            <a:spLocks noChangeArrowheads="1"/>
          </p:cNvSpPr>
          <p:nvPr/>
        </p:nvSpPr>
        <p:spPr bwMode="auto">
          <a:xfrm>
            <a:off x="3571868" y="3000372"/>
            <a:ext cx="5111750" cy="304800"/>
          </a:xfrm>
          <a:prstGeom prst="rect">
            <a:avLst/>
          </a:prstGeom>
          <a:noFill/>
          <a:ln w="9525">
            <a:noFill/>
            <a:miter lim="800000"/>
            <a:headEnd/>
            <a:tailEnd/>
          </a:ln>
          <a:effectLst/>
        </p:spPr>
        <p:txBody>
          <a:bodyPr>
            <a:spAutoFit/>
          </a:bodyPr>
          <a:lstStyle/>
          <a:p>
            <a:pPr>
              <a:spcBef>
                <a:spcPct val="50000"/>
              </a:spcBef>
            </a:pPr>
            <a:r>
              <a:rPr lang="ru-RU" sz="1400" b="1" dirty="0">
                <a:latin typeface="Times New Roman" pitchFamily="18" charset="0"/>
              </a:rPr>
              <a:t>Немецкая пехота выдвигается в сторону советских позиций</a:t>
            </a:r>
          </a:p>
        </p:txBody>
      </p:sp>
      <p:sp>
        <p:nvSpPr>
          <p:cNvPr id="15" name="Прямоугольник 14"/>
          <p:cNvSpPr/>
          <p:nvPr/>
        </p:nvSpPr>
        <p:spPr>
          <a:xfrm>
            <a:off x="428596" y="428604"/>
            <a:ext cx="2500330" cy="3416320"/>
          </a:xfrm>
          <a:prstGeom prst="rect">
            <a:avLst/>
          </a:prstGeom>
        </p:spPr>
        <p:txBody>
          <a:bodyPr wrap="square">
            <a:spAutoFit/>
          </a:bodyPr>
          <a:lstStyle/>
          <a:p>
            <a:pPr algn="ctr"/>
            <a:r>
              <a:rPr lang="ru-RU" dirty="0" smtClean="0"/>
              <a:t>Под прикрытием сильного артиллерийского огня и при поддержке множества самолетов к переднему краю нашей обороны устремилась лавина вражеских танков. За ними следовала пехота. </a:t>
            </a:r>
            <a:endParaRPr lang="ru-RU" dirty="0"/>
          </a:p>
        </p:txBody>
      </p:sp>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14744" y="500042"/>
            <a:ext cx="4895438" cy="30872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17" name="Прямоугольник 16"/>
          <p:cNvSpPr/>
          <p:nvPr/>
        </p:nvSpPr>
        <p:spPr>
          <a:xfrm>
            <a:off x="4286248" y="3571876"/>
            <a:ext cx="4572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ru-RU" dirty="0" smtClean="0"/>
              <a:t>Немецкая танковая колонна (</a:t>
            </a:r>
            <a:r>
              <a:rPr lang="ru-RU" dirty="0" err="1" smtClean="0"/>
              <a:t>Pz</a:t>
            </a:r>
            <a:r>
              <a:rPr lang="ru-RU" dirty="0" smtClean="0"/>
              <a:t> </a:t>
            </a:r>
            <a:r>
              <a:rPr lang="ru-RU" dirty="0" err="1" smtClean="0"/>
              <a:t>Kpfw</a:t>
            </a:r>
            <a:r>
              <a:rPr lang="ru-RU" dirty="0" smtClean="0"/>
              <a:t> III), </a:t>
            </a:r>
            <a:endParaRPr lang="ru-RU" dirty="0"/>
          </a:p>
        </p:txBody>
      </p:sp>
      <p:pic>
        <p:nvPicPr>
          <p:cNvPr id="1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57884" y="4286256"/>
            <a:ext cx="2645690" cy="18751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200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596" y="428604"/>
            <a:ext cx="6390472" cy="45292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Прямоугольник 13"/>
          <p:cNvSpPr/>
          <p:nvPr/>
        </p:nvSpPr>
        <p:spPr>
          <a:xfrm>
            <a:off x="428596" y="4786322"/>
            <a:ext cx="45720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r>
              <a:rPr lang="ru-RU" dirty="0"/>
              <a:t>Немецкие танкисты в </a:t>
            </a:r>
            <a:r>
              <a:rPr lang="ru-RU" dirty="0" smtClean="0"/>
              <a:t>июле </a:t>
            </a:r>
            <a:r>
              <a:rPr lang="ru-RU" dirty="0"/>
              <a:t>1943 года</a:t>
            </a:r>
          </a:p>
        </p:txBody>
      </p:sp>
      <p:pic>
        <p:nvPicPr>
          <p:cNvPr id="15" name="Picture 74" descr="8_16"/>
          <p:cNvPicPr>
            <a:picLocks noChangeAspect="1" noChangeArrowheads="1"/>
          </p:cNvPicPr>
          <p:nvPr/>
        </p:nvPicPr>
        <p:blipFill>
          <a:blip r:embed="rId10" cstate="print"/>
          <a:srcRect/>
          <a:stretch>
            <a:fillRect/>
          </a:stretch>
        </p:blipFill>
        <p:spPr bwMode="auto">
          <a:xfrm>
            <a:off x="5500694" y="4071942"/>
            <a:ext cx="3060700" cy="2325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2" name="Прямоугольник 11"/>
          <p:cNvSpPr/>
          <p:nvPr/>
        </p:nvSpPr>
        <p:spPr>
          <a:xfrm>
            <a:off x="428596" y="428604"/>
            <a:ext cx="4572000" cy="3416320"/>
          </a:xfrm>
          <a:prstGeom prst="rect">
            <a:avLst/>
          </a:prstGeom>
        </p:spPr>
        <p:txBody>
          <a:bodyP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solidFill>
                  <a:srgbClr val="000000"/>
                </a:solidFill>
                <a:latin typeface="Times New Roman" pitchFamily="18" charset="0"/>
              </a:rPr>
              <a:t>Начавшаяся битва сразу же приняла грандиозный размах и носила крайне напряженный характер. Наши войска не дрогнули. Они встретили лавины танков и пехоты врага с невиданной стойкостью и мужеством. Наступление ударных группировок противника было приостановлено. Лишь ценой огромных потерь ему удалось на отдельных участках вклиниться в нашу оборону. На Центральном фронте - на 10-12 км, на Воронежском - до 35 км. </a:t>
            </a:r>
            <a:endParaRPr lang="ru-RU" dirty="0">
              <a:solidFill>
                <a:srgbClr val="000000"/>
              </a:solidFill>
              <a:latin typeface="Times New Roman" pitchFamily="18" charset="0"/>
            </a:endParaRPr>
          </a:p>
        </p:txBody>
      </p:sp>
      <p:pic>
        <p:nvPicPr>
          <p:cNvPr id="16" name="Picture 8"/>
          <p:cNvPicPr>
            <a:picLocks noChangeAspect="1" noChangeArrowheads="1"/>
          </p:cNvPicPr>
          <p:nvPr/>
        </p:nvPicPr>
        <p:blipFill>
          <a:blip r:embed="rId9" cstate="print"/>
          <a:srcRect/>
          <a:stretch>
            <a:fillRect/>
          </a:stretch>
        </p:blipFill>
        <p:spPr bwMode="auto">
          <a:xfrm>
            <a:off x="4857752" y="428604"/>
            <a:ext cx="3762337" cy="2821753"/>
          </a:xfrm>
          <a:prstGeom prst="rect">
            <a:avLst/>
          </a:prstGeom>
          <a:noFill/>
          <a:ln w="9525">
            <a:noFill/>
            <a:miter lim="800000"/>
            <a:headEnd/>
            <a:tailEnd/>
          </a:ln>
        </p:spPr>
      </p:pic>
      <p:pic>
        <p:nvPicPr>
          <p:cNvPr id="1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82332" y="3714752"/>
            <a:ext cx="3918695" cy="262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224" y="3857628"/>
            <a:ext cx="3214710" cy="253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Horizontal)">
                                      <p:cBhvr>
                                        <p:cTn id="7" dur="1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2" name="Text Box 12"/>
          <p:cNvSpPr txBox="1">
            <a:spLocks noChangeArrowheads="1"/>
          </p:cNvSpPr>
          <p:nvPr/>
        </p:nvSpPr>
        <p:spPr bwMode="auto">
          <a:xfrm>
            <a:off x="1187450" y="836613"/>
            <a:ext cx="6840538" cy="923330"/>
          </a:xfrm>
          <a:prstGeom prst="rect">
            <a:avLst/>
          </a:prstGeom>
          <a:noFill/>
          <a:ln w="9525">
            <a:noFill/>
            <a:miter lim="800000"/>
            <a:headEnd/>
            <a:tailEnd/>
          </a:ln>
          <a:effectLst/>
        </p:spPr>
        <p:txBody>
          <a:bodyPr>
            <a:spAutoFit/>
          </a:bodyPr>
          <a:lstStyle/>
          <a:p>
            <a:pPr algn="ctr">
              <a:spcBef>
                <a:spcPct val="50000"/>
              </a:spcBef>
            </a:pPr>
            <a:r>
              <a:rPr lang="ru-RU" b="1" dirty="0" smtClean="0"/>
              <a:t> </a:t>
            </a:r>
            <a:r>
              <a:rPr lang="ru-RU" b="1" dirty="0"/>
              <a:t>Для борьбы с новыми немецкими танками «Тигр» и «Пантера» советские конструкторы разработали самоходные артиллерийские установки  СУ- 100 и СУ-152</a:t>
            </a:r>
          </a:p>
        </p:txBody>
      </p:sp>
      <p:pic>
        <p:nvPicPr>
          <p:cNvPr id="16" name="Picture 17" descr="Su152_2"/>
          <p:cNvPicPr>
            <a:picLocks noChangeAspect="1" noChangeArrowheads="1"/>
          </p:cNvPicPr>
          <p:nvPr/>
        </p:nvPicPr>
        <p:blipFill>
          <a:blip r:embed="rId9" cstate="print"/>
          <a:srcRect/>
          <a:stretch>
            <a:fillRect/>
          </a:stretch>
        </p:blipFill>
        <p:spPr bwMode="auto">
          <a:xfrm>
            <a:off x="2124075" y="2852738"/>
            <a:ext cx="5040313" cy="2863850"/>
          </a:xfrm>
          <a:prstGeom prst="rect">
            <a:avLst/>
          </a:prstGeom>
          <a:noFill/>
        </p:spPr>
      </p:pic>
      <p:sp>
        <p:nvSpPr>
          <p:cNvPr id="17" name="Text Box 18"/>
          <p:cNvSpPr txBox="1">
            <a:spLocks noChangeArrowheads="1"/>
          </p:cNvSpPr>
          <p:nvPr/>
        </p:nvSpPr>
        <p:spPr bwMode="auto">
          <a:xfrm>
            <a:off x="2124075" y="5805488"/>
            <a:ext cx="5111750" cy="336550"/>
          </a:xfrm>
          <a:prstGeom prst="rect">
            <a:avLst/>
          </a:prstGeom>
          <a:noFill/>
          <a:ln w="9525">
            <a:noFill/>
            <a:miter lim="800000"/>
            <a:headEnd/>
            <a:tailEnd/>
          </a:ln>
          <a:effectLst/>
        </p:spPr>
        <p:txBody>
          <a:bodyPr>
            <a:spAutoFit/>
          </a:bodyPr>
          <a:lstStyle/>
          <a:p>
            <a:pPr>
              <a:spcBef>
                <a:spcPct val="50000"/>
              </a:spcBef>
            </a:pPr>
            <a:r>
              <a:rPr lang="en-US" sz="1600" dirty="0">
                <a:solidFill>
                  <a:schemeClr val="bg1"/>
                </a:solidFill>
                <a:latin typeface="Times New Roman" pitchFamily="18" charset="0"/>
              </a:rPr>
              <a:t>              </a:t>
            </a:r>
            <a:r>
              <a:rPr lang="ru-RU" sz="1600" b="1" dirty="0">
                <a:latin typeface="Times New Roman" pitchFamily="18" charset="0"/>
              </a:rPr>
              <a:t>Замаскированная СУ-152 на позиции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6" name="Text Box 1"/>
          <p:cNvSpPr txBox="1">
            <a:spLocks noChangeArrowheads="1"/>
          </p:cNvSpPr>
          <p:nvPr/>
        </p:nvSpPr>
        <p:spPr bwMode="auto">
          <a:xfrm>
            <a:off x="357158" y="428604"/>
            <a:ext cx="8459787" cy="1439862"/>
          </a:xfrm>
          <a:prstGeom prst="rect">
            <a:avLst/>
          </a:prstGeom>
          <a:noFill/>
          <a:ln w="9525">
            <a:noFill/>
            <a:round/>
            <a:headEnd/>
            <a:tailEnd/>
          </a:ln>
          <a:effectLst/>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a:latin typeface="Times New Roman" pitchFamily="18" charset="0"/>
                <a:cs typeface="Times New Roman" pitchFamily="18" charset="0"/>
              </a:rPr>
              <a:t>Окончательно похоронило гитлеровскую операцию "Цитадель" крупнейшее за всю вторую мировую войну встречное танковое сражение под Прохоровкой. Оно произошло 12 июля. В нем с обеих сторон одновременно участвовали 1200 танков и самоходных орудий</a:t>
            </a:r>
            <a:r>
              <a:rPr lang="ru-RU" b="1" dirty="0" smtClean="0">
                <a:latin typeface="Times New Roman" pitchFamily="18" charset="0"/>
                <a:cs typeface="Times New Roman" pitchFamily="18" charset="0"/>
              </a:rPr>
              <a:t>. За день боя противоборствовавшие стороны потеряли от 30 до 60% танков и САУ каждая. </a:t>
            </a:r>
            <a:endParaRPr lang="ru-RU" b="1" dirty="0">
              <a:latin typeface="Times New Roman" pitchFamily="18" charset="0"/>
              <a:cs typeface="Times New Roman" pitchFamily="18" charset="0"/>
            </a:endParaRPr>
          </a:p>
        </p:txBody>
      </p:sp>
      <p:pic>
        <p:nvPicPr>
          <p:cNvPr id="18" name="Picture 10" descr="1377"/>
          <p:cNvPicPr>
            <a:picLocks noChangeAspect="1" noChangeArrowheads="1"/>
          </p:cNvPicPr>
          <p:nvPr/>
        </p:nvPicPr>
        <p:blipFill>
          <a:blip r:embed="rId9" cstate="print"/>
          <a:srcRect/>
          <a:stretch>
            <a:fillRect/>
          </a:stretch>
        </p:blipFill>
        <p:spPr bwMode="auto">
          <a:xfrm>
            <a:off x="500034" y="2061286"/>
            <a:ext cx="3714776" cy="2296407"/>
          </a:xfrm>
          <a:prstGeom prst="rect">
            <a:avLst/>
          </a:prstGeom>
          <a:noFill/>
          <a:ln w="9525">
            <a:noFill/>
            <a:miter lim="800000"/>
            <a:headEnd/>
            <a:tailEnd/>
          </a:ln>
        </p:spPr>
      </p:pic>
      <p:pic>
        <p:nvPicPr>
          <p:cNvPr id="25602" name="Picture 2" descr="&amp;Tcy;&amp;acy;&amp;ncy;&amp;kcy;&amp;ocy;&amp;vcy;&amp;iecy; &amp;scy;&amp;rcy;&amp;acy;&amp;zhcy;&amp;iecy;&amp;ncy;&amp;icy;&amp;iecy; &amp;pcy;&amp;ocy;&amp;dcy; &amp;Pcy;&amp;rcy;&amp;ocy;&amp;khcy;&amp;ocy;&amp;rcy;&amp;ocy;&amp;vcy;&amp;kcy;&amp;ocy;&amp;jcy; ,&amp;Ocy;&amp;dcy;&amp;ncy;&amp;ocy; &amp;icy;&amp;zcy; &amp;kcy;&amp;rcy;&amp;ucy;&amp;pcy;&amp;ncy;&amp;ycy;&amp;khcy;"/>
          <p:cNvPicPr>
            <a:picLocks noChangeAspect="1" noChangeArrowheads="1"/>
          </p:cNvPicPr>
          <p:nvPr/>
        </p:nvPicPr>
        <p:blipFill>
          <a:blip r:embed="rId10" cstate="print"/>
          <a:srcRect/>
          <a:stretch>
            <a:fillRect/>
          </a:stretch>
        </p:blipFill>
        <p:spPr bwMode="auto">
          <a:xfrm>
            <a:off x="4429124" y="1857364"/>
            <a:ext cx="4237153" cy="2785928"/>
          </a:xfrm>
          <a:prstGeom prst="rect">
            <a:avLst/>
          </a:prstGeom>
          <a:noFill/>
        </p:spPr>
      </p:pic>
      <p:pic>
        <p:nvPicPr>
          <p:cNvPr id="1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0628" y="4714884"/>
            <a:ext cx="3500462" cy="175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descr="&amp;tcy;-18 (&amp;mcy;&amp;scy;-1)"/>
          <p:cNvPicPr>
            <a:picLocks noChangeAspect="1" noChangeArrowheads="1"/>
          </p:cNvPicPr>
          <p:nvPr/>
        </p:nvPicPr>
        <p:blipFill>
          <a:blip r:embed="rId12" cstate="print"/>
          <a:srcRect/>
          <a:stretch>
            <a:fillRect/>
          </a:stretch>
        </p:blipFill>
        <p:spPr bwMode="auto">
          <a:xfrm>
            <a:off x="928662" y="4429132"/>
            <a:ext cx="3143272" cy="19802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6" name="Rectangle 4"/>
          <p:cNvSpPr>
            <a:spLocks noChangeArrowheads="1"/>
          </p:cNvSpPr>
          <p:nvPr/>
        </p:nvSpPr>
        <p:spPr bwMode="auto">
          <a:xfrm>
            <a:off x="500034" y="500042"/>
            <a:ext cx="8281987" cy="1477328"/>
          </a:xfrm>
          <a:prstGeom prst="rect">
            <a:avLst/>
          </a:prstGeom>
          <a:noFill/>
          <a:ln w="9525">
            <a:noFill/>
            <a:miter lim="800000"/>
            <a:headEnd/>
            <a:tailEnd/>
          </a:ln>
        </p:spPr>
        <p:txBody>
          <a:bodyPr anchor="ctr">
            <a:spAutoFit/>
          </a:bodyPr>
          <a:lstStyle/>
          <a:p>
            <a:r>
              <a:rPr lang="ru-RU" b="1" dirty="0" smtClean="0">
                <a:latin typeface="Times New Roman" pitchFamily="18" charset="0"/>
                <a:cs typeface="Times New Roman" pitchFamily="18" charset="0"/>
              </a:rPr>
              <a:t>12 </a:t>
            </a:r>
            <a:r>
              <a:rPr lang="ru-RU" b="1" dirty="0">
                <a:latin typeface="Times New Roman" pitchFamily="18" charset="0"/>
                <a:cs typeface="Times New Roman" pitchFamily="18" charset="0"/>
              </a:rPr>
              <a:t>июля наступил перелом в Курской битве</a:t>
            </a:r>
            <a:r>
              <a:rPr lang="ru-RU" b="1" dirty="0" smtClean="0">
                <a:latin typeface="Times New Roman" pitchFamily="18" charset="0"/>
                <a:cs typeface="Times New Roman" pitchFamily="18" charset="0"/>
              </a:rPr>
              <a:t>, фашисты, потеряв за день боя до 400 танков, вынуждены были отказаться от наступления, </a:t>
            </a:r>
            <a:r>
              <a:rPr lang="ru-RU" b="1" dirty="0">
                <a:latin typeface="Times New Roman" pitchFamily="18" charset="0"/>
                <a:cs typeface="Times New Roman" pitchFamily="18" charset="0"/>
              </a:rPr>
              <a:t>а 18 июля начал отводить все свои силы в исходное положение. Войска Воронежского, а с 19 июля и Степного фронтов перешли к преследованию и к 23 июля отбросили противника на рубеж, который он занимал накануне своего наступления. </a:t>
            </a:r>
          </a:p>
        </p:txBody>
      </p:sp>
      <p:pic>
        <p:nvPicPr>
          <p:cNvPr id="17" name="Picture 4"/>
          <p:cNvPicPr>
            <a:picLocks noChangeAspect="1" noChangeArrowheads="1"/>
          </p:cNvPicPr>
          <p:nvPr/>
        </p:nvPicPr>
        <p:blipFill>
          <a:blip r:embed="rId9" cstate="print"/>
          <a:srcRect/>
          <a:stretch>
            <a:fillRect/>
          </a:stretch>
        </p:blipFill>
        <p:spPr bwMode="auto">
          <a:xfrm>
            <a:off x="4000496" y="1928802"/>
            <a:ext cx="4771369" cy="3000396"/>
          </a:xfrm>
          <a:prstGeom prst="rect">
            <a:avLst/>
          </a:prstGeom>
          <a:noFill/>
          <a:ln w="9525">
            <a:noFill/>
            <a:round/>
            <a:headEnd/>
            <a:tailEnd/>
          </a:ln>
          <a:effectLst/>
        </p:spPr>
      </p:pic>
      <p:pic>
        <p:nvPicPr>
          <p:cNvPr id="18" name="Picture 11" descr="1865"/>
          <p:cNvPicPr>
            <a:picLocks noChangeAspect="1" noChangeArrowheads="1"/>
          </p:cNvPicPr>
          <p:nvPr/>
        </p:nvPicPr>
        <p:blipFill>
          <a:blip r:embed="rId10" cstate="print"/>
          <a:srcRect/>
          <a:stretch>
            <a:fillRect/>
          </a:stretch>
        </p:blipFill>
        <p:spPr bwMode="auto">
          <a:xfrm>
            <a:off x="357158" y="3929066"/>
            <a:ext cx="3887787" cy="2498725"/>
          </a:xfrm>
          <a:prstGeom prst="rect">
            <a:avLst/>
          </a:prstGeom>
          <a:noFill/>
          <a:ln w="9525">
            <a:noFill/>
            <a:miter lim="800000"/>
            <a:headEnd/>
            <a:tailEnd/>
          </a:ln>
        </p:spPr>
      </p:pic>
      <p:pic>
        <p:nvPicPr>
          <p:cNvPr id="19" name="Picture 8" descr="Бойцы Н-ской части под прикрытием танков идут в атаку на орловском участке фронта 1943 г. Место съемки: Действующая армия Автор съемки: не установлен РГАКФД ед. хр. 0-228079"/>
          <p:cNvPicPr>
            <a:picLocks noChangeAspect="1" noChangeArrowheads="1"/>
          </p:cNvPicPr>
          <p:nvPr/>
        </p:nvPicPr>
        <p:blipFill>
          <a:blip r:embed="rId11" cstate="print"/>
          <a:srcRect/>
          <a:stretch>
            <a:fillRect/>
          </a:stretch>
        </p:blipFill>
        <p:spPr bwMode="auto">
          <a:xfrm>
            <a:off x="714348" y="2071678"/>
            <a:ext cx="2928958" cy="16021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5000" fill="hold"/>
                                        <p:tgtEl>
                                          <p:spTgt spid="16"/>
                                        </p:tgtEl>
                                        <p:attrNameLst>
                                          <p:attrName>ppt_x</p:attrName>
                                        </p:attrNameLst>
                                      </p:cBhvr>
                                      <p:tavLst>
                                        <p:tav tm="0">
                                          <p:val>
                                            <p:strVal val="#ppt_x"/>
                                          </p:val>
                                        </p:tav>
                                        <p:tav tm="100000">
                                          <p:val>
                                            <p:strVal val="#ppt_x"/>
                                          </p:val>
                                        </p:tav>
                                      </p:tavLst>
                                    </p:anim>
                                    <p:anim calcmode="lin" valueType="num">
                                      <p:cBhvr>
                                        <p:cTn id="8" dur="15000" fill="hold"/>
                                        <p:tgtEl>
                                          <p:spTgt spid="16"/>
                                        </p:tgtEl>
                                        <p:attrNameLst>
                                          <p:attrName>ppt_y</p:attrName>
                                        </p:attrNameLst>
                                      </p:cBhvr>
                                      <p:tavLst>
                                        <p:tav tm="0">
                                          <p:val>
                                            <p:strVal val="#ppt_y+1"/>
                                          </p:val>
                                        </p:tav>
                                        <p:tav tm="100000">
                                          <p:val>
                                            <p:strVal val="#ppt_y-1"/>
                                          </p:val>
                                        </p:tav>
                                      </p:tavLst>
                                    </p:anim>
                                  </p:childTnLst>
                                </p:cTn>
                              </p:par>
                            </p:childTnLst>
                          </p:cTn>
                        </p:par>
                        <p:par>
                          <p:cTn id="9" fill="hold">
                            <p:stCondLst>
                              <p:cond delay="15000"/>
                            </p:stCondLst>
                            <p:childTnLst>
                              <p:par>
                                <p:cTn id="10" presetID="53"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Effect transition="in" filter="fade">
                                      <p:cBhvr>
                                        <p:cTn id="14" dur="1000"/>
                                        <p:tgtEl>
                                          <p:spTgt spid="18"/>
                                        </p:tgtEl>
                                      </p:cBhvr>
                                    </p:animEffect>
                                  </p:childTnLst>
                                </p:cTn>
                              </p:par>
                            </p:childTnLst>
                          </p:cTn>
                        </p:par>
                        <p:par>
                          <p:cTn id="15" fill="hold">
                            <p:stCondLst>
                              <p:cond delay="16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 calcmode="lin" valueType="num">
                                      <p:cBhvr>
                                        <p:cTn id="20" dur="1000" fill="hold"/>
                                        <p:tgtEl>
                                          <p:spTgt spid="19"/>
                                        </p:tgtEl>
                                        <p:attrNameLst>
                                          <p:attrName>style.rotation</p:attrName>
                                        </p:attrNameLst>
                                      </p:cBhvr>
                                      <p:tavLst>
                                        <p:tav tm="0">
                                          <p:val>
                                            <p:fltVal val="90"/>
                                          </p:val>
                                        </p:tav>
                                        <p:tav tm="100000">
                                          <p:val>
                                            <p:fltVal val="0"/>
                                          </p:val>
                                        </p:tav>
                                      </p:tavLst>
                                    </p:anim>
                                    <p:animEffect transition="in" filter="fade">
                                      <p:cBhvr>
                                        <p:cTn id="2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3" name="Прямоугольник 12"/>
          <p:cNvSpPr/>
          <p:nvPr/>
        </p:nvSpPr>
        <p:spPr>
          <a:xfrm>
            <a:off x="4071934" y="428604"/>
            <a:ext cx="4572000" cy="978729"/>
          </a:xfrm>
          <a:prstGeom prst="rect">
            <a:avLst/>
          </a:prstGeom>
        </p:spPr>
        <p:txBody>
          <a:bodyPr>
            <a:spAutoFit/>
          </a:bodyPr>
          <a:lstStyle/>
          <a:p>
            <a:pPr algn="ctr">
              <a:lnSpc>
                <a:spcPct val="80000"/>
              </a:lnSpc>
            </a:pPr>
            <a:r>
              <a:rPr lang="ru-RU" b="1" dirty="0" smtClean="0"/>
              <a:t>Перейдя в наступление, Красная</a:t>
            </a:r>
          </a:p>
          <a:p>
            <a:pPr algn="ctr">
              <a:lnSpc>
                <a:spcPct val="80000"/>
              </a:lnSpc>
            </a:pPr>
            <a:r>
              <a:rPr lang="ru-RU" b="1" dirty="0" smtClean="0"/>
              <a:t>Армия 5 августа в ходе</a:t>
            </a:r>
          </a:p>
          <a:p>
            <a:pPr algn="ctr">
              <a:lnSpc>
                <a:spcPct val="80000"/>
              </a:lnSpc>
            </a:pPr>
            <a:r>
              <a:rPr lang="ru-RU" b="1" dirty="0" smtClean="0"/>
              <a:t>ожесточенных боев освободила</a:t>
            </a:r>
          </a:p>
          <a:p>
            <a:pPr algn="ctr">
              <a:lnSpc>
                <a:spcPct val="80000"/>
              </a:lnSpc>
            </a:pPr>
            <a:r>
              <a:rPr lang="ru-RU" b="1" dirty="0" smtClean="0"/>
              <a:t>города Орел и Белгород. </a:t>
            </a:r>
          </a:p>
        </p:txBody>
      </p:sp>
      <p:pic>
        <p:nvPicPr>
          <p:cNvPr id="14" name="Picture 9" descr="Части Степного фронта в бою на подступах к городу Белгороду 1943 г. Место съемки: Белгородская область Автор съемки: не установлен ГАКО ед. хр. 0-41144"/>
          <p:cNvPicPr>
            <a:picLocks noChangeAspect="1" noChangeArrowheads="1"/>
          </p:cNvPicPr>
          <p:nvPr/>
        </p:nvPicPr>
        <p:blipFill>
          <a:blip r:embed="rId9" cstate="print"/>
          <a:srcRect/>
          <a:stretch>
            <a:fillRect/>
          </a:stretch>
        </p:blipFill>
        <p:spPr bwMode="auto">
          <a:xfrm>
            <a:off x="5214942" y="1357298"/>
            <a:ext cx="3429024" cy="2413898"/>
          </a:xfrm>
          <a:prstGeom prst="rect">
            <a:avLst/>
          </a:prstGeom>
          <a:noFill/>
          <a:ln w="9525">
            <a:noFill/>
            <a:miter lim="800000"/>
            <a:headEnd/>
            <a:tailEnd/>
          </a:ln>
        </p:spPr>
      </p:pic>
      <p:pic>
        <p:nvPicPr>
          <p:cNvPr id="15" name="Picture 8" descr="0410"/>
          <p:cNvPicPr>
            <a:picLocks noChangeAspect="1" noChangeArrowheads="1"/>
          </p:cNvPicPr>
          <p:nvPr/>
        </p:nvPicPr>
        <p:blipFill>
          <a:blip r:embed="rId10" cstate="print"/>
          <a:srcRect/>
          <a:stretch>
            <a:fillRect/>
          </a:stretch>
        </p:blipFill>
        <p:spPr bwMode="auto">
          <a:xfrm>
            <a:off x="4929191" y="3826704"/>
            <a:ext cx="3429024" cy="2572509"/>
          </a:xfrm>
          <a:prstGeom prst="rect">
            <a:avLst/>
          </a:prstGeom>
          <a:noFill/>
          <a:ln w="9525">
            <a:noFill/>
            <a:miter lim="800000"/>
            <a:headEnd/>
            <a:tailEnd/>
          </a:ln>
        </p:spPr>
      </p:pic>
      <p:pic>
        <p:nvPicPr>
          <p:cNvPr id="20" name="Picture 16" descr="Рисунок1"/>
          <p:cNvPicPr>
            <a:picLocks noChangeAspect="1" noChangeArrowheads="1"/>
          </p:cNvPicPr>
          <p:nvPr/>
        </p:nvPicPr>
        <p:blipFill>
          <a:blip r:embed="rId11" cstate="print"/>
          <a:srcRect/>
          <a:stretch>
            <a:fillRect/>
          </a:stretch>
        </p:blipFill>
        <p:spPr>
          <a:xfrm>
            <a:off x="571472" y="642918"/>
            <a:ext cx="3790667" cy="2857520"/>
          </a:xfrm>
          <a:prstGeom prst="rect">
            <a:avLst/>
          </a:prstGeom>
          <a:noFill/>
        </p:spPr>
      </p:pic>
      <p:pic>
        <p:nvPicPr>
          <p:cNvPr id="21" name="Picture 2"/>
          <p:cNvPicPr>
            <a:picLocks noChangeAspect="1" noChangeArrowheads="1"/>
          </p:cNvPicPr>
          <p:nvPr/>
        </p:nvPicPr>
        <p:blipFill>
          <a:blip r:embed="rId12" cstate="print"/>
          <a:srcRect/>
          <a:stretch>
            <a:fillRect/>
          </a:stretch>
        </p:blipFill>
        <p:spPr bwMode="auto">
          <a:xfrm>
            <a:off x="428596" y="3648594"/>
            <a:ext cx="3857652" cy="2737122"/>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53"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0"/>
                                        </p:tgtEl>
                                        <p:attrNameLst>
                                          <p:attrName>style.visibility</p:attrName>
                                        </p:attrNameLst>
                                      </p:cBhvr>
                                      <p:to>
                                        <p:strVal val="visible"/>
                                      </p:to>
                                    </p:set>
                                    <p:anim calcmode="lin" valueType="num">
                                      <p:cBhvr>
                                        <p:cTn id="19" dur="2000" fill="hold"/>
                                        <p:tgtEl>
                                          <p:spTgt spid="20"/>
                                        </p:tgtEl>
                                        <p:attrNameLst>
                                          <p:attrName>ppt_w</p:attrName>
                                        </p:attrNameLst>
                                      </p:cBhvr>
                                      <p:tavLst>
                                        <p:tav tm="0">
                                          <p:val>
                                            <p:fltVal val="0"/>
                                          </p:val>
                                        </p:tav>
                                        <p:tav tm="100000">
                                          <p:val>
                                            <p:strVal val="#ppt_w"/>
                                          </p:val>
                                        </p:tav>
                                      </p:tavLst>
                                    </p:anim>
                                    <p:anim calcmode="lin" valueType="num">
                                      <p:cBhvr>
                                        <p:cTn id="20" dur="2000" fill="hold"/>
                                        <p:tgtEl>
                                          <p:spTgt spid="20"/>
                                        </p:tgtEl>
                                        <p:attrNameLst>
                                          <p:attrName>ppt_h</p:attrName>
                                        </p:attrNameLst>
                                      </p:cBhvr>
                                      <p:tavLst>
                                        <p:tav tm="0">
                                          <p:val>
                                            <p:fltVal val="0"/>
                                          </p:val>
                                        </p:tav>
                                        <p:tav tm="100000">
                                          <p:val>
                                            <p:strVal val="#ppt_h"/>
                                          </p:val>
                                        </p:tav>
                                      </p:tavLst>
                                    </p:anim>
                                    <p:anim calcmode="lin" valueType="num">
                                      <p:cBhvr>
                                        <p:cTn id="21" dur="2000" fill="hold"/>
                                        <p:tgtEl>
                                          <p:spTgt spid="20"/>
                                        </p:tgtEl>
                                        <p:attrNameLst>
                                          <p:attrName>style.rotation</p:attrName>
                                        </p:attrNameLst>
                                      </p:cBhvr>
                                      <p:tavLst>
                                        <p:tav tm="0">
                                          <p:val>
                                            <p:fltVal val="90"/>
                                          </p:val>
                                        </p:tav>
                                        <p:tav tm="100000">
                                          <p:val>
                                            <p:fltVal val="0"/>
                                          </p:val>
                                        </p:tav>
                                      </p:tavLst>
                                    </p:anim>
                                    <p:animEffect transition="in" filter="fade">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4"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5"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6"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7"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8"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9" cstate="print"/>
          <a:srcRect/>
          <a:stretch>
            <a:fillRect/>
          </a:stretch>
        </p:blipFill>
        <p:spPr bwMode="auto">
          <a:xfrm>
            <a:off x="4067175" y="6467475"/>
            <a:ext cx="5076825" cy="390525"/>
          </a:xfrm>
          <a:prstGeom prst="rect">
            <a:avLst/>
          </a:prstGeom>
          <a:noFill/>
        </p:spPr>
      </p:pic>
      <p:sp>
        <p:nvSpPr>
          <p:cNvPr id="13" name="Прямоугольник 12"/>
          <p:cNvSpPr/>
          <p:nvPr/>
        </p:nvSpPr>
        <p:spPr>
          <a:xfrm>
            <a:off x="357158" y="357166"/>
            <a:ext cx="4786346" cy="618630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000000"/>
                </a:solidFill>
                <a:latin typeface="Times New Roman" pitchFamily="18" charset="0"/>
              </a:rPr>
              <a:t>12 июля начался второй этап Курской битвы - контрнаступление советских войск. 5 августа советские войска освободили города Орел и Белгород. Вечером 5 августа в честь этого крупного успеха в Москве впервые за два года войны был дан победный салют. С этого времени артиллерийские салюты постоянно возвещали о славных победах советского оружия. 23 августа был освобожден Харьков. Так победоносно завершилась битва на Курской огненной дуге. В ходе нее было разгромлено 30 отборных дивизий противника. Немецко-фашистские войска потеряли около 500 тыс. человек, 1500 танков, 3 тыс. орудий и 3700 самолетов. За мужество и героизм свыше 100 тыс. советских воинов - участников битвы на Огненной дуге, были награждены орденами и медалями. Битвой под Курском завершился коренной перелом в Великой Отечественной войне.</a:t>
            </a:r>
            <a:endParaRPr lang="ru-RU" b="1" dirty="0">
              <a:solidFill>
                <a:srgbClr val="000000"/>
              </a:solidFill>
              <a:latin typeface="Times New Roman" pitchFamily="18" charset="0"/>
            </a:endParaRPr>
          </a:p>
        </p:txBody>
      </p:sp>
      <p:pic>
        <p:nvPicPr>
          <p:cNvPr id="35842" name="Picture 2" descr="&amp;Pcy;&amp;rcy;&amp;acy;&amp;zcy;&amp;dcy;&amp;ncy;&amp;icy;&amp;chcy;&amp;ncy;&amp;ycy;&amp;jcy; &amp;scy;&amp;acy;&amp;lcy;&amp;yucy;&amp;tcy; &amp;Pcy;&amp;ocy;&amp;bcy;&amp;iecy;&amp;dcy;&amp;acy;"/>
          <p:cNvPicPr>
            <a:picLocks noChangeAspect="1" noChangeArrowheads="1"/>
          </p:cNvPicPr>
          <p:nvPr/>
        </p:nvPicPr>
        <p:blipFill>
          <a:blip r:embed="rId10" cstate="print"/>
          <a:srcRect/>
          <a:stretch>
            <a:fillRect/>
          </a:stretch>
        </p:blipFill>
        <p:spPr bwMode="auto">
          <a:xfrm>
            <a:off x="5072066" y="357166"/>
            <a:ext cx="3705219" cy="60960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3" name="Заголовок 1"/>
          <p:cNvSpPr txBox="1">
            <a:spLocks/>
          </p:cNvSpPr>
          <p:nvPr/>
        </p:nvSpPr>
        <p:spPr>
          <a:xfrm>
            <a:off x="857224" y="357166"/>
            <a:ext cx="7239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Итоги Курской битвы</a:t>
            </a:r>
            <a:endParaRPr kumimoji="0" lang="ru-RU"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14" name="Объект 2"/>
          <p:cNvSpPr txBox="1">
            <a:spLocks/>
          </p:cNvSpPr>
          <p:nvPr/>
        </p:nvSpPr>
        <p:spPr>
          <a:xfrm>
            <a:off x="571472" y="1142984"/>
            <a:ext cx="8143932" cy="535743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2000" b="0" i="0" u="none" strike="noStrike" kern="1200" cap="none" spc="0" normalizeH="0" baseline="0" noProof="0" dirty="0" smtClean="0">
                <a:ln>
                  <a:noFill/>
                </a:ln>
                <a:effectLst/>
                <a:uLnTx/>
                <a:uFillTx/>
                <a:latin typeface="Times New Roman" pitchFamily="18" charset="0"/>
                <a:cs typeface="Times New Roman" pitchFamily="18" charset="0"/>
              </a:rPr>
              <a:t>Победа под Курском ознаменовала переход стратегической инициативы к Красной Армии. К моменту стабилизации фронта советские войска вышли на исходные позиции для наступления на Днепр.</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2000" b="0"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2000" b="0" i="0" u="none" strike="noStrike" kern="1200" cap="none" spc="0" normalizeH="0" baseline="0" noProof="0" dirty="0" smtClean="0">
                <a:ln>
                  <a:noFill/>
                </a:ln>
                <a:effectLst/>
                <a:uLnTx/>
                <a:uFillTx/>
                <a:latin typeface="Times New Roman" pitchFamily="18" charset="0"/>
                <a:cs typeface="Times New Roman" pitchFamily="18" charset="0"/>
              </a:rPr>
              <a:t>После окончания сражения на Курской дуге германское командование утратило возможность проводить стратегические наступательные операции. Локальные массированные наступления, такие как «Вахта на Рейне» (1944) или операция на Балатоне (1945), также успеха не имели.</a:t>
            </a:r>
          </a:p>
          <a:p>
            <a:pPr marL="342900" lvl="0" indent="-342900">
              <a:spcBef>
                <a:spcPct val="20000"/>
              </a:spcBef>
              <a:buClr>
                <a:schemeClr val="accent1"/>
              </a:buClr>
              <a:buSzPct val="70000"/>
              <a:defRPr/>
            </a:pPr>
            <a:r>
              <a:rPr lang="ru-RU" sz="2000" dirty="0" smtClean="0">
                <a:latin typeface="Times New Roman" pitchFamily="18" charset="0"/>
                <a:cs typeface="Times New Roman" pitchFamily="18" charset="0"/>
              </a:rPr>
              <a:t>     * </a:t>
            </a:r>
            <a:r>
              <a:rPr kumimoji="0" lang="ru-RU" sz="2000" b="0" i="0" u="none" strike="noStrike" kern="1200" cap="none" spc="0" normalizeH="0" baseline="0" noProof="0" dirty="0" smtClean="0">
                <a:ln>
                  <a:noFill/>
                </a:ln>
                <a:effectLst/>
                <a:uLnTx/>
                <a:uFillTx/>
                <a:latin typeface="Times New Roman" pitchFamily="18" charset="0"/>
                <a:cs typeface="Times New Roman" pitchFamily="18" charset="0"/>
              </a:rPr>
              <a:t>По мнению Гудериана</a:t>
            </a:r>
            <a:r>
              <a:rPr lang="ru-RU" sz="2000" dirty="0" smtClean="0">
                <a:latin typeface="Times New Roman" pitchFamily="18" charset="0"/>
                <a:cs typeface="Times New Roman" pitchFamily="18" charset="0"/>
              </a:rPr>
              <a:t>, главного инспектора бронетанковых </a:t>
            </a:r>
            <a:r>
              <a:rPr lang="ru-RU" sz="2000" smtClean="0">
                <a:latin typeface="Times New Roman" pitchFamily="18" charset="0"/>
                <a:cs typeface="Times New Roman" pitchFamily="18" charset="0"/>
              </a:rPr>
              <a:t>войск фашистской Германии:</a:t>
            </a:r>
            <a:endParaRPr kumimoji="0" lang="ru-RU" sz="2000" b="0" i="0" u="none" strike="noStrike" kern="1200" cap="none" spc="0" normalizeH="0" baseline="0" noProof="0" dirty="0" smtClean="0">
              <a:ln>
                <a:noFill/>
              </a:ln>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2000" b="0" i="0" u="none" strike="noStrike" kern="1200" cap="none" spc="0" normalizeH="0" baseline="0" noProof="0" dirty="0" smtClean="0">
                <a:ln>
                  <a:noFill/>
                </a:ln>
                <a:effectLst/>
                <a:uLnTx/>
                <a:uFillTx/>
                <a:latin typeface="Times New Roman" pitchFamily="18" charset="0"/>
                <a:cs typeface="Times New Roman" pitchFamily="18" charset="0"/>
              </a:rPr>
              <a:t>В результате провала наступления «Цитадель» мы потерпели решительное поражение. Бронетанковые войска, пополненные с таким большим трудом, из-за больших потерь в людях и технике на долгое время были выведены из строя.</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ru-RU" sz="20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3" name="Text Box 1"/>
          <p:cNvSpPr txBox="1">
            <a:spLocks noChangeArrowheads="1"/>
          </p:cNvSpPr>
          <p:nvPr/>
        </p:nvSpPr>
        <p:spPr bwMode="auto">
          <a:xfrm>
            <a:off x="179388" y="158750"/>
            <a:ext cx="8820150" cy="1644650"/>
          </a:xfrm>
          <a:prstGeom prst="rect">
            <a:avLst/>
          </a:prstGeom>
          <a:noFill/>
          <a:ln w="9525">
            <a:noFill/>
            <a:round/>
            <a:headEnd/>
            <a:tailEnd/>
          </a:ln>
          <a:effectLst/>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5400" dirty="0">
                <a:solidFill>
                  <a:srgbClr val="000000"/>
                </a:solidFill>
              </a:rPr>
              <a:t>            </a:t>
            </a:r>
            <a:r>
              <a:rPr lang="ru-RU" sz="4800" b="1" dirty="0">
                <a:solidFill>
                  <a:srgbClr val="000000"/>
                </a:solidFill>
                <a:latin typeface="Zapf Chance" pitchFamily="32" charset="0"/>
              </a:rPr>
              <a:t>Курская битва</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a:solidFill>
                  <a:srgbClr val="000000"/>
                </a:solidFill>
                <a:latin typeface="Zapf Chance" pitchFamily="32" charset="0"/>
              </a:rPr>
              <a:t>            </a:t>
            </a:r>
            <a:r>
              <a:rPr lang="ru-RU" sz="2400" b="1" dirty="0">
                <a:solidFill>
                  <a:srgbClr val="000000"/>
                </a:solidFill>
                <a:latin typeface="Zapf Chance" pitchFamily="32" charset="0"/>
              </a:rPr>
              <a:t>(5 июля — 23 августа 1943 года; также </a:t>
            </a:r>
            <a:r>
              <a:rPr lang="ru-RU" sz="2400" b="1" dirty="0" smtClean="0">
                <a:solidFill>
                  <a:srgbClr val="000000"/>
                </a:solidFill>
                <a:latin typeface="Zapf Chance" pitchFamily="32" charset="0"/>
              </a:rPr>
              <a:t>известна, </a:t>
            </a:r>
            <a:endParaRPr lang="ru-RU" sz="2400" b="1" dirty="0">
              <a:solidFill>
                <a:srgbClr val="000000"/>
              </a:solidFill>
              <a:latin typeface="Zapf Chance" pitchFamily="32"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dirty="0">
                <a:solidFill>
                  <a:srgbClr val="000000"/>
                </a:solidFill>
                <a:latin typeface="Zapf Chance" pitchFamily="32" charset="0"/>
              </a:rPr>
              <a:t>                        как </a:t>
            </a:r>
            <a:r>
              <a:rPr lang="ru-RU" sz="2400" b="1" dirty="0" smtClean="0">
                <a:solidFill>
                  <a:srgbClr val="000000"/>
                </a:solidFill>
                <a:latin typeface="Zapf Chance" pitchFamily="32" charset="0"/>
              </a:rPr>
              <a:t>битва </a:t>
            </a:r>
            <a:r>
              <a:rPr lang="ru-RU" sz="2400" b="1" dirty="0">
                <a:solidFill>
                  <a:srgbClr val="000000"/>
                </a:solidFill>
                <a:latin typeface="Zapf Chance" pitchFamily="32" charset="0"/>
              </a:rPr>
              <a:t>на Курской дуге)</a:t>
            </a:r>
          </a:p>
        </p:txBody>
      </p:sp>
      <p:sp>
        <p:nvSpPr>
          <p:cNvPr id="14" name="Text Box 2"/>
          <p:cNvSpPr txBox="1">
            <a:spLocks noChangeArrowheads="1"/>
          </p:cNvSpPr>
          <p:nvPr/>
        </p:nvSpPr>
        <p:spPr bwMode="auto">
          <a:xfrm>
            <a:off x="357158" y="1928802"/>
            <a:ext cx="8359775" cy="914400"/>
          </a:xfrm>
          <a:prstGeom prst="rect">
            <a:avLst/>
          </a:prstGeom>
          <a:noFill/>
          <a:ln w="9525">
            <a:noFill/>
            <a:round/>
            <a:headEnd/>
            <a:tailEnd/>
          </a:ln>
          <a:effectLst/>
        </p:spPr>
        <p:txBody>
          <a:bodyPr lIns="90000" tIns="45000" rIns="90000" bIns="450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a:solidFill>
                  <a:srgbClr val="000000"/>
                </a:solidFill>
                <a:latin typeface="Times New Roman" pitchFamily="18" charset="0"/>
              </a:rPr>
              <a:t>Курская битва занимает в Великой Отечественной войне особое место. Она продолжалась 50 дней и ночей, с 5 июля по 23 августа 1943 г. По своему ожесточению и упорству борьбы эта битва не имеет себе равных.</a:t>
            </a:r>
          </a:p>
        </p:txBody>
      </p:sp>
      <p:pic>
        <p:nvPicPr>
          <p:cNvPr id="15" name="Picture 3"/>
          <p:cNvPicPr>
            <a:picLocks noChangeAspect="1" noChangeArrowheads="1"/>
          </p:cNvPicPr>
          <p:nvPr/>
        </p:nvPicPr>
        <p:blipFill>
          <a:blip r:embed="rId9" cstate="print"/>
          <a:srcRect/>
          <a:stretch>
            <a:fillRect/>
          </a:stretch>
        </p:blipFill>
        <p:spPr bwMode="auto">
          <a:xfrm>
            <a:off x="1142976" y="2857496"/>
            <a:ext cx="7019925" cy="3502025"/>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0" name="WordArt 4"/>
          <p:cNvSpPr>
            <a:spLocks noChangeArrowheads="1" noChangeShapeType="1" noTextEdit="1"/>
          </p:cNvSpPr>
          <p:nvPr/>
        </p:nvSpPr>
        <p:spPr bwMode="auto">
          <a:xfrm>
            <a:off x="785786" y="357166"/>
            <a:ext cx="7416800" cy="633412"/>
          </a:xfrm>
          <a:prstGeom prst="rect">
            <a:avLst/>
          </a:prstGeom>
        </p:spPr>
        <p:txBody>
          <a:bodyPr wrap="none" fromWordArt="1">
            <a:prstTxWarp prst="textPlain">
              <a:avLst>
                <a:gd name="adj" fmla="val 50000"/>
              </a:avLst>
            </a:prstTxWarp>
          </a:bodyPr>
          <a:lstStyle/>
          <a:p>
            <a:pPr algn="ctr"/>
            <a:r>
              <a:rPr lang="ru-RU" sz="3600" kern="10" dirty="0">
                <a:ln w="12700">
                  <a:solidFill>
                    <a:srgbClr val="000099"/>
                  </a:solidFill>
                  <a:round/>
                  <a:headEnd/>
                  <a:tailEnd/>
                </a:ln>
                <a:solidFill>
                  <a:srgbClr val="000099"/>
                </a:solidFill>
                <a:latin typeface="Arial"/>
                <a:cs typeface="Arial"/>
              </a:rPr>
              <a:t>Потери   сторон  в  Курской  битве</a:t>
            </a:r>
          </a:p>
        </p:txBody>
      </p:sp>
      <p:sp>
        <p:nvSpPr>
          <p:cNvPr id="11" name="Rectangle 3"/>
          <p:cNvSpPr txBox="1">
            <a:spLocks noChangeArrowheads="1"/>
          </p:cNvSpPr>
          <p:nvPr/>
        </p:nvSpPr>
        <p:spPr>
          <a:xfrm>
            <a:off x="428596" y="928670"/>
            <a:ext cx="8286808" cy="50006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ru-RU" sz="2000" b="1" i="0" u="none" strike="noStrike" kern="1200" cap="none" spc="0" normalizeH="0" baseline="0" noProof="0" dirty="0" smtClean="0">
                <a:ln>
                  <a:noFill/>
                </a:ln>
                <a:solidFill>
                  <a:schemeClr val="tx2"/>
                </a:solidFill>
                <a:effectLst/>
                <a:uLnTx/>
                <a:uFillTx/>
                <a:latin typeface="+mn-lt"/>
                <a:ea typeface="+mn-ea"/>
                <a:cs typeface="+mn-cs"/>
              </a:rPr>
              <a:t>          Дорогой ценой обошлась победа в Курской битве советским войскам. Они потеряли свыше 860 тыс. человек, более 6 тыс. танков и САУ, 5,2 тыс. орудий и минометов, свыше 1,6 тыс. самолетов.</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          </a:t>
            </a:r>
            <a:r>
              <a:rPr kumimoji="0" lang="ru-RU" sz="2000" b="1" i="0" u="none" strike="noStrike" kern="1200" cap="none" spc="0" normalizeH="0" baseline="0" noProof="0" dirty="0" smtClean="0">
                <a:ln>
                  <a:noFill/>
                </a:ln>
                <a:solidFill>
                  <a:schemeClr val="tx2"/>
                </a:solidFill>
                <a:effectLst/>
                <a:uLnTx/>
                <a:uFillTx/>
                <a:latin typeface="+mn-lt"/>
                <a:ea typeface="+mn-ea"/>
                <a:cs typeface="+mn-cs"/>
              </a:rPr>
              <a:t>В кровопролитных боях враг понес огромные потери. Престижу немецкого оружия был нанесен непоправимый урон. Разгрому подверглись 30 немецких дивизий, в том числе 7 танковых. Общие потери Вермахта составили более 500 тыс. солдат и офицеров, до 1,5 тыс. танков, 3 тыс. орудий и более 3,5 тыс. самолетов.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ru-RU" sz="2000" b="1" i="0" u="none" strike="noStrike" kern="1200" cap="none" spc="0" normalizeH="0" baseline="0" noProof="0" dirty="0" smtClean="0">
                <a:ln>
                  <a:noFill/>
                </a:ln>
                <a:solidFill>
                  <a:schemeClr val="tx2"/>
                </a:solidFill>
                <a:effectLst/>
                <a:uLnTx/>
                <a:uFillTx/>
                <a:latin typeface="+mn-lt"/>
                <a:ea typeface="+mn-ea"/>
                <a:cs typeface="+mn-cs"/>
              </a:rPr>
              <a:t>          </a:t>
            </a:r>
          </a:p>
        </p:txBody>
      </p:sp>
      <p:graphicFrame>
        <p:nvGraphicFramePr>
          <p:cNvPr id="12" name="Group 43"/>
          <p:cNvGraphicFramePr>
            <a:graphicFrameLocks/>
          </p:cNvGraphicFramePr>
          <p:nvPr/>
        </p:nvGraphicFramePr>
        <p:xfrm>
          <a:off x="857224" y="4214818"/>
          <a:ext cx="7570788" cy="2205038"/>
        </p:xfrm>
        <a:graphic>
          <a:graphicData uri="http://schemas.openxmlformats.org/drawingml/2006/table">
            <a:tbl>
              <a:tblPr/>
              <a:tblGrid>
                <a:gridCol w="3786188"/>
                <a:gridCol w="3784600"/>
              </a:tblGrid>
              <a:tr h="4143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Потери</a:t>
                      </a:r>
                      <a:endParaRPr kumimoji="0" lang="ru-RU" sz="20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ru-RU"/>
                    </a:p>
                  </a:txBody>
                  <a:tcPr/>
                </a:tc>
              </a:tr>
              <a:tr h="415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СССР</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Германия</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1374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863 303 убитых, раненых или пленных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1500 танков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Times New Roman" pitchFamily="18" charset="0"/>
                          <a:cs typeface="Times New Roman" pitchFamily="18" charset="0"/>
                        </a:rPr>
                        <a:t>1637 самолётов</a:t>
                      </a:r>
                      <a:endParaRPr kumimoji="0" lang="ru-RU" sz="2000" b="1"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более 500 000 убитых, раненых или пленных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1000—1200 танков</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свыше 3700 самолётов </a:t>
                      </a:r>
                      <a:endParaRPr kumimoji="0" lang="ru-RU" sz="2000" b="1"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1000"/>
                                        <p:tgtEl>
                                          <p:spTgt spid="11">
                                            <p:txEl>
                                              <p:pRg st="0" end="0"/>
                                            </p:txEl>
                                          </p:spTgt>
                                        </p:tgtEl>
                                      </p:cBhvr>
                                    </p:animEffect>
                                    <p:anim calcmode="lin" valueType="num">
                                      <p:cBhvr>
                                        <p:cTn id="1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1000"/>
                                        <p:tgtEl>
                                          <p:spTgt spid="11">
                                            <p:txEl>
                                              <p:pRg st="1" end="1"/>
                                            </p:txEl>
                                          </p:spTgt>
                                        </p:tgtEl>
                                      </p:cBhvr>
                                    </p:animEffect>
                                    <p:anim calcmode="lin" valueType="num">
                                      <p:cBhvr>
                                        <p:cTn id="1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1000"/>
                                        <p:tgtEl>
                                          <p:spTgt spid="11">
                                            <p:txEl>
                                              <p:pRg st="2" end="2"/>
                                            </p:txEl>
                                          </p:spTgt>
                                        </p:tgtEl>
                                      </p:cBhvr>
                                    </p:animEffect>
                                    <p:anim calcmode="lin" valueType="num">
                                      <p:cBhvr>
                                        <p:cTn id="2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53"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3" name="TextBox 12"/>
          <p:cNvSpPr txBox="1"/>
          <p:nvPr/>
        </p:nvSpPr>
        <p:spPr>
          <a:xfrm>
            <a:off x="1357290" y="428604"/>
            <a:ext cx="6357982" cy="1477328"/>
          </a:xfrm>
          <a:prstGeom prst="rect">
            <a:avLst/>
          </a:prstGeom>
          <a:noFill/>
        </p:spPr>
        <p:txBody>
          <a:bodyPr wrap="square" rtlCol="0">
            <a:spAutoFit/>
          </a:bodyPr>
          <a:lstStyle/>
          <a:p>
            <a:pPr algn="ctr"/>
            <a:r>
              <a:rPr lang="ru-RU" b="1" dirty="0" smtClean="0"/>
              <a:t>Все дальше от нас современников события тех дней, но мы наследники великой Победы должны знать и помнить о героизме и мужестве советских людей, которые в тяжелых сражениях отстояли независимость нашей Родины.</a:t>
            </a:r>
            <a:endParaRPr lang="ru-RU" b="1" dirty="0"/>
          </a:p>
        </p:txBody>
      </p:sp>
      <p:pic>
        <p:nvPicPr>
          <p:cNvPr id="14" name="Picture 3"/>
          <p:cNvPicPr>
            <a:picLocks noChangeAspect="1" noChangeArrowheads="1"/>
          </p:cNvPicPr>
          <p:nvPr/>
        </p:nvPicPr>
        <p:blipFill>
          <a:blip r:embed="rId9" cstate="print"/>
          <a:srcRect/>
          <a:stretch>
            <a:fillRect/>
          </a:stretch>
        </p:blipFill>
        <p:spPr bwMode="auto">
          <a:xfrm>
            <a:off x="5500694" y="1835410"/>
            <a:ext cx="2840041" cy="4587610"/>
          </a:xfrm>
          <a:prstGeom prst="rect">
            <a:avLst/>
          </a:prstGeom>
          <a:noFill/>
          <a:ln w="9525">
            <a:noFill/>
            <a:round/>
            <a:headEnd/>
            <a:tailEnd/>
          </a:ln>
          <a:effectLst/>
        </p:spPr>
      </p:pic>
      <p:sp>
        <p:nvSpPr>
          <p:cNvPr id="15" name="Text Box 4"/>
          <p:cNvSpPr txBox="1">
            <a:spLocks noChangeArrowheads="1"/>
          </p:cNvSpPr>
          <p:nvPr/>
        </p:nvSpPr>
        <p:spPr bwMode="auto">
          <a:xfrm>
            <a:off x="2714612" y="5572140"/>
            <a:ext cx="2879725" cy="714380"/>
          </a:xfrm>
          <a:prstGeom prst="rect">
            <a:avLst/>
          </a:prstGeom>
          <a:noFill/>
          <a:ln w="9525">
            <a:noFill/>
            <a:round/>
            <a:headEnd/>
            <a:tailEnd/>
          </a:ln>
          <a:effectLst/>
        </p:spPr>
        <p:txBody>
          <a:bodyPr lIns="90000" tIns="45000" rIns="90000" bIns="450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1" dirty="0">
                <a:solidFill>
                  <a:srgbClr val="000000"/>
                </a:solidFill>
                <a:latin typeface="Zapf Chance" pitchFamily="32" charset="0"/>
              </a:rPr>
              <a:t>Звонница в память о погибших на </a:t>
            </a:r>
            <a:r>
              <a:rPr lang="ru-RU" sz="1500" b="1" dirty="0" err="1">
                <a:solidFill>
                  <a:srgbClr val="000000"/>
                </a:solidFill>
                <a:latin typeface="Zapf Chance" pitchFamily="32" charset="0"/>
              </a:rPr>
              <a:t>Прохоровском</a:t>
            </a:r>
            <a:r>
              <a:rPr lang="ru-RU" sz="1500" b="1" dirty="0">
                <a:solidFill>
                  <a:srgbClr val="000000"/>
                </a:solidFill>
                <a:latin typeface="Zapf Chance" pitchFamily="32" charset="0"/>
              </a:rPr>
              <a:t> поле</a:t>
            </a:r>
          </a:p>
        </p:txBody>
      </p:sp>
      <p:pic>
        <p:nvPicPr>
          <p:cNvPr id="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472" y="2071678"/>
            <a:ext cx="2403614" cy="344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7" descr="gold_star"/>
          <p:cNvPicPr>
            <a:picLocks noChangeAspect="1" noChangeArrowheads="1"/>
          </p:cNvPicPr>
          <p:nvPr/>
        </p:nvPicPr>
        <p:blipFill>
          <a:blip r:embed="rId11" cstate="print">
            <a:clrChange>
              <a:clrFrom>
                <a:srgbClr val="FDFDFD"/>
              </a:clrFrom>
              <a:clrTo>
                <a:srgbClr val="FDFDFD">
                  <a:alpha val="0"/>
                </a:srgbClr>
              </a:clrTo>
            </a:clrChange>
          </a:blip>
          <a:srcRect/>
          <a:stretch>
            <a:fillRect/>
          </a:stretch>
        </p:blipFill>
        <p:spPr bwMode="auto">
          <a:xfrm>
            <a:off x="3643306" y="2571743"/>
            <a:ext cx="1357322" cy="2537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0" name="WordArt 15"/>
          <p:cNvSpPr>
            <a:spLocks noChangeArrowheads="1" noChangeShapeType="1" noTextEdit="1"/>
          </p:cNvSpPr>
          <p:nvPr/>
        </p:nvSpPr>
        <p:spPr bwMode="auto">
          <a:xfrm>
            <a:off x="1785918" y="500042"/>
            <a:ext cx="5400675" cy="504825"/>
          </a:xfrm>
          <a:prstGeom prst="rect">
            <a:avLst/>
          </a:prstGeom>
        </p:spPr>
        <p:txBody>
          <a:bodyPr wrap="none" fromWordArt="1">
            <a:prstTxWarp prst="textPlain">
              <a:avLst>
                <a:gd name="adj" fmla="val 50000"/>
              </a:avLst>
            </a:prstTxWarp>
          </a:bodyPr>
          <a:lstStyle/>
          <a:p>
            <a:pPr algn="ctr"/>
            <a:r>
              <a:rPr lang="ru-RU" sz="3600" i="1" kern="10" dirty="0">
                <a:ln w="9525">
                  <a:noFill/>
                  <a:round/>
                  <a:headEnd/>
                  <a:tailEnd/>
                </a:ln>
                <a:solidFill>
                  <a:srgbClr val="000099"/>
                </a:solidFill>
                <a:effectLst>
                  <a:outerShdw dist="35921" dir="2700000" algn="ctr" rotWithShape="0">
                    <a:srgbClr val="C0C0C0">
                      <a:alpha val="79999"/>
                    </a:srgbClr>
                  </a:outerShdw>
                </a:effectLst>
                <a:latin typeface="Impact"/>
              </a:rPr>
              <a:t>Командующие курской битвой</a:t>
            </a:r>
          </a:p>
        </p:txBody>
      </p:sp>
      <p:pic>
        <p:nvPicPr>
          <p:cNvPr id="11" name="Picture 5" descr="0923"/>
          <p:cNvPicPr>
            <a:picLocks noChangeAspect="1" noChangeArrowheads="1"/>
          </p:cNvPicPr>
          <p:nvPr/>
        </p:nvPicPr>
        <p:blipFill>
          <a:blip r:embed="rId9" cstate="print"/>
          <a:srcRect/>
          <a:stretch>
            <a:fillRect/>
          </a:stretch>
        </p:blipFill>
        <p:spPr bwMode="auto">
          <a:xfrm>
            <a:off x="1214414" y="1142984"/>
            <a:ext cx="1428760" cy="2016125"/>
          </a:xfrm>
          <a:prstGeom prst="rect">
            <a:avLst/>
          </a:prstGeom>
          <a:noFill/>
          <a:ln w="9525">
            <a:noFill/>
            <a:miter lim="800000"/>
            <a:headEnd/>
            <a:tailEnd/>
          </a:ln>
        </p:spPr>
      </p:pic>
      <p:sp>
        <p:nvSpPr>
          <p:cNvPr id="12" name="Rectangle 6"/>
          <p:cNvSpPr>
            <a:spLocks noChangeArrowheads="1"/>
          </p:cNvSpPr>
          <p:nvPr/>
        </p:nvSpPr>
        <p:spPr bwMode="auto">
          <a:xfrm>
            <a:off x="928662" y="3286124"/>
            <a:ext cx="1944687" cy="738664"/>
          </a:xfrm>
          <a:prstGeom prst="rect">
            <a:avLst/>
          </a:prstGeom>
          <a:noFill/>
          <a:ln w="9525">
            <a:noFill/>
            <a:miter lim="800000"/>
            <a:headEnd/>
            <a:tailEnd/>
          </a:ln>
        </p:spPr>
        <p:txBody>
          <a:bodyPr>
            <a:spAutoFit/>
          </a:bodyPr>
          <a:lstStyle/>
          <a:p>
            <a:pPr algn="ctr"/>
            <a:r>
              <a:rPr lang="ru-RU" sz="1400" dirty="0">
                <a:latin typeface="Times New Roman" pitchFamily="18" charset="0"/>
              </a:rPr>
              <a:t>Рокоссовский К.К., командующий Центральным фронтом</a:t>
            </a:r>
          </a:p>
        </p:txBody>
      </p:sp>
      <p:pic>
        <p:nvPicPr>
          <p:cNvPr id="13" name="Picture 9" descr="0942"/>
          <p:cNvPicPr>
            <a:picLocks noChangeAspect="1" noChangeArrowheads="1"/>
          </p:cNvPicPr>
          <p:nvPr/>
        </p:nvPicPr>
        <p:blipFill>
          <a:blip r:embed="rId10" cstate="print"/>
          <a:srcRect/>
          <a:stretch>
            <a:fillRect/>
          </a:stretch>
        </p:blipFill>
        <p:spPr bwMode="auto">
          <a:xfrm>
            <a:off x="3857620" y="1142984"/>
            <a:ext cx="1500198" cy="2149391"/>
          </a:xfrm>
          <a:prstGeom prst="rect">
            <a:avLst/>
          </a:prstGeom>
          <a:noFill/>
          <a:ln w="9525">
            <a:noFill/>
            <a:miter lim="800000"/>
            <a:headEnd/>
            <a:tailEnd/>
          </a:ln>
        </p:spPr>
      </p:pic>
      <p:sp>
        <p:nvSpPr>
          <p:cNvPr id="14" name="Rectangle 10"/>
          <p:cNvSpPr>
            <a:spLocks noChangeArrowheads="1"/>
          </p:cNvSpPr>
          <p:nvPr/>
        </p:nvSpPr>
        <p:spPr bwMode="auto">
          <a:xfrm>
            <a:off x="3643306" y="3357562"/>
            <a:ext cx="1871662" cy="738664"/>
          </a:xfrm>
          <a:prstGeom prst="rect">
            <a:avLst/>
          </a:prstGeom>
          <a:noFill/>
          <a:ln w="9525">
            <a:noFill/>
            <a:miter lim="800000"/>
            <a:headEnd/>
            <a:tailEnd/>
          </a:ln>
        </p:spPr>
        <p:txBody>
          <a:bodyPr>
            <a:spAutoFit/>
          </a:bodyPr>
          <a:lstStyle/>
          <a:p>
            <a:pPr algn="ctr"/>
            <a:r>
              <a:rPr lang="ru-RU" sz="1400" dirty="0">
                <a:latin typeface="Times New Roman" pitchFamily="18" charset="0"/>
              </a:rPr>
              <a:t>Конев И. С., командующий</a:t>
            </a:r>
          </a:p>
          <a:p>
            <a:pPr algn="ctr"/>
            <a:r>
              <a:rPr lang="ru-RU" sz="1400" dirty="0">
                <a:latin typeface="Times New Roman" pitchFamily="18" charset="0"/>
              </a:rPr>
              <a:t>Степным фронтом</a:t>
            </a:r>
          </a:p>
        </p:txBody>
      </p:sp>
      <p:pic>
        <p:nvPicPr>
          <p:cNvPr id="15" name="Picture 11"/>
          <p:cNvPicPr>
            <a:picLocks noChangeAspect="1" noChangeArrowheads="1"/>
          </p:cNvPicPr>
          <p:nvPr/>
        </p:nvPicPr>
        <p:blipFill>
          <a:blip r:embed="rId11" cstate="print"/>
          <a:srcRect/>
          <a:stretch>
            <a:fillRect/>
          </a:stretch>
        </p:blipFill>
        <p:spPr bwMode="auto">
          <a:xfrm>
            <a:off x="6643702" y="1214422"/>
            <a:ext cx="1357322" cy="2118572"/>
          </a:xfrm>
          <a:prstGeom prst="rect">
            <a:avLst/>
          </a:prstGeom>
          <a:noFill/>
          <a:ln w="9525">
            <a:noFill/>
            <a:miter lim="800000"/>
            <a:headEnd/>
            <a:tailEnd/>
          </a:ln>
        </p:spPr>
      </p:pic>
      <p:sp>
        <p:nvSpPr>
          <p:cNvPr id="16" name="Rectangle 12"/>
          <p:cNvSpPr>
            <a:spLocks noChangeArrowheads="1"/>
          </p:cNvSpPr>
          <p:nvPr/>
        </p:nvSpPr>
        <p:spPr bwMode="auto">
          <a:xfrm>
            <a:off x="6429388" y="3357562"/>
            <a:ext cx="2000264" cy="861774"/>
          </a:xfrm>
          <a:prstGeom prst="rect">
            <a:avLst/>
          </a:prstGeom>
          <a:noFill/>
          <a:ln w="9525">
            <a:noFill/>
            <a:miter lim="800000"/>
            <a:headEnd/>
            <a:tailEnd/>
          </a:ln>
        </p:spPr>
        <p:txBody>
          <a:bodyPr wrap="square">
            <a:spAutoFit/>
          </a:bodyPr>
          <a:lstStyle/>
          <a:p>
            <a:pPr algn="ctr"/>
            <a:r>
              <a:rPr lang="ru-RU" sz="1400" dirty="0">
                <a:latin typeface="Times New Roman" pitchFamily="18" charset="0"/>
              </a:rPr>
              <a:t>Н.Ф. Ватутин, </a:t>
            </a:r>
            <a:r>
              <a:rPr lang="ru-RU" sz="1200" dirty="0"/>
              <a:t>командующий Воронежским фронтом</a:t>
            </a:r>
          </a:p>
          <a:p>
            <a:pPr algn="ctr"/>
            <a:endParaRPr lang="ru-RU" sz="1200" dirty="0">
              <a:latin typeface="Times New Roman" pitchFamily="18" charset="0"/>
            </a:endParaRPr>
          </a:p>
        </p:txBody>
      </p:sp>
      <p:pic>
        <p:nvPicPr>
          <p:cNvPr id="17" name="Picture 4" descr="0656"/>
          <p:cNvPicPr>
            <a:picLocks noChangeAspect="1" noChangeArrowheads="1"/>
          </p:cNvPicPr>
          <p:nvPr/>
        </p:nvPicPr>
        <p:blipFill>
          <a:blip r:embed="rId12" cstate="print"/>
          <a:srcRect/>
          <a:stretch>
            <a:fillRect/>
          </a:stretch>
        </p:blipFill>
        <p:spPr bwMode="auto">
          <a:xfrm>
            <a:off x="2357422" y="4286256"/>
            <a:ext cx="1571636" cy="2081213"/>
          </a:xfrm>
          <a:prstGeom prst="rect">
            <a:avLst/>
          </a:prstGeom>
          <a:noFill/>
          <a:ln w="9525">
            <a:noFill/>
            <a:miter lim="800000"/>
            <a:headEnd/>
            <a:tailEnd/>
          </a:ln>
        </p:spPr>
      </p:pic>
      <p:sp>
        <p:nvSpPr>
          <p:cNvPr id="18" name="Rectangle 3"/>
          <p:cNvSpPr txBox="1">
            <a:spLocks noChangeArrowheads="1"/>
          </p:cNvSpPr>
          <p:nvPr/>
        </p:nvSpPr>
        <p:spPr>
          <a:xfrm>
            <a:off x="500034" y="5429264"/>
            <a:ext cx="1800225" cy="93503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ru-RU" sz="1400" b="0" i="0" u="none" strike="noStrike" kern="1200" cap="none" spc="0" normalizeH="0" baseline="0" noProof="0" smtClean="0">
                <a:ln>
                  <a:noFill/>
                </a:ln>
                <a:solidFill>
                  <a:schemeClr val="tx2"/>
                </a:solidFill>
                <a:effectLst/>
                <a:uLnTx/>
                <a:uFillTx/>
                <a:latin typeface="Times New Roman" pitchFamily="18" charset="0"/>
                <a:ea typeface="+mn-ea"/>
                <a:cs typeface="+mn-cs"/>
              </a:rPr>
              <a:t>Василевский А.М</a:t>
            </a:r>
            <a:r>
              <a:rPr kumimoji="0" lang="ru-RU" sz="2800" b="0" i="0" u="none" strike="noStrike" kern="1200" cap="none" spc="0" normalizeH="0" baseline="0" noProof="0" smtClean="0">
                <a:ln>
                  <a:noFill/>
                </a:ln>
                <a:solidFill>
                  <a:schemeClr val="tx2"/>
                </a:solidFill>
                <a:effectLst/>
                <a:uLnTx/>
                <a:uFillTx/>
                <a:latin typeface="Times New Roman" pitchFamily="18" charset="0"/>
                <a:ea typeface="+mn-ea"/>
                <a:cs typeface="+mn-cs"/>
              </a:rPr>
              <a: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ru-RU" sz="1200" b="0" i="0" u="none" strike="noStrike" kern="1200" cap="none" spc="0" normalizeH="0" baseline="0" noProof="0" smtClean="0">
                <a:ln>
                  <a:noFill/>
                </a:ln>
                <a:solidFill>
                  <a:schemeClr val="tx2"/>
                </a:solidFill>
                <a:effectLst/>
                <a:uLnTx/>
                <a:uFillTx/>
                <a:latin typeface="Times New Roman" pitchFamily="18" charset="0"/>
                <a:ea typeface="+mn-ea"/>
                <a:cs typeface="+mn-cs"/>
              </a:rPr>
              <a:t>представитель Ставки</a:t>
            </a:r>
            <a:endParaRPr kumimoji="0" lang="ru-RU" sz="1200" b="0" i="0" u="none" strike="noStrike" kern="1200" cap="none" spc="0" normalizeH="0" baseline="0" noProof="0" dirty="0" smtClean="0">
              <a:ln>
                <a:noFill/>
              </a:ln>
              <a:solidFill>
                <a:schemeClr val="tx2"/>
              </a:solidFill>
              <a:effectLst/>
              <a:uLnTx/>
              <a:uFillTx/>
              <a:latin typeface="Times New Roman" pitchFamily="18" charset="0"/>
              <a:ea typeface="+mn-ea"/>
              <a:cs typeface="+mn-cs"/>
            </a:endParaRPr>
          </a:p>
        </p:txBody>
      </p:sp>
      <p:pic>
        <p:nvPicPr>
          <p:cNvPr id="19" name="Picture 7" descr="0941"/>
          <p:cNvPicPr>
            <a:picLocks noChangeAspect="1" noChangeArrowheads="1"/>
          </p:cNvPicPr>
          <p:nvPr/>
        </p:nvPicPr>
        <p:blipFill>
          <a:blip r:embed="rId13" cstate="print"/>
          <a:srcRect/>
          <a:stretch>
            <a:fillRect/>
          </a:stretch>
        </p:blipFill>
        <p:spPr bwMode="auto">
          <a:xfrm>
            <a:off x="5000628" y="4214818"/>
            <a:ext cx="1581152" cy="2162175"/>
          </a:xfrm>
          <a:prstGeom prst="rect">
            <a:avLst/>
          </a:prstGeom>
          <a:noFill/>
          <a:ln w="9525">
            <a:noFill/>
            <a:miter lim="800000"/>
            <a:headEnd/>
            <a:tailEnd/>
          </a:ln>
        </p:spPr>
      </p:pic>
      <p:sp>
        <p:nvSpPr>
          <p:cNvPr id="20" name="Rectangle 8"/>
          <p:cNvSpPr>
            <a:spLocks noChangeArrowheads="1"/>
          </p:cNvSpPr>
          <p:nvPr/>
        </p:nvSpPr>
        <p:spPr bwMode="auto">
          <a:xfrm>
            <a:off x="6786578" y="5500702"/>
            <a:ext cx="1727200" cy="861774"/>
          </a:xfrm>
          <a:prstGeom prst="rect">
            <a:avLst/>
          </a:prstGeom>
          <a:noFill/>
          <a:ln w="9525">
            <a:noFill/>
            <a:miter lim="800000"/>
            <a:headEnd/>
            <a:tailEnd/>
          </a:ln>
        </p:spPr>
        <p:txBody>
          <a:bodyPr>
            <a:spAutoFit/>
          </a:bodyPr>
          <a:lstStyle/>
          <a:p>
            <a:pPr algn="ctr"/>
            <a:r>
              <a:rPr lang="ru-RU" sz="1400" dirty="0">
                <a:latin typeface="Times New Roman" pitchFamily="18" charset="0"/>
              </a:rPr>
              <a:t>Жуков Г.К.</a:t>
            </a:r>
            <a:r>
              <a:rPr lang="ru-RU" sz="1400" dirty="0"/>
              <a:t> </a:t>
            </a:r>
            <a:r>
              <a:rPr lang="ru-RU" sz="1200" dirty="0"/>
              <a:t>представитель Ставки</a:t>
            </a:r>
          </a:p>
          <a:p>
            <a:pPr algn="ctr"/>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53"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Effect transition="in" filter="fade">
                                      <p:cBhvr>
                                        <p:cTn id="25" dur="1000"/>
                                        <p:tgtEl>
                                          <p:spTgt spid="13"/>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childTnLst>
                                </p:cTn>
                              </p:par>
                            </p:childTnLst>
                          </p:cTn>
                        </p:par>
                        <p:par>
                          <p:cTn id="38" fill="hold">
                            <p:stCondLst>
                              <p:cond delay="7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53"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fade">
                                      <p:cBhvr>
                                        <p:cTn id="53" dur="1000"/>
                                        <p:tgtEl>
                                          <p:spTgt spid="18">
                                            <p:txEl>
                                              <p:pRg st="0" end="0"/>
                                            </p:txEl>
                                          </p:spTgt>
                                        </p:tgtEl>
                                      </p:cBhvr>
                                    </p:animEffect>
                                    <p:anim calcmode="lin" valueType="num">
                                      <p:cBhvr>
                                        <p:cTn id="5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42" presetClass="entr" presetSubtype="0" fill="hold" grpId="0" nodeType="afterEffect">
                                  <p:stCondLst>
                                    <p:cond delay="0"/>
                                  </p:stCondLst>
                                  <p:childTnLst>
                                    <p:set>
                                      <p:cBhvr>
                                        <p:cTn id="58" dur="1" fill="hold">
                                          <p:stCondLst>
                                            <p:cond delay="0"/>
                                          </p:stCondLst>
                                        </p:cTn>
                                        <p:tgtEl>
                                          <p:spTgt spid="18">
                                            <p:txEl>
                                              <p:pRg st="1" end="1"/>
                                            </p:txEl>
                                          </p:spTgt>
                                        </p:tgtEl>
                                        <p:attrNameLst>
                                          <p:attrName>style.visibility</p:attrName>
                                        </p:attrNameLst>
                                      </p:cBhvr>
                                      <p:to>
                                        <p:strVal val="visible"/>
                                      </p:to>
                                    </p:set>
                                    <p:animEffect transition="in" filter="fade">
                                      <p:cBhvr>
                                        <p:cTn id="59" dur="1000"/>
                                        <p:tgtEl>
                                          <p:spTgt spid="18">
                                            <p:txEl>
                                              <p:pRg st="1" end="1"/>
                                            </p:txEl>
                                          </p:spTgt>
                                        </p:tgtEl>
                                      </p:cBhvr>
                                    </p:animEffect>
                                    <p:anim calcmode="lin" valueType="num">
                                      <p:cBhvr>
                                        <p:cTn id="60"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par>
                          <p:cTn id="62" fill="hold">
                            <p:stCondLst>
                              <p:cond delay="11000"/>
                            </p:stCondLst>
                            <p:childTnLst>
                              <p:par>
                                <p:cTn id="63" presetID="53"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Effect transition="in" filter="fade">
                                      <p:cBhvr>
                                        <p:cTn id="67" dur="1000"/>
                                        <p:tgtEl>
                                          <p:spTgt spid="19"/>
                                        </p:tgtEl>
                                      </p:cBhvr>
                                    </p:animEffect>
                                  </p:childTnLst>
                                </p:cTn>
                              </p:par>
                            </p:childTnLst>
                          </p:cTn>
                        </p:par>
                        <p:par>
                          <p:cTn id="68" fill="hold">
                            <p:stCondLst>
                              <p:cond delay="12000"/>
                            </p:stCondLst>
                            <p:childTnLst>
                              <p:par>
                                <p:cTn id="69" presetID="42"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p:bldP spid="16" grpId="0"/>
      <p:bldP spid="18" grpId="0" build="p"/>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9" name="Rectangle 5"/>
          <p:cNvSpPr txBox="1">
            <a:spLocks noChangeArrowheads="1"/>
          </p:cNvSpPr>
          <p:nvPr/>
        </p:nvSpPr>
        <p:spPr>
          <a:xfrm>
            <a:off x="1714480" y="404813"/>
            <a:ext cx="6972320" cy="57213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ru-RU" sz="1800" b="1" i="0" u="none" strike="noStrike" kern="1200" cap="none" spc="0" normalizeH="0" baseline="0" noProof="0" dirty="0" smtClean="0">
                <a:ln>
                  <a:noFill/>
                </a:ln>
                <a:solidFill>
                  <a:schemeClr val="tx2"/>
                </a:solidFill>
                <a:effectLst/>
                <a:uLnTx/>
                <a:uFillTx/>
                <a:latin typeface="+mn-lt"/>
                <a:ea typeface="+mn-ea"/>
                <a:cs typeface="+mn-cs"/>
              </a:rPr>
              <a:t>     Фельдмаршал Эрих фон </a:t>
            </a:r>
            <a:r>
              <a:rPr kumimoji="0" lang="ru-RU" sz="1800" b="1" i="0" u="none" strike="noStrike" kern="1200" cap="none" spc="0" normalizeH="0" baseline="0" noProof="0" dirty="0" err="1" smtClean="0">
                <a:ln>
                  <a:noFill/>
                </a:ln>
                <a:solidFill>
                  <a:schemeClr val="tx2"/>
                </a:solidFill>
                <a:effectLst/>
                <a:uLnTx/>
                <a:uFillTx/>
                <a:latin typeface="+mn-lt"/>
                <a:ea typeface="+mn-ea"/>
                <a:cs typeface="+mn-cs"/>
              </a:rPr>
              <a:t>Манштейн</a:t>
            </a:r>
            <a:r>
              <a:rPr kumimoji="0" lang="ru-RU" sz="1800" b="1" i="0" u="none" strike="noStrike" kern="1200" cap="none" spc="0" normalizeH="0" baseline="0" noProof="0" dirty="0" smtClean="0">
                <a:ln>
                  <a:noFill/>
                </a:ln>
                <a:solidFill>
                  <a:schemeClr val="tx2"/>
                </a:solidFill>
                <a:effectLst/>
                <a:uLnTx/>
                <a:uFillTx/>
                <a:latin typeface="+mn-lt"/>
                <a:ea typeface="+mn-ea"/>
                <a:cs typeface="+mn-cs"/>
              </a:rPr>
              <a:t>, разрабатывавший операцию «Цитадель» и проводивший ее, впоследствии так отзывался о ней:</a:t>
            </a:r>
            <a:endParaRPr kumimoji="0" lang="ru-RU" sz="1800" b="1" i="1"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Tx/>
              <a:buNone/>
              <a:tabLst/>
              <a:defRPr/>
            </a:pPr>
            <a:r>
              <a:rPr kumimoji="0" lang="ru-RU" sz="2800" b="0" i="1" u="none" strike="noStrike" kern="1200" cap="none" spc="0" normalizeH="0" baseline="0" noProof="0" dirty="0" smtClean="0">
                <a:ln>
                  <a:noFill/>
                </a:ln>
                <a:solidFill>
                  <a:schemeClr val="tx2"/>
                </a:solidFill>
                <a:effectLst/>
                <a:uLnTx/>
                <a:uFillTx/>
                <a:latin typeface="+mn-lt"/>
                <a:ea typeface="+mn-ea"/>
                <a:cs typeface="+mn-cs"/>
              </a:rPr>
              <a:t>   </a:t>
            </a:r>
            <a:r>
              <a:rPr kumimoji="0" lang="ru-RU" sz="2800" b="1" i="1" u="none" strike="noStrike" kern="1200" cap="none" spc="0" normalizeH="0" baseline="0" noProof="0" dirty="0" smtClean="0">
                <a:ln>
                  <a:noFill/>
                </a:ln>
                <a:solidFill>
                  <a:schemeClr val="tx2"/>
                </a:solidFill>
                <a:effectLst/>
                <a:uLnTx/>
                <a:uFillTx/>
                <a:latin typeface="+mn-lt"/>
                <a:ea typeface="+mn-ea"/>
                <a:cs typeface="+mn-cs"/>
              </a:rPr>
              <a:t>«Она была последней попыткой сохранить нашу инициативу на Востоке. С ее неудачей, равнозначной провалу, инициатива окончательно перешла к советской стороне. Поэтому операция «Цитадель» является решающим, поворотным пунктом в войне на Восточном фронте».</a:t>
            </a:r>
            <a:r>
              <a:rPr kumimoji="0" lang="ru-RU" sz="2800" b="1" i="0" u="none" strike="noStrike" kern="1200" cap="none" spc="0" normalizeH="0" baseline="0" noProof="0" dirty="0" smtClean="0">
                <a:ln>
                  <a:noFill/>
                </a:ln>
                <a:solidFill>
                  <a:schemeClr val="tx2"/>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Tx/>
              <a:buNone/>
              <a:tabLst/>
              <a:defRPr/>
            </a:pP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10" name="Picture 6" descr="1267"/>
          <p:cNvPicPr>
            <a:picLocks noChangeAspect="1" noChangeArrowheads="1"/>
          </p:cNvPicPr>
          <p:nvPr/>
        </p:nvPicPr>
        <p:blipFill>
          <a:blip r:embed="rId9" cstate="print"/>
          <a:srcRect/>
          <a:stretch>
            <a:fillRect/>
          </a:stretch>
        </p:blipFill>
        <p:spPr bwMode="auto">
          <a:xfrm>
            <a:off x="428596" y="428604"/>
            <a:ext cx="1435100" cy="2376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anim calcmode="lin" valueType="num">
                                      <p:cBhvr>
                                        <p:cTn id="13" dur="2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53"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pic>
        <p:nvPicPr>
          <p:cNvPr id="9" name="Picture 4" descr="080509_Remembrance"/>
          <p:cNvPicPr>
            <a:picLocks noChangeAspect="1" noChangeArrowheads="1"/>
          </p:cNvPicPr>
          <p:nvPr/>
        </p:nvPicPr>
        <p:blipFill>
          <a:blip r:embed="rId9" cstate="print"/>
          <a:srcRect/>
          <a:stretch>
            <a:fillRect/>
          </a:stretch>
        </p:blipFill>
        <p:spPr bwMode="auto">
          <a:xfrm>
            <a:off x="3857620" y="3143248"/>
            <a:ext cx="4806915" cy="3182936"/>
          </a:xfrm>
          <a:prstGeom prst="rect">
            <a:avLst/>
          </a:prstGeom>
          <a:noFill/>
        </p:spPr>
      </p:pic>
      <p:pic>
        <p:nvPicPr>
          <p:cNvPr id="10" name="Picture 7"/>
          <p:cNvPicPr>
            <a:picLocks noChangeAspect="1" noChangeArrowheads="1"/>
          </p:cNvPicPr>
          <p:nvPr/>
        </p:nvPicPr>
        <p:blipFill>
          <a:blip r:embed="rId10" cstate="print"/>
          <a:srcRect/>
          <a:stretch>
            <a:fillRect/>
          </a:stretch>
        </p:blipFill>
        <p:spPr>
          <a:xfrm>
            <a:off x="357158" y="357166"/>
            <a:ext cx="3517900" cy="4525962"/>
          </a:xfrm>
          <a:prstGeom prst="rect">
            <a:avLst/>
          </a:prstGeom>
          <a:noFill/>
        </p:spPr>
      </p:pic>
      <p:sp>
        <p:nvSpPr>
          <p:cNvPr id="11" name="Прямоугольник 10"/>
          <p:cNvSpPr/>
          <p:nvPr/>
        </p:nvSpPr>
        <p:spPr>
          <a:xfrm>
            <a:off x="3929058" y="500042"/>
            <a:ext cx="4572000" cy="2419124"/>
          </a:xfrm>
          <a:prstGeom prst="rect">
            <a:avLst/>
          </a:prstGeom>
        </p:spPr>
        <p:txBody>
          <a:bodyPr>
            <a:spAutoFit/>
          </a:bodyPr>
          <a:lstStyle/>
          <a:p>
            <a:pPr algn="ctr">
              <a:lnSpc>
                <a:spcPct val="90000"/>
              </a:lnSpc>
            </a:pPr>
            <a:r>
              <a:rPr lang="ru-RU" sz="2800" b="1" dirty="0" smtClean="0">
                <a:solidFill>
                  <a:srgbClr val="FF0000"/>
                </a:solidFill>
              </a:rPr>
              <a:t>«Мир будет помнить вас,                     </a:t>
            </a:r>
          </a:p>
          <a:p>
            <a:pPr algn="ctr">
              <a:lnSpc>
                <a:spcPct val="90000"/>
              </a:lnSpc>
            </a:pPr>
            <a:r>
              <a:rPr lang="ru-RU" sz="2800" b="1" dirty="0" smtClean="0">
                <a:solidFill>
                  <a:srgbClr val="FF0000"/>
                </a:solidFill>
              </a:rPr>
              <a:t>   Гордые, смелые люди.</a:t>
            </a:r>
          </a:p>
          <a:p>
            <a:pPr algn="ctr">
              <a:lnSpc>
                <a:spcPct val="90000"/>
              </a:lnSpc>
            </a:pPr>
            <a:r>
              <a:rPr lang="ru-RU" sz="2800" b="1" dirty="0" smtClean="0">
                <a:solidFill>
                  <a:srgbClr val="FF0000"/>
                </a:solidFill>
              </a:rPr>
              <a:t>   Мир не забудет</a:t>
            </a:r>
          </a:p>
          <a:p>
            <a:pPr algn="ctr">
              <a:lnSpc>
                <a:spcPct val="90000"/>
              </a:lnSpc>
            </a:pPr>
            <a:r>
              <a:rPr lang="ru-RU" sz="2800" b="1" dirty="0" smtClean="0">
                <a:solidFill>
                  <a:srgbClr val="FF0000"/>
                </a:solidFill>
              </a:rPr>
              <a:t> России отважных солдат.»</a:t>
            </a:r>
          </a:p>
        </p:txBody>
      </p:sp>
      <p:pic>
        <p:nvPicPr>
          <p:cNvPr id="39938" name="Picture 2" descr="&amp;Zcy;&amp;ncy;&amp;acy;&amp;mcy;&amp;yacy; &amp;pcy;&amp;ocy;&amp;bcy;&amp;iecy;&amp;dcy;&amp;ycy;"/>
          <p:cNvPicPr>
            <a:picLocks noChangeAspect="1" noChangeArrowheads="1"/>
          </p:cNvPicPr>
          <p:nvPr/>
        </p:nvPicPr>
        <p:blipFill>
          <a:blip r:embed="rId11" cstate="print"/>
          <a:srcRect/>
          <a:stretch>
            <a:fillRect/>
          </a:stretch>
        </p:blipFill>
        <p:spPr bwMode="auto">
          <a:xfrm>
            <a:off x="1071538" y="4929198"/>
            <a:ext cx="1619250" cy="1562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10" name="Text Box 12"/>
          <p:cNvSpPr txBox="1">
            <a:spLocks noChangeArrowheads="1"/>
          </p:cNvSpPr>
          <p:nvPr/>
        </p:nvSpPr>
        <p:spPr bwMode="auto">
          <a:xfrm>
            <a:off x="611188" y="549275"/>
            <a:ext cx="3960812" cy="5909310"/>
          </a:xfrm>
          <a:prstGeom prst="rect">
            <a:avLst/>
          </a:prstGeom>
          <a:noFill/>
          <a:ln w="9525">
            <a:noFill/>
            <a:miter lim="800000"/>
            <a:headEnd/>
            <a:tailEnd/>
          </a:ln>
          <a:effectLst/>
        </p:spPr>
        <p:txBody>
          <a:bodyPr>
            <a:spAutoFit/>
          </a:bodyPr>
          <a:lstStyle/>
          <a:p>
            <a:pPr algn="ctr">
              <a:spcBef>
                <a:spcPct val="50000"/>
              </a:spcBef>
            </a:pPr>
            <a:r>
              <a:rPr lang="ru-RU" b="1" dirty="0"/>
              <a:t>Поражение немецкий войск под Сталинградом в конце 1942 – начале 1943 года нанесло огромный ущерб военной мощи, моральному дух армии и населения Германии. </a:t>
            </a:r>
            <a:r>
              <a:rPr lang="ru-RU" b="1" dirty="0" smtClean="0"/>
              <a:t>В </a:t>
            </a:r>
            <a:r>
              <a:rPr lang="ru-RU" b="1" dirty="0"/>
              <a:t>плен были взяты более 2500 офицеров и 24 генерала 6-й армии. Всего же были взяты в плен свыше 91 тыс. солдат и офицеров вермахта. Трофеями советских войск с 10 января по 2 февраля 1943 г. по донесению штаба Донского фронта стало огромное количество немецкого вооружения. Впервые с начала Второй мировой войны перед гитлеровской Германией во всей его неотвратимости встал грозный призрак неизбежного поражения. </a:t>
            </a:r>
          </a:p>
        </p:txBody>
      </p:sp>
      <p:pic>
        <p:nvPicPr>
          <p:cNvPr id="11" name="Picture 14" descr="stalingrad_nastupl"/>
          <p:cNvPicPr>
            <a:picLocks noChangeAspect="1" noChangeArrowheads="1"/>
          </p:cNvPicPr>
          <p:nvPr/>
        </p:nvPicPr>
        <p:blipFill>
          <a:blip r:embed="rId9" cstate="print"/>
          <a:srcRect/>
          <a:stretch>
            <a:fillRect/>
          </a:stretch>
        </p:blipFill>
        <p:spPr bwMode="auto">
          <a:xfrm>
            <a:off x="4643438" y="549275"/>
            <a:ext cx="3941762" cy="5400675"/>
          </a:xfrm>
          <a:prstGeom prst="rect">
            <a:avLst/>
          </a:prstGeom>
          <a:noFill/>
        </p:spPr>
      </p:pic>
      <p:sp>
        <p:nvSpPr>
          <p:cNvPr id="12" name="Text Box 15"/>
          <p:cNvSpPr txBox="1">
            <a:spLocks noChangeArrowheads="1"/>
          </p:cNvSpPr>
          <p:nvPr/>
        </p:nvSpPr>
        <p:spPr bwMode="auto">
          <a:xfrm>
            <a:off x="4857753" y="6000768"/>
            <a:ext cx="3857652" cy="338554"/>
          </a:xfrm>
          <a:prstGeom prst="rect">
            <a:avLst/>
          </a:prstGeom>
          <a:noFill/>
          <a:ln w="9525">
            <a:noFill/>
            <a:miter lim="800000"/>
            <a:headEnd/>
            <a:tailEnd/>
          </a:ln>
          <a:effectLst/>
        </p:spPr>
        <p:txBody>
          <a:bodyPr wrap="square">
            <a:spAutoFit/>
          </a:bodyPr>
          <a:lstStyle/>
          <a:p>
            <a:pPr>
              <a:spcBef>
                <a:spcPct val="50000"/>
              </a:spcBef>
            </a:pPr>
            <a:r>
              <a:rPr lang="ru-RU" sz="1600" b="1" dirty="0">
                <a:latin typeface="Times New Roman" pitchFamily="18" charset="0"/>
              </a:rPr>
              <a:t>Контрнаступление под Сталинградом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9" name="Прямоугольник 8"/>
          <p:cNvSpPr/>
          <p:nvPr/>
        </p:nvSpPr>
        <p:spPr>
          <a:xfrm>
            <a:off x="785786" y="857232"/>
            <a:ext cx="3571900" cy="4801314"/>
          </a:xfrm>
          <a:prstGeom prst="rect">
            <a:avLst/>
          </a:prstGeom>
        </p:spPr>
        <p:txBody>
          <a:bodyPr wrap="square">
            <a:spAutoFit/>
          </a:bodyPr>
          <a:lstStyle/>
          <a:p>
            <a:pPr algn="ctr"/>
            <a:r>
              <a:rPr lang="ru-RU" b="1" dirty="0" smtClean="0"/>
              <a:t>Германское командование приняло решение провести крупную стратегическую операцию на курском выступе летом 1943 г. Планировалось нанести сходящиеся удары из районов городов Орёл (с севера) и Белгород (с юга). Ударные группы должны были соединиться в районе Курска, окружив войска Центрального и Воронежского фронтов Красной армии. Операция получила условное название «Цитадель». </a:t>
            </a:r>
            <a:endParaRPr lang="ru-RU" b="1" dirty="0"/>
          </a:p>
        </p:txBody>
      </p:sp>
      <p:sp>
        <p:nvSpPr>
          <p:cNvPr id="10" name="Freeform 235"/>
          <p:cNvSpPr>
            <a:spLocks/>
          </p:cNvSpPr>
          <p:nvPr/>
        </p:nvSpPr>
        <p:spPr bwMode="auto">
          <a:xfrm>
            <a:off x="5500694" y="1357298"/>
            <a:ext cx="1558925" cy="4465637"/>
          </a:xfrm>
          <a:custGeom>
            <a:avLst/>
            <a:gdLst>
              <a:gd name="T0" fmla="*/ 1844754710 w 982"/>
              <a:gd name="T1" fmla="*/ 2147483647 h 2586"/>
              <a:gd name="T2" fmla="*/ 1960681869 w 982"/>
              <a:gd name="T3" fmla="*/ 2147483647 h 2586"/>
              <a:gd name="T4" fmla="*/ 2147483647 w 982"/>
              <a:gd name="T5" fmla="*/ 2147483647 h 2586"/>
              <a:gd name="T6" fmla="*/ 2147483647 w 982"/>
              <a:gd name="T7" fmla="*/ 2147483647 h 2586"/>
              <a:gd name="T8" fmla="*/ 2147483647 w 982"/>
              <a:gd name="T9" fmla="*/ 2147483647 h 2586"/>
              <a:gd name="T10" fmla="*/ 2147483647 w 982"/>
              <a:gd name="T11" fmla="*/ 2147483647 h 2586"/>
              <a:gd name="T12" fmla="*/ 2147483647 w 982"/>
              <a:gd name="T13" fmla="*/ 2147483647 h 2586"/>
              <a:gd name="T14" fmla="*/ 2074089666 w 982"/>
              <a:gd name="T15" fmla="*/ 2147483647 h 2586"/>
              <a:gd name="T16" fmla="*/ 816530620 w 982"/>
              <a:gd name="T17" fmla="*/ 2147483647 h 2586"/>
              <a:gd name="T18" fmla="*/ 360383147 w 982"/>
              <a:gd name="T19" fmla="*/ 2147483647 h 2586"/>
              <a:gd name="T20" fmla="*/ 360383147 w 982"/>
              <a:gd name="T21" fmla="*/ 2147483647 h 2586"/>
              <a:gd name="T22" fmla="*/ 244455988 w 982"/>
              <a:gd name="T23" fmla="*/ 2147483647 h 2586"/>
              <a:gd name="T24" fmla="*/ 17641889 w 982"/>
              <a:gd name="T25" fmla="*/ 2147483647 h 2586"/>
              <a:gd name="T26" fmla="*/ 131048142 w 982"/>
              <a:gd name="T27" fmla="*/ 2147483647 h 2586"/>
              <a:gd name="T28" fmla="*/ 587197252 w 982"/>
              <a:gd name="T29" fmla="*/ 2147483647 h 2586"/>
              <a:gd name="T30" fmla="*/ 1159271984 w 982"/>
              <a:gd name="T31" fmla="*/ 2147483647 h 2586"/>
              <a:gd name="T32" fmla="*/ 1844754710 w 982"/>
              <a:gd name="T33" fmla="*/ 2147483647 h 2586"/>
              <a:gd name="T34" fmla="*/ 2147483647 w 982"/>
              <a:gd name="T35" fmla="*/ 2147483647 h 2586"/>
              <a:gd name="T36" fmla="*/ 2147483647 w 982"/>
              <a:gd name="T37" fmla="*/ 1625198121 h 2586"/>
              <a:gd name="T38" fmla="*/ 1502013148 w 982"/>
              <a:gd name="T39" fmla="*/ 948281372 h 2586"/>
              <a:gd name="T40" fmla="*/ 1159271984 w 982"/>
              <a:gd name="T41" fmla="*/ 542726869 h 2586"/>
              <a:gd name="T42" fmla="*/ 473789456 w 982"/>
              <a:gd name="T43" fmla="*/ 405554394 h 2586"/>
              <a:gd name="T44" fmla="*/ 131048142 w 982"/>
              <a:gd name="T45" fmla="*/ 137172421 h 2586"/>
              <a:gd name="T46" fmla="*/ 17641889 w 982"/>
              <a:gd name="T47" fmla="*/ 0 h 25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2"/>
              <a:gd name="T73" fmla="*/ 0 h 2586"/>
              <a:gd name="T74" fmla="*/ 982 w 982"/>
              <a:gd name="T75" fmla="*/ 2586 h 25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2" h="2586">
                <a:moveTo>
                  <a:pt x="732" y="2586"/>
                </a:moveTo>
                <a:cubicBezTo>
                  <a:pt x="736" y="2552"/>
                  <a:pt x="740" y="2518"/>
                  <a:pt x="778" y="2495"/>
                </a:cubicBezTo>
                <a:cubicBezTo>
                  <a:pt x="816" y="2472"/>
                  <a:pt x="936" y="2473"/>
                  <a:pt x="959" y="2450"/>
                </a:cubicBezTo>
                <a:cubicBezTo>
                  <a:pt x="982" y="2427"/>
                  <a:pt x="921" y="2389"/>
                  <a:pt x="914" y="2359"/>
                </a:cubicBezTo>
                <a:cubicBezTo>
                  <a:pt x="907" y="2329"/>
                  <a:pt x="921" y="2306"/>
                  <a:pt x="914" y="2268"/>
                </a:cubicBezTo>
                <a:cubicBezTo>
                  <a:pt x="907" y="2230"/>
                  <a:pt x="876" y="2170"/>
                  <a:pt x="869" y="2132"/>
                </a:cubicBezTo>
                <a:cubicBezTo>
                  <a:pt x="862" y="2094"/>
                  <a:pt x="877" y="2079"/>
                  <a:pt x="869" y="2041"/>
                </a:cubicBezTo>
                <a:cubicBezTo>
                  <a:pt x="861" y="2003"/>
                  <a:pt x="914" y="1920"/>
                  <a:pt x="823" y="1905"/>
                </a:cubicBezTo>
                <a:cubicBezTo>
                  <a:pt x="732" y="1890"/>
                  <a:pt x="437" y="1966"/>
                  <a:pt x="324" y="1951"/>
                </a:cubicBezTo>
                <a:cubicBezTo>
                  <a:pt x="211" y="1936"/>
                  <a:pt x="173" y="1868"/>
                  <a:pt x="143" y="1815"/>
                </a:cubicBezTo>
                <a:cubicBezTo>
                  <a:pt x="113" y="1762"/>
                  <a:pt x="151" y="1701"/>
                  <a:pt x="143" y="1633"/>
                </a:cubicBezTo>
                <a:cubicBezTo>
                  <a:pt x="135" y="1565"/>
                  <a:pt x="120" y="1474"/>
                  <a:pt x="97" y="1406"/>
                </a:cubicBezTo>
                <a:cubicBezTo>
                  <a:pt x="74" y="1338"/>
                  <a:pt x="14" y="1286"/>
                  <a:pt x="7" y="1225"/>
                </a:cubicBezTo>
                <a:cubicBezTo>
                  <a:pt x="0" y="1164"/>
                  <a:pt x="14" y="1088"/>
                  <a:pt x="52" y="1043"/>
                </a:cubicBezTo>
                <a:cubicBezTo>
                  <a:pt x="90" y="998"/>
                  <a:pt x="165" y="968"/>
                  <a:pt x="233" y="953"/>
                </a:cubicBezTo>
                <a:cubicBezTo>
                  <a:pt x="301" y="938"/>
                  <a:pt x="377" y="946"/>
                  <a:pt x="460" y="953"/>
                </a:cubicBezTo>
                <a:cubicBezTo>
                  <a:pt x="543" y="960"/>
                  <a:pt x="664" y="1036"/>
                  <a:pt x="732" y="998"/>
                </a:cubicBezTo>
                <a:cubicBezTo>
                  <a:pt x="800" y="960"/>
                  <a:pt x="846" y="802"/>
                  <a:pt x="869" y="726"/>
                </a:cubicBezTo>
                <a:cubicBezTo>
                  <a:pt x="892" y="650"/>
                  <a:pt x="914" y="613"/>
                  <a:pt x="869" y="545"/>
                </a:cubicBezTo>
                <a:cubicBezTo>
                  <a:pt x="824" y="477"/>
                  <a:pt x="664" y="378"/>
                  <a:pt x="596" y="318"/>
                </a:cubicBezTo>
                <a:cubicBezTo>
                  <a:pt x="528" y="258"/>
                  <a:pt x="528" y="212"/>
                  <a:pt x="460" y="182"/>
                </a:cubicBezTo>
                <a:cubicBezTo>
                  <a:pt x="392" y="152"/>
                  <a:pt x="256" y="159"/>
                  <a:pt x="188" y="136"/>
                </a:cubicBezTo>
                <a:cubicBezTo>
                  <a:pt x="120" y="113"/>
                  <a:pt x="82" y="69"/>
                  <a:pt x="52" y="46"/>
                </a:cubicBezTo>
                <a:cubicBezTo>
                  <a:pt x="22" y="23"/>
                  <a:pt x="14" y="8"/>
                  <a:pt x="7" y="0"/>
                </a:cubicBezTo>
              </a:path>
            </a:pathLst>
          </a:custGeom>
          <a:noFill/>
          <a:ln w="50800">
            <a:solidFill>
              <a:schemeClr val="tx1"/>
            </a:solidFill>
            <a:round/>
            <a:headEnd/>
            <a:tailEnd/>
          </a:ln>
        </p:spPr>
        <p:txBody>
          <a:bodyPr/>
          <a:lstStyle/>
          <a:p>
            <a:endParaRPr lang="ru-RU"/>
          </a:p>
        </p:txBody>
      </p:sp>
      <p:sp>
        <p:nvSpPr>
          <p:cNvPr id="11" name="Text Box 199"/>
          <p:cNvSpPr txBox="1">
            <a:spLocks noChangeArrowheads="1"/>
          </p:cNvSpPr>
          <p:nvPr/>
        </p:nvSpPr>
        <p:spPr bwMode="auto">
          <a:xfrm>
            <a:off x="5572132" y="2285992"/>
            <a:ext cx="792163" cy="304800"/>
          </a:xfrm>
          <a:prstGeom prst="rect">
            <a:avLst/>
          </a:prstGeom>
          <a:noFill/>
          <a:ln w="9525">
            <a:noFill/>
            <a:miter lim="800000"/>
            <a:headEnd/>
            <a:tailEnd/>
          </a:ln>
          <a:effectLst/>
        </p:spPr>
        <p:txBody>
          <a:bodyPr>
            <a:spAutoFit/>
          </a:bodyPr>
          <a:lstStyle/>
          <a:p>
            <a:pPr>
              <a:spcBef>
                <a:spcPct val="50000"/>
              </a:spcBef>
              <a:defRPr/>
            </a:pPr>
            <a:r>
              <a:rPr lang="ru-RU" sz="1400" b="1" u="sng" dirty="0">
                <a:effectLst>
                  <a:outerShdw blurRad="38100" dist="38100" dir="2700000" algn="tl">
                    <a:srgbClr val="FFFFFF"/>
                  </a:outerShdw>
                </a:effectLst>
              </a:rPr>
              <a:t>Орёл</a:t>
            </a:r>
          </a:p>
        </p:txBody>
      </p:sp>
      <p:sp>
        <p:nvSpPr>
          <p:cNvPr id="12" name="Text Box 202"/>
          <p:cNvSpPr txBox="1">
            <a:spLocks noChangeArrowheads="1"/>
          </p:cNvSpPr>
          <p:nvPr/>
        </p:nvSpPr>
        <p:spPr bwMode="auto">
          <a:xfrm>
            <a:off x="5286380" y="5214950"/>
            <a:ext cx="1079500" cy="304800"/>
          </a:xfrm>
          <a:prstGeom prst="rect">
            <a:avLst/>
          </a:prstGeom>
          <a:noFill/>
          <a:ln w="9525">
            <a:noFill/>
            <a:miter lim="800000"/>
            <a:headEnd/>
            <a:tailEnd/>
          </a:ln>
          <a:effectLst/>
        </p:spPr>
        <p:txBody>
          <a:bodyPr>
            <a:spAutoFit/>
          </a:bodyPr>
          <a:lstStyle/>
          <a:p>
            <a:pPr>
              <a:spcBef>
                <a:spcPct val="50000"/>
              </a:spcBef>
              <a:defRPr/>
            </a:pPr>
            <a:r>
              <a:rPr lang="ru-RU" sz="1400" b="1" u="sng" dirty="0">
                <a:effectLst>
                  <a:outerShdw blurRad="38100" dist="38100" dir="2700000" algn="tl">
                    <a:srgbClr val="FFFFFF"/>
                  </a:outerShdw>
                </a:effectLst>
              </a:rPr>
              <a:t>Харьков</a:t>
            </a:r>
          </a:p>
        </p:txBody>
      </p:sp>
      <p:sp>
        <p:nvSpPr>
          <p:cNvPr id="13" name="Oval 198"/>
          <p:cNvSpPr>
            <a:spLocks noChangeArrowheads="1"/>
          </p:cNvSpPr>
          <p:nvPr/>
        </p:nvSpPr>
        <p:spPr bwMode="auto">
          <a:xfrm>
            <a:off x="6286512" y="5357826"/>
            <a:ext cx="144463" cy="144463"/>
          </a:xfrm>
          <a:prstGeom prst="ellipse">
            <a:avLst/>
          </a:prstGeom>
          <a:solidFill>
            <a:srgbClr val="FF0000"/>
          </a:solidFill>
          <a:ln w="9525">
            <a:solidFill>
              <a:schemeClr val="tx1"/>
            </a:solidFill>
            <a:round/>
            <a:headEnd/>
            <a:tailEnd/>
          </a:ln>
        </p:spPr>
        <p:txBody>
          <a:bodyPr wrap="none" anchor="ctr"/>
          <a:lstStyle/>
          <a:p>
            <a:endParaRPr lang="ru-RU"/>
          </a:p>
        </p:txBody>
      </p:sp>
      <p:sp>
        <p:nvSpPr>
          <p:cNvPr id="14" name="Oval 198"/>
          <p:cNvSpPr>
            <a:spLocks noChangeArrowheads="1"/>
          </p:cNvSpPr>
          <p:nvPr/>
        </p:nvSpPr>
        <p:spPr bwMode="auto">
          <a:xfrm>
            <a:off x="6143636" y="2357430"/>
            <a:ext cx="144463" cy="144463"/>
          </a:xfrm>
          <a:prstGeom prst="ellipse">
            <a:avLst/>
          </a:prstGeom>
          <a:solidFill>
            <a:srgbClr val="FF0000"/>
          </a:solidFill>
          <a:ln w="9525">
            <a:solidFill>
              <a:schemeClr val="tx1"/>
            </a:solidFill>
            <a:round/>
            <a:headEnd/>
            <a:tailEnd/>
          </a:ln>
        </p:spPr>
        <p:txBody>
          <a:bodyPr wrap="none" anchor="ctr"/>
          <a:lstStyle/>
          <a:p>
            <a:endParaRPr lang="ru-RU"/>
          </a:p>
        </p:txBody>
      </p:sp>
      <p:sp>
        <p:nvSpPr>
          <p:cNvPr id="15" name="Text Box 218"/>
          <p:cNvSpPr txBox="1">
            <a:spLocks noChangeArrowheads="1"/>
          </p:cNvSpPr>
          <p:nvPr/>
        </p:nvSpPr>
        <p:spPr bwMode="auto">
          <a:xfrm>
            <a:off x="6429388" y="3214686"/>
            <a:ext cx="1152525" cy="461665"/>
          </a:xfrm>
          <a:prstGeom prst="rect">
            <a:avLst/>
          </a:prstGeom>
          <a:noFill/>
          <a:ln w="9525">
            <a:noFill/>
            <a:miter lim="800000"/>
            <a:headEnd/>
            <a:tailEnd/>
          </a:ln>
        </p:spPr>
        <p:txBody>
          <a:bodyPr>
            <a:spAutoFit/>
          </a:bodyPr>
          <a:lstStyle/>
          <a:p>
            <a:pPr algn="ctr"/>
            <a:r>
              <a:rPr lang="ru-RU" sz="1200" dirty="0">
                <a:solidFill>
                  <a:srgbClr val="FF0000"/>
                </a:solidFill>
              </a:rPr>
              <a:t>Центральный</a:t>
            </a:r>
          </a:p>
          <a:p>
            <a:pPr algn="ctr"/>
            <a:r>
              <a:rPr lang="ru-RU" sz="1200" dirty="0">
                <a:solidFill>
                  <a:srgbClr val="FF0000"/>
                </a:solidFill>
              </a:rPr>
              <a:t> фронт</a:t>
            </a:r>
          </a:p>
        </p:txBody>
      </p:sp>
      <p:sp>
        <p:nvSpPr>
          <p:cNvPr id="16" name="Text Box 219"/>
          <p:cNvSpPr txBox="1">
            <a:spLocks noChangeArrowheads="1"/>
          </p:cNvSpPr>
          <p:nvPr/>
        </p:nvSpPr>
        <p:spPr bwMode="auto">
          <a:xfrm>
            <a:off x="6500826" y="4143380"/>
            <a:ext cx="1152525" cy="461665"/>
          </a:xfrm>
          <a:prstGeom prst="rect">
            <a:avLst/>
          </a:prstGeom>
          <a:noFill/>
          <a:ln w="9525">
            <a:noFill/>
            <a:miter lim="800000"/>
            <a:headEnd/>
            <a:tailEnd/>
          </a:ln>
        </p:spPr>
        <p:txBody>
          <a:bodyPr>
            <a:spAutoFit/>
          </a:bodyPr>
          <a:lstStyle/>
          <a:p>
            <a:pPr algn="ctr"/>
            <a:r>
              <a:rPr lang="ru-RU" sz="1200" dirty="0">
                <a:solidFill>
                  <a:srgbClr val="FF0000"/>
                </a:solidFill>
              </a:rPr>
              <a:t>Воронежский</a:t>
            </a:r>
          </a:p>
          <a:p>
            <a:pPr algn="ctr"/>
            <a:r>
              <a:rPr lang="ru-RU" sz="1200" dirty="0">
                <a:solidFill>
                  <a:srgbClr val="FF0000"/>
                </a:solidFill>
              </a:rPr>
              <a:t> фронт</a:t>
            </a:r>
          </a:p>
        </p:txBody>
      </p:sp>
      <p:pic>
        <p:nvPicPr>
          <p:cNvPr id="17" name="Picture 234" descr="image16"/>
          <p:cNvPicPr>
            <a:picLocks noChangeAspect="1" noChangeArrowheads="1"/>
          </p:cNvPicPr>
          <p:nvPr/>
        </p:nvPicPr>
        <p:blipFill>
          <a:blip r:embed="rId9" cstate="print"/>
          <a:srcRect/>
          <a:stretch>
            <a:fillRect/>
          </a:stretch>
        </p:blipFill>
        <p:spPr bwMode="auto">
          <a:xfrm>
            <a:off x="7715272" y="2143116"/>
            <a:ext cx="504825" cy="320675"/>
          </a:xfrm>
          <a:prstGeom prst="rect">
            <a:avLst/>
          </a:prstGeom>
          <a:noFill/>
          <a:ln w="9525">
            <a:noFill/>
            <a:miter lim="800000"/>
            <a:headEnd/>
            <a:tailEnd/>
          </a:ln>
        </p:spPr>
      </p:pic>
      <p:pic>
        <p:nvPicPr>
          <p:cNvPr id="18" name="Picture 234" descr="image16"/>
          <p:cNvPicPr>
            <a:picLocks noChangeAspect="1" noChangeArrowheads="1"/>
          </p:cNvPicPr>
          <p:nvPr/>
        </p:nvPicPr>
        <p:blipFill>
          <a:blip r:embed="rId9" cstate="print"/>
          <a:srcRect/>
          <a:stretch>
            <a:fillRect/>
          </a:stretch>
        </p:blipFill>
        <p:spPr bwMode="auto">
          <a:xfrm>
            <a:off x="8143900" y="3714752"/>
            <a:ext cx="504825" cy="320675"/>
          </a:xfrm>
          <a:prstGeom prst="rect">
            <a:avLst/>
          </a:prstGeom>
          <a:noFill/>
          <a:ln w="9525">
            <a:noFill/>
            <a:miter lim="800000"/>
            <a:headEnd/>
            <a:tailEnd/>
          </a:ln>
        </p:spPr>
      </p:pic>
      <p:pic>
        <p:nvPicPr>
          <p:cNvPr id="20" name="Picture 234" descr="image16"/>
          <p:cNvPicPr>
            <a:picLocks noChangeAspect="1" noChangeArrowheads="1"/>
          </p:cNvPicPr>
          <p:nvPr/>
        </p:nvPicPr>
        <p:blipFill>
          <a:blip r:embed="rId9" cstate="print"/>
          <a:srcRect/>
          <a:stretch>
            <a:fillRect/>
          </a:stretch>
        </p:blipFill>
        <p:spPr bwMode="auto">
          <a:xfrm>
            <a:off x="7643834" y="5286388"/>
            <a:ext cx="504825" cy="320675"/>
          </a:xfrm>
          <a:prstGeom prst="rect">
            <a:avLst/>
          </a:prstGeom>
          <a:noFill/>
          <a:ln w="9525">
            <a:noFill/>
            <a:miter lim="800000"/>
            <a:headEnd/>
            <a:tailEnd/>
          </a:ln>
        </p:spPr>
      </p:pic>
      <p:sp>
        <p:nvSpPr>
          <p:cNvPr id="21" name="Text Box 192"/>
          <p:cNvSpPr txBox="1">
            <a:spLocks noChangeArrowheads="1"/>
          </p:cNvSpPr>
          <p:nvPr/>
        </p:nvSpPr>
        <p:spPr bwMode="auto">
          <a:xfrm>
            <a:off x="6929454" y="1643050"/>
            <a:ext cx="1928826" cy="584775"/>
          </a:xfrm>
          <a:prstGeom prst="rect">
            <a:avLst/>
          </a:prstGeom>
          <a:noFill/>
          <a:ln w="9525">
            <a:noFill/>
            <a:miter lim="800000"/>
            <a:headEnd/>
            <a:tailEnd/>
          </a:ln>
        </p:spPr>
        <p:txBody>
          <a:bodyPr wrap="square">
            <a:spAutoFit/>
          </a:bodyPr>
          <a:lstStyle/>
          <a:p>
            <a:pPr algn="ctr"/>
            <a:r>
              <a:rPr lang="ru-RU" sz="1600" dirty="0">
                <a:solidFill>
                  <a:srgbClr val="FF0000"/>
                </a:solidFill>
              </a:rPr>
              <a:t>Брянский </a:t>
            </a:r>
            <a:endParaRPr lang="ru-RU" sz="1600" dirty="0" smtClean="0">
              <a:solidFill>
                <a:srgbClr val="FF0000"/>
              </a:solidFill>
            </a:endParaRPr>
          </a:p>
          <a:p>
            <a:pPr algn="ctr"/>
            <a:r>
              <a:rPr lang="ru-RU" sz="1600" dirty="0" smtClean="0">
                <a:solidFill>
                  <a:srgbClr val="FF0000"/>
                </a:solidFill>
              </a:rPr>
              <a:t>фронт</a:t>
            </a:r>
            <a:endParaRPr lang="ru-RU" sz="1600" dirty="0">
              <a:solidFill>
                <a:srgbClr val="FF0000"/>
              </a:solidFill>
            </a:endParaRPr>
          </a:p>
        </p:txBody>
      </p:sp>
      <p:sp>
        <p:nvSpPr>
          <p:cNvPr id="22" name="Text Box 193"/>
          <p:cNvSpPr txBox="1">
            <a:spLocks noChangeArrowheads="1"/>
          </p:cNvSpPr>
          <p:nvPr/>
        </p:nvSpPr>
        <p:spPr bwMode="auto">
          <a:xfrm>
            <a:off x="7715272" y="3071810"/>
            <a:ext cx="1071570" cy="584775"/>
          </a:xfrm>
          <a:prstGeom prst="rect">
            <a:avLst/>
          </a:prstGeom>
          <a:noFill/>
          <a:ln w="9525">
            <a:noFill/>
            <a:miter lim="800000"/>
            <a:headEnd/>
            <a:tailEnd/>
          </a:ln>
        </p:spPr>
        <p:txBody>
          <a:bodyPr wrap="square">
            <a:spAutoFit/>
          </a:bodyPr>
          <a:lstStyle/>
          <a:p>
            <a:pPr algn="ctr">
              <a:spcBef>
                <a:spcPct val="50000"/>
              </a:spcBef>
            </a:pPr>
            <a:r>
              <a:rPr lang="ru-RU" sz="1600" dirty="0">
                <a:solidFill>
                  <a:srgbClr val="FF0000"/>
                </a:solidFill>
              </a:rPr>
              <a:t>Степной фронт</a:t>
            </a:r>
          </a:p>
        </p:txBody>
      </p:sp>
      <p:sp>
        <p:nvSpPr>
          <p:cNvPr id="23" name="Text Box 206"/>
          <p:cNvSpPr txBox="1">
            <a:spLocks noChangeArrowheads="1"/>
          </p:cNvSpPr>
          <p:nvPr/>
        </p:nvSpPr>
        <p:spPr bwMode="auto">
          <a:xfrm>
            <a:off x="6786578" y="5786454"/>
            <a:ext cx="2214578" cy="584775"/>
          </a:xfrm>
          <a:prstGeom prst="rect">
            <a:avLst/>
          </a:prstGeom>
          <a:noFill/>
          <a:ln w="9525">
            <a:noFill/>
            <a:miter lim="800000"/>
            <a:headEnd/>
            <a:tailEnd/>
          </a:ln>
        </p:spPr>
        <p:txBody>
          <a:bodyPr wrap="square">
            <a:spAutoFit/>
          </a:bodyPr>
          <a:lstStyle/>
          <a:p>
            <a:pPr algn="ctr"/>
            <a:r>
              <a:rPr lang="ru-RU" sz="1600" dirty="0">
                <a:solidFill>
                  <a:srgbClr val="FF0000"/>
                </a:solidFill>
              </a:rPr>
              <a:t>Юго-Западный </a:t>
            </a:r>
            <a:endParaRPr lang="ru-RU" sz="1600" dirty="0" smtClean="0">
              <a:solidFill>
                <a:srgbClr val="FF0000"/>
              </a:solidFill>
            </a:endParaRPr>
          </a:p>
          <a:p>
            <a:pPr algn="ctr"/>
            <a:r>
              <a:rPr lang="ru-RU" sz="1600" dirty="0" smtClean="0">
                <a:solidFill>
                  <a:srgbClr val="FF0000"/>
                </a:solidFill>
              </a:rPr>
              <a:t>фронт</a:t>
            </a:r>
            <a:endParaRPr lang="ru-RU" sz="1600" dirty="0">
              <a:solidFill>
                <a:srgbClr val="FF0000"/>
              </a:solidFill>
            </a:endParaRPr>
          </a:p>
        </p:txBody>
      </p:sp>
      <p:sp>
        <p:nvSpPr>
          <p:cNvPr id="24" name="Text Box 200"/>
          <p:cNvSpPr txBox="1">
            <a:spLocks noChangeArrowheads="1"/>
          </p:cNvSpPr>
          <p:nvPr/>
        </p:nvSpPr>
        <p:spPr bwMode="auto">
          <a:xfrm>
            <a:off x="6429388" y="3714752"/>
            <a:ext cx="792162" cy="304800"/>
          </a:xfrm>
          <a:prstGeom prst="rect">
            <a:avLst/>
          </a:prstGeom>
          <a:noFill/>
          <a:ln w="9525">
            <a:noFill/>
            <a:miter lim="800000"/>
            <a:headEnd/>
            <a:tailEnd/>
          </a:ln>
          <a:effectLst/>
        </p:spPr>
        <p:txBody>
          <a:bodyPr>
            <a:spAutoFit/>
          </a:bodyPr>
          <a:lstStyle/>
          <a:p>
            <a:pPr>
              <a:spcBef>
                <a:spcPct val="50000"/>
              </a:spcBef>
              <a:defRPr/>
            </a:pPr>
            <a:r>
              <a:rPr lang="ru-RU" sz="1400" b="1" u="sng" dirty="0">
                <a:effectLst>
                  <a:outerShdw blurRad="38100" dist="38100" dir="2700000" algn="tl">
                    <a:srgbClr val="FFFFFF"/>
                  </a:outerShdw>
                </a:effectLst>
              </a:rPr>
              <a:t>Курск</a:t>
            </a:r>
          </a:p>
        </p:txBody>
      </p:sp>
      <p:sp>
        <p:nvSpPr>
          <p:cNvPr id="25" name="Oval 198"/>
          <p:cNvSpPr>
            <a:spLocks noChangeArrowheads="1"/>
          </p:cNvSpPr>
          <p:nvPr/>
        </p:nvSpPr>
        <p:spPr bwMode="auto">
          <a:xfrm>
            <a:off x="6357950" y="3857628"/>
            <a:ext cx="144463" cy="144463"/>
          </a:xfrm>
          <a:prstGeom prst="ellipse">
            <a:avLst/>
          </a:prstGeom>
          <a:solidFill>
            <a:srgbClr val="FF0000"/>
          </a:solidFill>
          <a:ln w="9525">
            <a:solidFill>
              <a:schemeClr val="tx1"/>
            </a:solidFill>
            <a:round/>
            <a:headEnd/>
            <a:tailEnd/>
          </a:ln>
        </p:spPr>
        <p:txBody>
          <a:bodyPr wrap="none" anchor="ctr"/>
          <a:lstStyle/>
          <a:p>
            <a:endParaRPr lang="ru-RU"/>
          </a:p>
        </p:txBody>
      </p:sp>
      <p:sp>
        <p:nvSpPr>
          <p:cNvPr id="26" name="Oval 198"/>
          <p:cNvSpPr>
            <a:spLocks noChangeArrowheads="1"/>
          </p:cNvSpPr>
          <p:nvPr/>
        </p:nvSpPr>
        <p:spPr bwMode="auto">
          <a:xfrm>
            <a:off x="6072198" y="5000636"/>
            <a:ext cx="144463" cy="144463"/>
          </a:xfrm>
          <a:prstGeom prst="ellipse">
            <a:avLst/>
          </a:prstGeom>
          <a:solidFill>
            <a:srgbClr val="FF0000"/>
          </a:solidFill>
          <a:ln w="9525">
            <a:solidFill>
              <a:schemeClr val="tx1"/>
            </a:solidFill>
            <a:round/>
            <a:headEnd/>
            <a:tailEnd/>
          </a:ln>
        </p:spPr>
        <p:txBody>
          <a:bodyPr wrap="none" anchor="ctr"/>
          <a:lstStyle/>
          <a:p>
            <a:endParaRPr lang="ru-RU"/>
          </a:p>
        </p:txBody>
      </p:sp>
      <p:sp>
        <p:nvSpPr>
          <p:cNvPr id="27" name="Text Box 215"/>
          <p:cNvSpPr txBox="1">
            <a:spLocks noChangeArrowheads="1"/>
          </p:cNvSpPr>
          <p:nvPr/>
        </p:nvSpPr>
        <p:spPr bwMode="auto">
          <a:xfrm>
            <a:off x="5072066" y="4786322"/>
            <a:ext cx="1079500" cy="304800"/>
          </a:xfrm>
          <a:prstGeom prst="rect">
            <a:avLst/>
          </a:prstGeom>
          <a:noFill/>
          <a:ln w="9525">
            <a:noFill/>
            <a:miter lim="800000"/>
            <a:headEnd/>
            <a:tailEnd/>
          </a:ln>
          <a:effectLst/>
        </p:spPr>
        <p:txBody>
          <a:bodyPr>
            <a:spAutoFit/>
          </a:bodyPr>
          <a:lstStyle/>
          <a:p>
            <a:pPr>
              <a:spcBef>
                <a:spcPct val="50000"/>
              </a:spcBef>
              <a:defRPr/>
            </a:pPr>
            <a:r>
              <a:rPr lang="ru-RU" sz="1400" b="1" u="sng" dirty="0">
                <a:effectLst>
                  <a:outerShdw blurRad="38100" dist="38100" dir="2700000" algn="tl">
                    <a:srgbClr val="FFFFFF"/>
                  </a:outerShdw>
                </a:effectLst>
              </a:rPr>
              <a:t>Белгород</a:t>
            </a:r>
          </a:p>
        </p:txBody>
      </p:sp>
      <p:sp>
        <p:nvSpPr>
          <p:cNvPr id="28" name="AutoShape 212"/>
          <p:cNvSpPr>
            <a:spLocks noChangeArrowheads="1"/>
          </p:cNvSpPr>
          <p:nvPr/>
        </p:nvSpPr>
        <p:spPr bwMode="auto">
          <a:xfrm rot="-873616">
            <a:off x="6051395" y="2591875"/>
            <a:ext cx="288925" cy="1008063"/>
          </a:xfrm>
          <a:prstGeom prst="downArrow">
            <a:avLst>
              <a:gd name="adj1" fmla="val 50000"/>
              <a:gd name="adj2" fmla="val 87225"/>
            </a:avLst>
          </a:prstGeom>
          <a:solidFill>
            <a:schemeClr val="bg2">
              <a:alpha val="59999"/>
            </a:schemeClr>
          </a:solidFill>
          <a:ln w="9525">
            <a:solidFill>
              <a:schemeClr val="tx1"/>
            </a:solidFill>
            <a:miter lim="800000"/>
            <a:headEnd/>
            <a:tailEnd/>
          </a:ln>
        </p:spPr>
        <p:txBody>
          <a:bodyPr wrap="none" anchor="ctr"/>
          <a:lstStyle/>
          <a:p>
            <a:endParaRPr lang="ru-RU"/>
          </a:p>
        </p:txBody>
      </p:sp>
      <p:sp>
        <p:nvSpPr>
          <p:cNvPr id="29" name="AutoShape 213"/>
          <p:cNvSpPr>
            <a:spLocks noChangeArrowheads="1"/>
          </p:cNvSpPr>
          <p:nvPr/>
        </p:nvSpPr>
        <p:spPr bwMode="auto">
          <a:xfrm rot="-9895347">
            <a:off x="6198337" y="4020730"/>
            <a:ext cx="288925" cy="1008063"/>
          </a:xfrm>
          <a:prstGeom prst="downArrow">
            <a:avLst>
              <a:gd name="adj1" fmla="val 50000"/>
              <a:gd name="adj2" fmla="val 87225"/>
            </a:avLst>
          </a:prstGeom>
          <a:solidFill>
            <a:schemeClr val="bg2">
              <a:alpha val="59999"/>
            </a:schemeClr>
          </a:solidFill>
          <a:ln w="9525">
            <a:solidFill>
              <a:schemeClr val="tx1"/>
            </a:solidFill>
            <a:miter lim="800000"/>
            <a:headEnd/>
            <a:tailEnd/>
          </a:ln>
        </p:spPr>
        <p:txBody>
          <a:bodyPr wrap="none" anchor="ctr"/>
          <a:lstStyle/>
          <a:p>
            <a:endParaRPr lang="ru-RU"/>
          </a:p>
        </p:txBody>
      </p:sp>
      <p:sp>
        <p:nvSpPr>
          <p:cNvPr id="30" name="Arc 204"/>
          <p:cNvSpPr>
            <a:spLocks/>
          </p:cNvSpPr>
          <p:nvPr/>
        </p:nvSpPr>
        <p:spPr bwMode="auto">
          <a:xfrm rot="15228018" flipV="1">
            <a:off x="6085959" y="4026984"/>
            <a:ext cx="431800" cy="501650"/>
          </a:xfrm>
          <a:custGeom>
            <a:avLst/>
            <a:gdLst>
              <a:gd name="T0" fmla="*/ 0 w 21600"/>
              <a:gd name="T1" fmla="*/ 0 h 25082"/>
              <a:gd name="T2" fmla="*/ 170299380 w 21600"/>
              <a:gd name="T3" fmla="*/ 200667858 h 25082"/>
              <a:gd name="T4" fmla="*/ 0 w 21600"/>
              <a:gd name="T5" fmla="*/ 172810511 h 25082"/>
              <a:gd name="T6" fmla="*/ 0 60000 65536"/>
              <a:gd name="T7" fmla="*/ 0 60000 65536"/>
              <a:gd name="T8" fmla="*/ 0 60000 65536"/>
              <a:gd name="T9" fmla="*/ 0 w 21600"/>
              <a:gd name="T10" fmla="*/ 0 h 25082"/>
              <a:gd name="T11" fmla="*/ 21600 w 21600"/>
              <a:gd name="T12" fmla="*/ 25082 h 25082"/>
            </a:gdLst>
            <a:ahLst/>
            <a:cxnLst>
              <a:cxn ang="T6">
                <a:pos x="T0" y="T1"/>
              </a:cxn>
              <a:cxn ang="T7">
                <a:pos x="T2" y="T3"/>
              </a:cxn>
              <a:cxn ang="T8">
                <a:pos x="T4" y="T5"/>
              </a:cxn>
            </a:cxnLst>
            <a:rect l="T9" t="T10" r="T11" b="T12"/>
            <a:pathLst>
              <a:path w="21600" h="25082" fill="none" extrusionOk="0">
                <a:moveTo>
                  <a:pt x="-1" y="0"/>
                </a:moveTo>
                <a:cubicBezTo>
                  <a:pt x="11929" y="0"/>
                  <a:pt x="21600" y="9670"/>
                  <a:pt x="21600" y="21600"/>
                </a:cubicBezTo>
                <a:cubicBezTo>
                  <a:pt x="21600" y="22766"/>
                  <a:pt x="21505" y="23930"/>
                  <a:pt x="21317" y="25082"/>
                </a:cubicBezTo>
              </a:path>
              <a:path w="21600" h="25082" stroke="0" extrusionOk="0">
                <a:moveTo>
                  <a:pt x="-1" y="0"/>
                </a:moveTo>
                <a:cubicBezTo>
                  <a:pt x="11929" y="0"/>
                  <a:pt x="21600" y="9670"/>
                  <a:pt x="21600" y="21600"/>
                </a:cubicBezTo>
                <a:cubicBezTo>
                  <a:pt x="21600" y="22766"/>
                  <a:pt x="21505" y="23930"/>
                  <a:pt x="21317" y="25082"/>
                </a:cubicBezTo>
                <a:lnTo>
                  <a:pt x="0" y="21600"/>
                </a:lnTo>
                <a:close/>
              </a:path>
            </a:pathLst>
          </a:custGeom>
          <a:noFill/>
          <a:ln w="34925">
            <a:solidFill>
              <a:srgbClr val="FF0000"/>
            </a:solidFill>
            <a:round/>
            <a:headEnd/>
            <a:tailEnd/>
          </a:ln>
        </p:spPr>
        <p:txBody>
          <a:bodyPr wrap="none" anchor="ctr"/>
          <a:lstStyle/>
          <a:p>
            <a:endParaRPr lang="ru-RU"/>
          </a:p>
        </p:txBody>
      </p:sp>
      <p:sp>
        <p:nvSpPr>
          <p:cNvPr id="31" name="Arc 203"/>
          <p:cNvSpPr>
            <a:spLocks/>
          </p:cNvSpPr>
          <p:nvPr/>
        </p:nvSpPr>
        <p:spPr bwMode="auto">
          <a:xfrm rot="1291926" flipV="1">
            <a:off x="6006314" y="3133546"/>
            <a:ext cx="431800" cy="501650"/>
          </a:xfrm>
          <a:custGeom>
            <a:avLst/>
            <a:gdLst>
              <a:gd name="T0" fmla="*/ 0 w 21600"/>
              <a:gd name="T1" fmla="*/ 0 h 25082"/>
              <a:gd name="T2" fmla="*/ 170299380 w 21600"/>
              <a:gd name="T3" fmla="*/ 200667858 h 25082"/>
              <a:gd name="T4" fmla="*/ 0 w 21600"/>
              <a:gd name="T5" fmla="*/ 172810511 h 25082"/>
              <a:gd name="T6" fmla="*/ 0 60000 65536"/>
              <a:gd name="T7" fmla="*/ 0 60000 65536"/>
              <a:gd name="T8" fmla="*/ 0 60000 65536"/>
              <a:gd name="T9" fmla="*/ 0 w 21600"/>
              <a:gd name="T10" fmla="*/ 0 h 25082"/>
              <a:gd name="T11" fmla="*/ 21600 w 21600"/>
              <a:gd name="T12" fmla="*/ 25082 h 25082"/>
            </a:gdLst>
            <a:ahLst/>
            <a:cxnLst>
              <a:cxn ang="T6">
                <a:pos x="T0" y="T1"/>
              </a:cxn>
              <a:cxn ang="T7">
                <a:pos x="T2" y="T3"/>
              </a:cxn>
              <a:cxn ang="T8">
                <a:pos x="T4" y="T5"/>
              </a:cxn>
            </a:cxnLst>
            <a:rect l="T9" t="T10" r="T11" b="T12"/>
            <a:pathLst>
              <a:path w="21600" h="25082" fill="none" extrusionOk="0">
                <a:moveTo>
                  <a:pt x="-1" y="0"/>
                </a:moveTo>
                <a:cubicBezTo>
                  <a:pt x="11929" y="0"/>
                  <a:pt x="21600" y="9670"/>
                  <a:pt x="21600" y="21600"/>
                </a:cubicBezTo>
                <a:cubicBezTo>
                  <a:pt x="21600" y="22766"/>
                  <a:pt x="21505" y="23930"/>
                  <a:pt x="21317" y="25082"/>
                </a:cubicBezTo>
              </a:path>
              <a:path w="21600" h="25082" stroke="0" extrusionOk="0">
                <a:moveTo>
                  <a:pt x="-1" y="0"/>
                </a:moveTo>
                <a:cubicBezTo>
                  <a:pt x="11929" y="0"/>
                  <a:pt x="21600" y="9670"/>
                  <a:pt x="21600" y="21600"/>
                </a:cubicBezTo>
                <a:cubicBezTo>
                  <a:pt x="21600" y="22766"/>
                  <a:pt x="21505" y="23930"/>
                  <a:pt x="21317" y="25082"/>
                </a:cubicBezTo>
                <a:lnTo>
                  <a:pt x="0" y="21600"/>
                </a:lnTo>
                <a:close/>
              </a:path>
            </a:pathLst>
          </a:custGeom>
          <a:noFill/>
          <a:ln w="34925">
            <a:solidFill>
              <a:srgbClr val="FF0000"/>
            </a:solidFill>
            <a:round/>
            <a:headEnd/>
            <a:tailEnd/>
          </a:ln>
        </p:spPr>
        <p:txBody>
          <a:bodyPr wrap="none" anchor="ctr"/>
          <a:lstStyle/>
          <a:p>
            <a:endParaRPr lang="ru-RU"/>
          </a:p>
        </p:txBody>
      </p:sp>
      <p:sp>
        <p:nvSpPr>
          <p:cNvPr id="32" name="Text Box 233"/>
          <p:cNvSpPr txBox="1">
            <a:spLocks noChangeArrowheads="1"/>
          </p:cNvSpPr>
          <p:nvPr/>
        </p:nvSpPr>
        <p:spPr bwMode="auto">
          <a:xfrm>
            <a:off x="5929322" y="571480"/>
            <a:ext cx="1500198" cy="646331"/>
          </a:xfrm>
          <a:prstGeom prst="rect">
            <a:avLst/>
          </a:prstGeom>
          <a:noFill/>
          <a:ln w="9525">
            <a:noFill/>
            <a:miter lim="800000"/>
            <a:headEnd/>
            <a:tailEnd/>
          </a:ln>
        </p:spPr>
        <p:txBody>
          <a:bodyPr wrap="square">
            <a:spAutoFit/>
          </a:bodyPr>
          <a:lstStyle/>
          <a:p>
            <a:pPr algn="ctr"/>
            <a:r>
              <a:rPr lang="ru-RU" dirty="0">
                <a:solidFill>
                  <a:srgbClr val="FF0000"/>
                </a:solidFill>
              </a:rPr>
              <a:t>Западный </a:t>
            </a:r>
            <a:endParaRPr lang="ru-RU" dirty="0" smtClean="0">
              <a:solidFill>
                <a:srgbClr val="FF0000"/>
              </a:solidFill>
            </a:endParaRPr>
          </a:p>
          <a:p>
            <a:pPr algn="ctr"/>
            <a:r>
              <a:rPr lang="ru-RU" dirty="0" smtClean="0">
                <a:solidFill>
                  <a:srgbClr val="FF0000"/>
                </a:solidFill>
              </a:rPr>
              <a:t>фронт</a:t>
            </a:r>
            <a:endParaRPr lang="ru-RU" dirty="0">
              <a:solidFill>
                <a:srgbClr val="FF0000"/>
              </a:solidFill>
            </a:endParaRPr>
          </a:p>
        </p:txBody>
      </p:sp>
      <p:pic>
        <p:nvPicPr>
          <p:cNvPr id="33" name="Picture 234" descr="image16"/>
          <p:cNvPicPr>
            <a:picLocks noChangeAspect="1" noChangeArrowheads="1"/>
          </p:cNvPicPr>
          <p:nvPr/>
        </p:nvPicPr>
        <p:blipFill>
          <a:blip r:embed="rId9" cstate="print"/>
          <a:srcRect/>
          <a:stretch>
            <a:fillRect/>
          </a:stretch>
        </p:blipFill>
        <p:spPr bwMode="auto">
          <a:xfrm>
            <a:off x="7072330" y="1000108"/>
            <a:ext cx="504825" cy="320675"/>
          </a:xfrm>
          <a:prstGeom prst="rect">
            <a:avLst/>
          </a:prstGeom>
          <a:noFill/>
          <a:ln w="9525">
            <a:noFill/>
            <a:miter lim="800000"/>
            <a:headEnd/>
            <a:tailEnd/>
          </a:ln>
        </p:spPr>
      </p:pic>
      <p:sp>
        <p:nvSpPr>
          <p:cNvPr id="34" name="Text Box 216"/>
          <p:cNvSpPr txBox="1">
            <a:spLocks noChangeArrowheads="1"/>
          </p:cNvSpPr>
          <p:nvPr/>
        </p:nvSpPr>
        <p:spPr bwMode="auto">
          <a:xfrm>
            <a:off x="5072066" y="1928802"/>
            <a:ext cx="1223962" cy="304800"/>
          </a:xfrm>
          <a:prstGeom prst="rect">
            <a:avLst/>
          </a:prstGeom>
          <a:noFill/>
          <a:ln w="9525">
            <a:noFill/>
            <a:miter lim="800000"/>
            <a:headEnd/>
            <a:tailEnd/>
          </a:ln>
          <a:effectLst/>
        </p:spPr>
        <p:txBody>
          <a:bodyPr>
            <a:spAutoFit/>
          </a:bodyPr>
          <a:lstStyle/>
          <a:p>
            <a:pPr algn="ctr">
              <a:spcBef>
                <a:spcPct val="50000"/>
              </a:spcBef>
              <a:defRPr/>
            </a:pPr>
            <a:r>
              <a:rPr lang="ru-RU" sz="1400" b="1" u="sng" dirty="0">
                <a:solidFill>
                  <a:srgbClr val="0000CC"/>
                </a:solidFill>
                <a:effectLst>
                  <a:outerShdw blurRad="38100" dist="38100" dir="2700000" algn="tl">
                    <a:srgbClr val="000000"/>
                  </a:outerShdw>
                </a:effectLst>
              </a:rPr>
              <a:t>5.</a:t>
            </a:r>
            <a:r>
              <a:rPr lang="en-US" sz="1400" b="1" u="sng" dirty="0" smtClean="0">
                <a:solidFill>
                  <a:srgbClr val="0000CC"/>
                </a:solidFill>
                <a:effectLst>
                  <a:outerShdw blurRad="38100" dist="38100" dir="2700000" algn="tl">
                    <a:srgbClr val="000000"/>
                  </a:outerShdw>
                </a:effectLst>
              </a:rPr>
              <a:t>VI</a:t>
            </a:r>
            <a:r>
              <a:rPr lang="ru-RU" sz="1400" b="1" u="sng" dirty="0" smtClean="0">
                <a:solidFill>
                  <a:srgbClr val="0000CC"/>
                </a:solidFill>
                <a:effectLst>
                  <a:outerShdw blurRad="38100" dist="38100" dir="2700000" algn="tl">
                    <a:srgbClr val="000000"/>
                  </a:outerShdw>
                </a:effectLst>
              </a:rPr>
              <a:t>.</a:t>
            </a:r>
            <a:r>
              <a:rPr lang="en-US" sz="1400" b="1" u="sng" dirty="0">
                <a:solidFill>
                  <a:srgbClr val="0000CC"/>
                </a:solidFill>
                <a:effectLst>
                  <a:outerShdw blurRad="38100" dist="38100" dir="2700000" algn="tl">
                    <a:srgbClr val="000000"/>
                  </a:outerShdw>
                </a:effectLst>
              </a:rPr>
              <a:t>1943</a:t>
            </a:r>
            <a:r>
              <a:rPr lang="ru-RU" sz="1400" b="1" u="sng" dirty="0">
                <a:solidFill>
                  <a:srgbClr val="0000CC"/>
                </a:solidFill>
                <a:effectLst>
                  <a:outerShdw blurRad="38100" dist="38100" dir="2700000" algn="tl">
                    <a:srgbClr val="000000"/>
                  </a:outerShdw>
                </a:effectLst>
              </a:rPr>
              <a:t>г.</a:t>
            </a:r>
          </a:p>
        </p:txBody>
      </p:sp>
      <p:sp>
        <p:nvSpPr>
          <p:cNvPr id="35" name="Text Box 67"/>
          <p:cNvSpPr txBox="1">
            <a:spLocks noChangeArrowheads="1"/>
          </p:cNvSpPr>
          <p:nvPr/>
        </p:nvSpPr>
        <p:spPr bwMode="auto">
          <a:xfrm>
            <a:off x="4286248" y="4572008"/>
            <a:ext cx="1439862" cy="304800"/>
          </a:xfrm>
          <a:prstGeom prst="rect">
            <a:avLst/>
          </a:prstGeom>
          <a:noFill/>
          <a:ln w="9525">
            <a:noFill/>
            <a:miter lim="800000"/>
            <a:headEnd/>
            <a:tailEnd/>
          </a:ln>
          <a:effectLst/>
        </p:spPr>
        <p:txBody>
          <a:bodyPr>
            <a:spAutoFit/>
          </a:bodyPr>
          <a:lstStyle/>
          <a:p>
            <a:pPr algn="ctr">
              <a:spcBef>
                <a:spcPct val="50000"/>
              </a:spcBef>
              <a:defRPr/>
            </a:pPr>
            <a:r>
              <a:rPr lang="ru-RU" sz="1400" b="1" u="sng" dirty="0">
                <a:solidFill>
                  <a:srgbClr val="0000CC"/>
                </a:solidFill>
                <a:effectLst>
                  <a:outerShdw blurRad="38100" dist="38100" dir="2700000" algn="tl">
                    <a:srgbClr val="000000"/>
                  </a:outerShdw>
                </a:effectLst>
              </a:rPr>
              <a:t>23.</a:t>
            </a:r>
            <a:r>
              <a:rPr lang="en-US" sz="1400" b="1" u="sng" dirty="0">
                <a:solidFill>
                  <a:srgbClr val="0000CC"/>
                </a:solidFill>
                <a:effectLst>
                  <a:outerShdw blurRad="38100" dist="38100" dir="2700000" algn="tl">
                    <a:srgbClr val="000000"/>
                  </a:outerShdw>
                </a:effectLst>
              </a:rPr>
              <a:t>VIII</a:t>
            </a:r>
            <a:r>
              <a:rPr lang="ru-RU" sz="1400" b="1" u="sng" dirty="0">
                <a:solidFill>
                  <a:srgbClr val="0000CC"/>
                </a:solidFill>
                <a:effectLst>
                  <a:outerShdw blurRad="38100" dist="38100" dir="2700000" algn="tl">
                    <a:srgbClr val="000000"/>
                  </a:outerShdw>
                </a:effectLst>
              </a:rPr>
              <a:t>.</a:t>
            </a:r>
            <a:r>
              <a:rPr lang="en-US" sz="1400" b="1" u="sng" dirty="0">
                <a:solidFill>
                  <a:srgbClr val="0000CC"/>
                </a:solidFill>
                <a:effectLst>
                  <a:outerShdw blurRad="38100" dist="38100" dir="2700000" algn="tl">
                    <a:srgbClr val="000000"/>
                  </a:outerShdw>
                </a:effectLst>
              </a:rPr>
              <a:t>1943</a:t>
            </a:r>
            <a:r>
              <a:rPr lang="ru-RU" sz="1400" b="1" u="sng" dirty="0">
                <a:solidFill>
                  <a:srgbClr val="0000CC"/>
                </a:solidFill>
                <a:effectLst>
                  <a:outerShdw blurRad="38100" dist="38100" dir="2700000" algn="tl">
                    <a:srgbClr val="000000"/>
                  </a:outerShdw>
                </a:effectLst>
              </a:rPr>
              <a:t>г.</a:t>
            </a:r>
          </a:p>
        </p:txBody>
      </p:sp>
      <p:pic>
        <p:nvPicPr>
          <p:cNvPr id="36" name="Picture 7"/>
          <p:cNvPicPr>
            <a:picLocks noChangeAspect="1" noChangeArrowheads="1"/>
          </p:cNvPicPr>
          <p:nvPr/>
        </p:nvPicPr>
        <p:blipFill>
          <a:blip r:embed="rId10" cstate="print"/>
          <a:srcRect/>
          <a:stretch>
            <a:fillRect/>
          </a:stretch>
        </p:blipFill>
        <p:spPr bwMode="auto">
          <a:xfrm>
            <a:off x="5000628" y="2357430"/>
            <a:ext cx="574675" cy="339725"/>
          </a:xfrm>
          <a:prstGeom prst="rect">
            <a:avLst/>
          </a:prstGeom>
          <a:noFill/>
          <a:ln w="9525">
            <a:noFill/>
            <a:miter lim="800000"/>
            <a:headEnd/>
            <a:tailEnd/>
          </a:ln>
        </p:spPr>
      </p:pic>
      <p:pic>
        <p:nvPicPr>
          <p:cNvPr id="37" name="Picture 7"/>
          <p:cNvPicPr>
            <a:picLocks noChangeAspect="1" noChangeArrowheads="1"/>
          </p:cNvPicPr>
          <p:nvPr/>
        </p:nvPicPr>
        <p:blipFill>
          <a:blip r:embed="rId10" cstate="print"/>
          <a:srcRect/>
          <a:stretch>
            <a:fillRect/>
          </a:stretch>
        </p:blipFill>
        <p:spPr bwMode="auto">
          <a:xfrm>
            <a:off x="4714876" y="5072074"/>
            <a:ext cx="574675" cy="339725"/>
          </a:xfrm>
          <a:prstGeom prst="rect">
            <a:avLst/>
          </a:prstGeom>
          <a:noFill/>
          <a:ln w="9525">
            <a:noFill/>
            <a:miter lim="800000"/>
            <a:headEnd/>
            <a:tailEnd/>
          </a:ln>
        </p:spPr>
      </p:pic>
      <p:pic>
        <p:nvPicPr>
          <p:cNvPr id="38" name="Picture 15" descr="180px-Орден_красной_звезды"/>
          <p:cNvPicPr>
            <a:picLocks noChangeAspect="1" noChangeArrowheads="1"/>
          </p:cNvPicPr>
          <p:nvPr/>
        </p:nvPicPr>
        <p:blipFill>
          <a:blip r:embed="rId11" cstate="print"/>
          <a:srcRect/>
          <a:stretch>
            <a:fillRect/>
          </a:stretch>
        </p:blipFill>
        <p:spPr bwMode="auto">
          <a:xfrm>
            <a:off x="8143900" y="71414"/>
            <a:ext cx="895854" cy="88104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38" name="Прямоугольник 37"/>
          <p:cNvSpPr/>
          <p:nvPr/>
        </p:nvSpPr>
        <p:spPr>
          <a:xfrm>
            <a:off x="5357818" y="500042"/>
            <a:ext cx="3214678" cy="5909310"/>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000000"/>
                </a:solidFill>
                <a:latin typeface="Times New Roman" pitchFamily="18" charset="0"/>
              </a:rPr>
              <a:t>Общий замысел германского командования сводился к тому, чтобы окружить и уничтожить оборонявшиеся в районе Курска войска Центрального и Воронежского фронтов. В случае успеха предполагалось расширить фронт наступления и вернуть стратегическую инициативу. Для реализации своих планов противник сосредоточил мощные ударные группировки, которые насчитывали свыше 900 тыс. человек, около 10 тыс. орудий и минометов, до 2700 танков и штурмовых орудий, около 2050 самолетов.</a:t>
            </a:r>
            <a:endParaRPr lang="ru-RU" b="1" dirty="0">
              <a:solidFill>
                <a:srgbClr val="000000"/>
              </a:solidFill>
              <a:latin typeface="Times New Roman" pitchFamily="18" charset="0"/>
            </a:endParaRPr>
          </a:p>
        </p:txBody>
      </p:sp>
      <p:pic>
        <p:nvPicPr>
          <p:cNvPr id="39" name="Picture 74" descr="8_16"/>
          <p:cNvPicPr>
            <a:picLocks noChangeAspect="1" noChangeArrowheads="1"/>
          </p:cNvPicPr>
          <p:nvPr/>
        </p:nvPicPr>
        <p:blipFill>
          <a:blip r:embed="rId9" cstate="print"/>
          <a:srcRect/>
          <a:stretch>
            <a:fillRect/>
          </a:stretch>
        </p:blipFill>
        <p:spPr bwMode="auto">
          <a:xfrm>
            <a:off x="571472" y="3857628"/>
            <a:ext cx="3060700" cy="2325687"/>
          </a:xfrm>
          <a:prstGeom prst="rect">
            <a:avLst/>
          </a:prstGeom>
          <a:noFill/>
          <a:ln w="9525">
            <a:noFill/>
            <a:miter lim="800000"/>
            <a:headEnd/>
            <a:tailEnd/>
          </a:ln>
        </p:spPr>
      </p:pic>
      <p:pic>
        <p:nvPicPr>
          <p:cNvPr id="40" name="Picture 7"/>
          <p:cNvPicPr>
            <a:picLocks noChangeAspect="1" noChangeArrowheads="1"/>
          </p:cNvPicPr>
          <p:nvPr/>
        </p:nvPicPr>
        <p:blipFill>
          <a:blip r:embed="rId10" cstate="print"/>
          <a:srcRect/>
          <a:stretch>
            <a:fillRect/>
          </a:stretch>
        </p:blipFill>
        <p:spPr bwMode="auto">
          <a:xfrm>
            <a:off x="1857356" y="500042"/>
            <a:ext cx="863600" cy="511175"/>
          </a:xfrm>
          <a:prstGeom prst="rect">
            <a:avLst/>
          </a:prstGeom>
          <a:noFill/>
          <a:ln w="9525">
            <a:noFill/>
            <a:miter lim="800000"/>
            <a:headEnd/>
            <a:tailEnd/>
          </a:ln>
        </p:spPr>
      </p:pic>
      <p:pic>
        <p:nvPicPr>
          <p:cNvPr id="41" name="Picture 239" descr="1267_1"/>
          <p:cNvPicPr>
            <a:picLocks noChangeAspect="1" noChangeArrowheads="1"/>
          </p:cNvPicPr>
          <p:nvPr/>
        </p:nvPicPr>
        <p:blipFill>
          <a:blip r:embed="rId11" cstate="print"/>
          <a:srcRect/>
          <a:stretch>
            <a:fillRect/>
          </a:stretch>
        </p:blipFill>
        <p:spPr bwMode="auto">
          <a:xfrm>
            <a:off x="642910" y="500042"/>
            <a:ext cx="1143008" cy="1730732"/>
          </a:xfrm>
          <a:prstGeom prst="rect">
            <a:avLst/>
          </a:prstGeom>
          <a:noFill/>
          <a:ln w="9525">
            <a:noFill/>
            <a:miter lim="800000"/>
            <a:headEnd/>
            <a:tailEnd/>
          </a:ln>
        </p:spPr>
      </p:pic>
      <p:sp>
        <p:nvSpPr>
          <p:cNvPr id="42" name="Rectangle 64"/>
          <p:cNvSpPr>
            <a:spLocks noChangeArrowheads="1"/>
          </p:cNvSpPr>
          <p:nvPr/>
        </p:nvSpPr>
        <p:spPr bwMode="auto">
          <a:xfrm>
            <a:off x="571472" y="2428868"/>
            <a:ext cx="1873250" cy="915988"/>
          </a:xfrm>
          <a:prstGeom prst="rect">
            <a:avLst/>
          </a:prstGeom>
          <a:noFill/>
          <a:ln w="9525">
            <a:noFill/>
            <a:miter lim="800000"/>
            <a:headEnd/>
            <a:tailEnd/>
          </a:ln>
        </p:spPr>
        <p:txBody>
          <a:bodyPr>
            <a:spAutoFit/>
          </a:bodyPr>
          <a:lstStyle/>
          <a:p>
            <a:pPr>
              <a:buFont typeface="Wingdings" pitchFamily="2" charset="2"/>
              <a:buChar char="ü"/>
            </a:pPr>
            <a:r>
              <a:rPr lang="ru-RU" dirty="0">
                <a:latin typeface="Times New Roman" pitchFamily="18" charset="0"/>
                <a:cs typeface="Times New Roman" pitchFamily="18" charset="0"/>
              </a:rPr>
              <a:t>Э. </a:t>
            </a:r>
            <a:r>
              <a:rPr lang="ru-RU" dirty="0" err="1">
                <a:latin typeface="Times New Roman" pitchFamily="18" charset="0"/>
                <a:cs typeface="Times New Roman" pitchFamily="18" charset="0"/>
              </a:rPr>
              <a:t>Манштейн</a:t>
            </a:r>
            <a:endParaRPr lang="ru-RU" dirty="0">
              <a:latin typeface="Times New Roman" pitchFamily="18" charset="0"/>
              <a:cs typeface="Times New Roman" pitchFamily="18" charset="0"/>
            </a:endParaRPr>
          </a:p>
          <a:p>
            <a:pPr>
              <a:buFont typeface="Wingdings" pitchFamily="2" charset="2"/>
              <a:buChar char="ü"/>
            </a:pPr>
            <a:r>
              <a:rPr lang="ru-RU" dirty="0">
                <a:latin typeface="Times New Roman" pitchFamily="18" charset="0"/>
                <a:cs typeface="Times New Roman" pitchFamily="18" charset="0"/>
              </a:rPr>
              <a:t>Г. </a:t>
            </a:r>
            <a:r>
              <a:rPr lang="ru-RU" dirty="0" err="1">
                <a:latin typeface="Times New Roman" pitchFamily="18" charset="0"/>
                <a:cs typeface="Times New Roman" pitchFamily="18" charset="0"/>
              </a:rPr>
              <a:t>Клюге</a:t>
            </a:r>
            <a:endParaRPr lang="ru-RU" dirty="0">
              <a:latin typeface="Times New Roman" pitchFamily="18" charset="0"/>
              <a:cs typeface="Times New Roman" pitchFamily="18" charset="0"/>
            </a:endParaRPr>
          </a:p>
          <a:p>
            <a:pPr>
              <a:buFont typeface="Wingdings" pitchFamily="2" charset="2"/>
              <a:buChar char="ü"/>
            </a:pPr>
            <a:r>
              <a:rPr lang="ru-RU" dirty="0">
                <a:latin typeface="Times New Roman" pitchFamily="18" charset="0"/>
                <a:cs typeface="Times New Roman" pitchFamily="18" charset="0"/>
              </a:rPr>
              <a:t>В. Модель</a:t>
            </a:r>
          </a:p>
        </p:txBody>
      </p:sp>
      <p:pic>
        <p:nvPicPr>
          <p:cNvPr id="43" name="Picture 12" descr="0370_Артиллерийская колонна перед маршем"/>
          <p:cNvPicPr>
            <a:picLocks noChangeAspect="1" noChangeArrowheads="1"/>
          </p:cNvPicPr>
          <p:nvPr/>
        </p:nvPicPr>
        <p:blipFill>
          <a:blip r:embed="rId12" cstate="print"/>
          <a:srcRect/>
          <a:stretch>
            <a:fillRect/>
          </a:stretch>
        </p:blipFill>
        <p:spPr bwMode="auto">
          <a:xfrm>
            <a:off x="2428860" y="1000108"/>
            <a:ext cx="2951164" cy="31607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4000"/>
                                  </p:stCondLst>
                                  <p:childTnLst>
                                    <p:set>
                                      <p:cBhvr>
                                        <p:cTn id="6" dur="1" fill="hold">
                                          <p:stCondLst>
                                            <p:cond delay="0"/>
                                          </p:stCondLst>
                                        </p:cTn>
                                        <p:tgtEl>
                                          <p:spTgt spid="43"/>
                                        </p:tgtEl>
                                        <p:attrNameLst>
                                          <p:attrName>style.visibility</p:attrName>
                                        </p:attrNameLst>
                                      </p:cBhvr>
                                      <p:to>
                                        <p:strVal val="visible"/>
                                      </p:to>
                                    </p:set>
                                    <p:animEffect transition="in" filter="diamond(in)">
                                      <p:cBhvr>
                                        <p:cTn id="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6" descr="pz5dph2"/>
          <p:cNvPicPr>
            <a:picLocks noChangeAspect="1" noChangeArrowheads="1"/>
          </p:cNvPicPr>
          <p:nvPr/>
        </p:nvPicPr>
        <p:blipFill>
          <a:blip r:embed="rId2" cstate="print"/>
          <a:srcRect/>
          <a:stretch>
            <a:fillRect/>
          </a:stretch>
        </p:blipFill>
        <p:spPr bwMode="auto">
          <a:xfrm>
            <a:off x="5214942" y="4429132"/>
            <a:ext cx="3286148" cy="1748068"/>
          </a:xfrm>
          <a:prstGeom prst="rect">
            <a:avLst/>
          </a:prstGeom>
          <a:noFill/>
        </p:spPr>
      </p:pic>
      <p:pic>
        <p:nvPicPr>
          <p:cNvPr id="2" name="Picture 5"/>
          <p:cNvPicPr>
            <a:picLocks noChangeAspect="1" noChangeArrowheads="1"/>
          </p:cNvPicPr>
          <p:nvPr/>
        </p:nvPicPr>
        <p:blipFill>
          <a:blip r:embed="rId3"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4"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5"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6"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7"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8"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9" cstate="print"/>
          <a:srcRect/>
          <a:stretch>
            <a:fillRect/>
          </a:stretch>
        </p:blipFill>
        <p:spPr bwMode="auto">
          <a:xfrm>
            <a:off x="4067175" y="6467475"/>
            <a:ext cx="5076825" cy="390525"/>
          </a:xfrm>
          <a:prstGeom prst="rect">
            <a:avLst/>
          </a:prstGeom>
          <a:noFill/>
        </p:spPr>
      </p:pic>
      <p:sp>
        <p:nvSpPr>
          <p:cNvPr id="9" name="TextBox 8"/>
          <p:cNvSpPr txBox="1"/>
          <p:nvPr/>
        </p:nvSpPr>
        <p:spPr>
          <a:xfrm>
            <a:off x="1357290" y="428604"/>
            <a:ext cx="4786346" cy="923330"/>
          </a:xfrm>
          <a:prstGeom prst="rect">
            <a:avLst/>
          </a:prstGeom>
          <a:noFill/>
        </p:spPr>
        <p:txBody>
          <a:bodyPr wrap="square" rtlCol="0">
            <a:spAutoFit/>
          </a:bodyPr>
          <a:lstStyle/>
          <a:p>
            <a:pPr algn="ctr"/>
            <a:r>
              <a:rPr lang="ru-RU" b="1" dirty="0" smtClean="0"/>
              <a:t>Для обеспечения успеха немецкое командование концентрирует на Курской дуге отборные немецкие части.</a:t>
            </a:r>
            <a:endParaRPr lang="ru-RU" b="1" dirty="0"/>
          </a:p>
        </p:txBody>
      </p:sp>
      <p:pic>
        <p:nvPicPr>
          <p:cNvPr id="10" name="Объект 11"/>
          <p:cNvPicPr>
            <a:picLocks/>
          </p:cNvPicPr>
          <p:nvPr/>
        </p:nvPicPr>
        <p:blipFill>
          <a:blip r:embed="rId10" cstate="print">
            <a:clrChange>
              <a:clrFrom>
                <a:srgbClr val="FFFFFF"/>
              </a:clrFrom>
              <a:clrTo>
                <a:srgbClr val="FFFFFF">
                  <a:alpha val="0"/>
                </a:srgbClr>
              </a:clrTo>
            </a:clrChange>
          </a:blip>
          <a:srcRect/>
          <a:stretch>
            <a:fillRect/>
          </a:stretch>
        </p:blipFill>
        <p:spPr bwMode="auto">
          <a:xfrm>
            <a:off x="428596" y="2571744"/>
            <a:ext cx="2590800" cy="933450"/>
          </a:xfrm>
          <a:prstGeom prst="rect">
            <a:avLst/>
          </a:prstGeom>
          <a:noFill/>
          <a:ln w="9525">
            <a:noFill/>
            <a:miter lim="800000"/>
            <a:headEnd/>
            <a:tailEnd/>
          </a:ln>
        </p:spPr>
      </p:pic>
      <p:sp>
        <p:nvSpPr>
          <p:cNvPr id="11" name="Rectangle 7"/>
          <p:cNvSpPr>
            <a:spLocks noChangeArrowheads="1"/>
          </p:cNvSpPr>
          <p:nvPr/>
        </p:nvSpPr>
        <p:spPr bwMode="auto">
          <a:xfrm>
            <a:off x="2714612" y="3000372"/>
            <a:ext cx="1301750" cy="641350"/>
          </a:xfrm>
          <a:prstGeom prst="rect">
            <a:avLst/>
          </a:prstGeom>
          <a:noFill/>
          <a:ln w="9525">
            <a:noFill/>
            <a:miter lim="800000"/>
            <a:headEnd/>
            <a:tailEnd/>
          </a:ln>
          <a:effectLst/>
        </p:spPr>
        <p:txBody>
          <a:bodyPr wrap="none">
            <a:spAutoFit/>
          </a:bodyPr>
          <a:lstStyle/>
          <a:p>
            <a:pPr>
              <a:defRPr/>
            </a:pPr>
            <a:r>
              <a:rPr lang="ru-RU" b="1" dirty="0" err="1">
                <a:solidFill>
                  <a:schemeClr val="tx2"/>
                </a:solidFill>
                <a:effectLst>
                  <a:outerShdw blurRad="38100" dist="38100" dir="2700000" algn="tl">
                    <a:srgbClr val="FFFFFF"/>
                  </a:outerShdw>
                </a:effectLst>
              </a:rPr>
              <a:t>Pz.Kpfw-V</a:t>
            </a:r>
            <a:endParaRPr lang="ru-RU" b="1" dirty="0">
              <a:solidFill>
                <a:schemeClr val="tx2"/>
              </a:solidFill>
              <a:effectLst>
                <a:outerShdw blurRad="38100" dist="38100" dir="2700000" algn="tl">
                  <a:srgbClr val="FFFFFF"/>
                </a:outerShdw>
              </a:effectLst>
            </a:endParaRPr>
          </a:p>
          <a:p>
            <a:pPr>
              <a:defRPr/>
            </a:pPr>
            <a:r>
              <a:rPr lang="ru-RU" b="1" dirty="0">
                <a:solidFill>
                  <a:schemeClr val="tx2"/>
                </a:solidFill>
                <a:effectLst>
                  <a:outerShdw blurRad="38100" dist="38100" dir="2700000" algn="tl">
                    <a:srgbClr val="FFFFFF"/>
                  </a:outerShdw>
                </a:effectLst>
              </a:rPr>
              <a:t> </a:t>
            </a:r>
            <a:r>
              <a:rPr lang="ru-RU" b="1" dirty="0" err="1">
                <a:solidFill>
                  <a:schemeClr val="tx2"/>
                </a:solidFill>
                <a:effectLst>
                  <a:outerShdw blurRad="38100" dist="38100" dir="2700000" algn="tl">
                    <a:srgbClr val="FFFFFF"/>
                  </a:outerShdw>
                </a:effectLst>
              </a:rPr>
              <a:t>Panter</a:t>
            </a:r>
            <a:endParaRPr lang="ru-RU" b="1" dirty="0">
              <a:solidFill>
                <a:schemeClr val="tx2"/>
              </a:solidFill>
              <a:effectLst>
                <a:outerShdw blurRad="38100" dist="38100" dir="2700000" algn="tl">
                  <a:srgbClr val="FFFFFF"/>
                </a:outerShdw>
              </a:effectLst>
            </a:endParaRPr>
          </a:p>
        </p:txBody>
      </p:sp>
      <p:sp>
        <p:nvSpPr>
          <p:cNvPr id="12" name="Rectangle 22"/>
          <p:cNvSpPr>
            <a:spLocks noChangeArrowheads="1"/>
          </p:cNvSpPr>
          <p:nvPr/>
        </p:nvSpPr>
        <p:spPr bwMode="auto">
          <a:xfrm>
            <a:off x="1285852" y="1500174"/>
            <a:ext cx="2089150" cy="1008062"/>
          </a:xfrm>
          <a:prstGeom prst="rect">
            <a:avLst/>
          </a:prstGeom>
          <a:solidFill>
            <a:schemeClr val="accent1"/>
          </a:solidFill>
          <a:ln w="9525">
            <a:solidFill>
              <a:schemeClr val="tx1"/>
            </a:solidFill>
            <a:miter lim="800000"/>
            <a:headEnd/>
            <a:tailEnd/>
          </a:ln>
        </p:spPr>
        <p:txBody>
          <a:bodyPr wrap="none" anchor="ctr"/>
          <a:lstStyle/>
          <a:p>
            <a:pPr algn="ctr"/>
            <a:r>
              <a:rPr lang="ru-RU" sz="1600" dirty="0" smtClean="0"/>
              <a:t>Танковые дивизии СС </a:t>
            </a:r>
            <a:endParaRPr lang="ru-RU" sz="1600" dirty="0"/>
          </a:p>
          <a:p>
            <a:pPr algn="ctr"/>
            <a:r>
              <a:rPr lang="ru-RU" sz="1600" dirty="0"/>
              <a:t>«Рейх»</a:t>
            </a:r>
          </a:p>
          <a:p>
            <a:pPr algn="ctr"/>
            <a:r>
              <a:rPr lang="ru-RU" sz="1600" dirty="0"/>
              <a:t>«Адольф Гитлер»</a:t>
            </a:r>
          </a:p>
          <a:p>
            <a:pPr algn="ctr"/>
            <a:r>
              <a:rPr lang="ru-RU" sz="1600" dirty="0"/>
              <a:t>«Мертвая голова»</a:t>
            </a:r>
          </a:p>
        </p:txBody>
      </p:sp>
      <p:pic>
        <p:nvPicPr>
          <p:cNvPr id="13" name="Объект 8"/>
          <p:cNvPicPr>
            <a:picLocks/>
          </p:cNvPicPr>
          <p:nvPr/>
        </p:nvPicPr>
        <p:blipFill>
          <a:blip r:embed="rId11" cstate="print">
            <a:clrChange>
              <a:clrFrom>
                <a:srgbClr val="FFFFFF"/>
              </a:clrFrom>
              <a:clrTo>
                <a:srgbClr val="FFFFFF">
                  <a:alpha val="0"/>
                </a:srgbClr>
              </a:clrTo>
            </a:clrChange>
          </a:blip>
          <a:srcRect/>
          <a:stretch>
            <a:fillRect/>
          </a:stretch>
        </p:blipFill>
        <p:spPr bwMode="auto">
          <a:xfrm>
            <a:off x="642910" y="3643314"/>
            <a:ext cx="2519362" cy="1009650"/>
          </a:xfrm>
          <a:prstGeom prst="rect">
            <a:avLst/>
          </a:prstGeom>
          <a:noFill/>
          <a:ln w="9525">
            <a:noFill/>
            <a:miter lim="800000"/>
            <a:headEnd/>
            <a:tailEnd/>
          </a:ln>
        </p:spPr>
      </p:pic>
      <p:sp>
        <p:nvSpPr>
          <p:cNvPr id="14" name="Rectangle 6"/>
          <p:cNvSpPr>
            <a:spLocks noChangeArrowheads="1"/>
          </p:cNvSpPr>
          <p:nvPr/>
        </p:nvSpPr>
        <p:spPr bwMode="auto">
          <a:xfrm>
            <a:off x="714348" y="4786322"/>
            <a:ext cx="1365250" cy="366712"/>
          </a:xfrm>
          <a:prstGeom prst="rect">
            <a:avLst/>
          </a:prstGeom>
          <a:noFill/>
          <a:ln w="9525">
            <a:noFill/>
            <a:miter lim="800000"/>
            <a:headEnd/>
            <a:tailEnd/>
          </a:ln>
          <a:effectLst/>
        </p:spPr>
        <p:txBody>
          <a:bodyPr wrap="none">
            <a:spAutoFit/>
          </a:bodyPr>
          <a:lstStyle/>
          <a:p>
            <a:pPr>
              <a:defRPr/>
            </a:pPr>
            <a:r>
              <a:rPr lang="ru-RU" b="1" dirty="0" err="1">
                <a:solidFill>
                  <a:schemeClr val="tx2"/>
                </a:solidFill>
                <a:effectLst>
                  <a:outerShdw blurRad="38100" dist="38100" dir="2700000" algn="tl">
                    <a:srgbClr val="FFFFFF"/>
                  </a:outerShdw>
                </a:effectLst>
              </a:rPr>
              <a:t>Pz.Kpfw-IV</a:t>
            </a:r>
            <a:endParaRPr lang="ru-RU" b="1" dirty="0">
              <a:solidFill>
                <a:schemeClr val="tx2"/>
              </a:solidFill>
              <a:effectLst>
                <a:outerShdw blurRad="38100" dist="38100" dir="2700000" algn="tl">
                  <a:srgbClr val="FFFFFF"/>
                </a:outerShdw>
              </a:effectLst>
            </a:endParaRPr>
          </a:p>
        </p:txBody>
      </p:sp>
      <p:pic>
        <p:nvPicPr>
          <p:cNvPr id="15" name="Picture 17" descr="8_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357422" y="5214950"/>
            <a:ext cx="2159000" cy="1074737"/>
          </a:xfrm>
          <a:prstGeom prst="rect">
            <a:avLst/>
          </a:prstGeom>
          <a:noFill/>
          <a:ln w="9525">
            <a:noFill/>
            <a:miter lim="800000"/>
            <a:headEnd/>
            <a:tailEnd/>
          </a:ln>
        </p:spPr>
      </p:pic>
      <p:sp>
        <p:nvSpPr>
          <p:cNvPr id="16" name="Rectangle 5"/>
          <p:cNvSpPr>
            <a:spLocks noChangeArrowheads="1"/>
          </p:cNvSpPr>
          <p:nvPr/>
        </p:nvSpPr>
        <p:spPr bwMode="auto">
          <a:xfrm>
            <a:off x="428596" y="5786454"/>
            <a:ext cx="1987550" cy="366712"/>
          </a:xfrm>
          <a:prstGeom prst="rect">
            <a:avLst/>
          </a:prstGeom>
          <a:noFill/>
          <a:ln w="9525">
            <a:noFill/>
            <a:miter lim="800000"/>
            <a:headEnd/>
            <a:tailEnd/>
          </a:ln>
          <a:effectLst/>
        </p:spPr>
        <p:txBody>
          <a:bodyPr wrap="none">
            <a:spAutoFit/>
          </a:bodyPr>
          <a:lstStyle/>
          <a:p>
            <a:pPr>
              <a:defRPr/>
            </a:pPr>
            <a:r>
              <a:rPr lang="en-US" b="1" dirty="0" err="1">
                <a:solidFill>
                  <a:schemeClr val="tx2"/>
                </a:solidFill>
                <a:effectLst>
                  <a:outerShdw blurRad="38100" dist="38100" dir="2700000" algn="tl">
                    <a:srgbClr val="FFFFFF"/>
                  </a:outerShdw>
                </a:effectLst>
              </a:rPr>
              <a:t>Pz.Kpfw</a:t>
            </a:r>
            <a:r>
              <a:rPr lang="en-US" b="1" dirty="0">
                <a:solidFill>
                  <a:schemeClr val="tx2"/>
                </a:solidFill>
                <a:effectLst>
                  <a:outerShdw blurRad="38100" dist="38100" dir="2700000" algn="tl">
                    <a:srgbClr val="FFFFFF"/>
                  </a:outerShdw>
                </a:effectLst>
              </a:rPr>
              <a:t>-VI Tiger</a:t>
            </a:r>
            <a:endParaRPr lang="ru-RU" b="1" dirty="0">
              <a:solidFill>
                <a:schemeClr val="tx2"/>
              </a:solidFill>
              <a:effectLst>
                <a:outerShdw blurRad="38100" dist="38100" dir="2700000" algn="tl">
                  <a:srgbClr val="FFFFFF"/>
                </a:outerShdw>
              </a:effectLst>
            </a:endParaRPr>
          </a:p>
        </p:txBody>
      </p:sp>
      <p:pic>
        <p:nvPicPr>
          <p:cNvPr id="17" name="Picture 30" descr="pogon-werm-15-3a.gif (11092 bytes)"/>
          <p:cNvPicPr>
            <a:picLocks noChangeAspect="1" noChangeArrowheads="1"/>
          </p:cNvPicPr>
          <p:nvPr/>
        </p:nvPicPr>
        <p:blipFill>
          <a:blip r:embed="rId13" cstate="print">
            <a:clrChange>
              <a:clrFrom>
                <a:srgbClr val="FEFEFE"/>
              </a:clrFrom>
              <a:clrTo>
                <a:srgbClr val="FEFEFE">
                  <a:alpha val="0"/>
                </a:srgbClr>
              </a:clrTo>
            </a:clrChange>
          </a:blip>
          <a:srcRect r="74437" b="85353"/>
          <a:stretch>
            <a:fillRect/>
          </a:stretch>
        </p:blipFill>
        <p:spPr bwMode="auto">
          <a:xfrm>
            <a:off x="500034" y="2214554"/>
            <a:ext cx="720725" cy="360362"/>
          </a:xfrm>
          <a:prstGeom prst="rect">
            <a:avLst/>
          </a:prstGeom>
          <a:noFill/>
          <a:ln w="9525">
            <a:noFill/>
            <a:miter lim="800000"/>
            <a:headEnd/>
            <a:tailEnd/>
          </a:ln>
        </p:spPr>
      </p:pic>
      <p:pic>
        <p:nvPicPr>
          <p:cNvPr id="18" name="Picture 34" descr="pogon-werm-15-3.gif (2230 bytes)"/>
          <p:cNvPicPr>
            <a:picLocks noChangeAspect="1" noChangeArrowheads="1"/>
          </p:cNvPicPr>
          <p:nvPr/>
        </p:nvPicPr>
        <p:blipFill>
          <a:blip r:embed="rId14" cstate="print"/>
          <a:srcRect l="8908" t="4532" r="55554" b="63446"/>
          <a:stretch>
            <a:fillRect/>
          </a:stretch>
        </p:blipFill>
        <p:spPr bwMode="auto">
          <a:xfrm>
            <a:off x="3571869" y="1357298"/>
            <a:ext cx="500066" cy="443548"/>
          </a:xfrm>
          <a:prstGeom prst="rect">
            <a:avLst/>
          </a:prstGeom>
          <a:noFill/>
          <a:ln w="9525">
            <a:noFill/>
            <a:miter lim="800000"/>
            <a:headEnd/>
            <a:tailEnd/>
          </a:ln>
        </p:spPr>
      </p:pic>
      <p:pic>
        <p:nvPicPr>
          <p:cNvPr id="19" name="Picture 32" descr="pogon-werm-15-3a.gif (11092 bytes)"/>
          <p:cNvPicPr>
            <a:picLocks noChangeAspect="1" noChangeArrowheads="1"/>
          </p:cNvPicPr>
          <p:nvPr/>
        </p:nvPicPr>
        <p:blipFill>
          <a:blip r:embed="rId13" cstate="print"/>
          <a:srcRect l="51070" t="-2484" r="23424" b="84988"/>
          <a:stretch>
            <a:fillRect/>
          </a:stretch>
        </p:blipFill>
        <p:spPr bwMode="auto">
          <a:xfrm>
            <a:off x="428596" y="1357298"/>
            <a:ext cx="719138" cy="503237"/>
          </a:xfrm>
          <a:prstGeom prst="rect">
            <a:avLst/>
          </a:prstGeom>
          <a:noFill/>
          <a:ln w="9525">
            <a:noFill/>
            <a:miter lim="800000"/>
            <a:headEnd/>
            <a:tailEnd/>
          </a:ln>
        </p:spPr>
      </p:pic>
      <p:pic>
        <p:nvPicPr>
          <p:cNvPr id="20" name="Picture 31" descr="pogon-werm-15-3a.gif (11092 bytes)"/>
          <p:cNvPicPr>
            <a:picLocks noChangeAspect="1" noChangeArrowheads="1"/>
          </p:cNvPicPr>
          <p:nvPr/>
        </p:nvPicPr>
        <p:blipFill>
          <a:blip r:embed="rId13" cstate="print">
            <a:clrChange>
              <a:clrFrom>
                <a:srgbClr val="FEFEFE"/>
              </a:clrFrom>
              <a:clrTo>
                <a:srgbClr val="FEFEFE">
                  <a:alpha val="0"/>
                </a:srgbClr>
              </a:clrTo>
            </a:clrChange>
          </a:blip>
          <a:srcRect l="25507" r="48930" b="84988"/>
          <a:stretch>
            <a:fillRect/>
          </a:stretch>
        </p:blipFill>
        <p:spPr bwMode="auto">
          <a:xfrm>
            <a:off x="571472" y="1857364"/>
            <a:ext cx="720725" cy="431800"/>
          </a:xfrm>
          <a:prstGeom prst="rect">
            <a:avLst/>
          </a:prstGeom>
          <a:noFill/>
          <a:ln w="9525">
            <a:noFill/>
            <a:miter lim="800000"/>
            <a:headEnd/>
            <a:tailEnd/>
          </a:ln>
        </p:spPr>
      </p:pic>
      <p:sp>
        <p:nvSpPr>
          <p:cNvPr id="22" name="Text Box 18"/>
          <p:cNvSpPr txBox="1">
            <a:spLocks noChangeArrowheads="1"/>
          </p:cNvSpPr>
          <p:nvPr/>
        </p:nvSpPr>
        <p:spPr bwMode="auto">
          <a:xfrm>
            <a:off x="5000628" y="6072206"/>
            <a:ext cx="3671887" cy="366713"/>
          </a:xfrm>
          <a:prstGeom prst="rect">
            <a:avLst/>
          </a:prstGeom>
          <a:noFill/>
          <a:ln w="9525">
            <a:noFill/>
            <a:miter lim="800000"/>
            <a:headEnd/>
            <a:tailEnd/>
          </a:ln>
          <a:effectLst/>
        </p:spPr>
        <p:txBody>
          <a:bodyPr>
            <a:spAutoFit/>
          </a:bodyPr>
          <a:lstStyle/>
          <a:p>
            <a:pPr>
              <a:spcBef>
                <a:spcPct val="50000"/>
              </a:spcBef>
            </a:pPr>
            <a:r>
              <a:rPr lang="ru-RU" dirty="0">
                <a:latin typeface="Times New Roman" pitchFamily="18" charset="0"/>
              </a:rPr>
              <a:t>Немецкий танк </a:t>
            </a:r>
            <a:r>
              <a:rPr lang="en-US" dirty="0" err="1">
                <a:latin typeface="Times New Roman" pitchFamily="18" charset="0"/>
              </a:rPr>
              <a:t>Pz</a:t>
            </a:r>
            <a:r>
              <a:rPr lang="en-US" dirty="0">
                <a:latin typeface="Times New Roman" pitchFamily="18" charset="0"/>
              </a:rPr>
              <a:t>. V </a:t>
            </a:r>
            <a:r>
              <a:rPr lang="ru-RU" dirty="0">
                <a:latin typeface="Times New Roman" pitchFamily="18" charset="0"/>
              </a:rPr>
              <a:t>«пантера»</a:t>
            </a:r>
          </a:p>
        </p:txBody>
      </p:sp>
      <p:pic>
        <p:nvPicPr>
          <p:cNvPr id="23" name="Picture 17" descr="x_f51895a3"/>
          <p:cNvPicPr>
            <a:picLocks noChangeAspect="1" noChangeArrowheads="1"/>
          </p:cNvPicPr>
          <p:nvPr/>
        </p:nvPicPr>
        <p:blipFill>
          <a:blip r:embed="rId15" cstate="print"/>
          <a:srcRect/>
          <a:stretch>
            <a:fillRect/>
          </a:stretch>
        </p:blipFill>
        <p:spPr bwMode="auto">
          <a:xfrm>
            <a:off x="4500562" y="1357298"/>
            <a:ext cx="4032250" cy="2682875"/>
          </a:xfrm>
          <a:prstGeom prst="rect">
            <a:avLst/>
          </a:prstGeom>
          <a:noFill/>
        </p:spPr>
      </p:pic>
      <p:sp>
        <p:nvSpPr>
          <p:cNvPr id="24" name="Text Box 19"/>
          <p:cNvSpPr txBox="1">
            <a:spLocks noChangeArrowheads="1"/>
          </p:cNvSpPr>
          <p:nvPr/>
        </p:nvSpPr>
        <p:spPr bwMode="auto">
          <a:xfrm>
            <a:off x="5357818" y="4000504"/>
            <a:ext cx="3101969" cy="336550"/>
          </a:xfrm>
          <a:prstGeom prst="rect">
            <a:avLst/>
          </a:prstGeom>
          <a:noFill/>
          <a:ln w="9525">
            <a:noFill/>
            <a:miter lim="800000"/>
            <a:headEnd/>
            <a:tailEnd/>
          </a:ln>
          <a:effectLst/>
        </p:spPr>
        <p:txBody>
          <a:bodyPr wrap="square">
            <a:spAutoFit/>
          </a:bodyPr>
          <a:lstStyle/>
          <a:p>
            <a:pPr>
              <a:spcBef>
                <a:spcPct val="50000"/>
              </a:spcBef>
            </a:pPr>
            <a:r>
              <a:rPr lang="ru-RU" sz="1600" b="1" dirty="0">
                <a:latin typeface="Times New Roman" pitchFamily="18" charset="0"/>
              </a:rPr>
              <a:t>Танки </a:t>
            </a:r>
            <a:r>
              <a:rPr lang="en-US" sz="1600" b="1" dirty="0" err="1">
                <a:latin typeface="Times New Roman" pitchFamily="18" charset="0"/>
              </a:rPr>
              <a:t>Pz</a:t>
            </a:r>
            <a:r>
              <a:rPr lang="en-US" sz="1600" b="1" dirty="0">
                <a:latin typeface="Times New Roman" pitchFamily="18" charset="0"/>
              </a:rPr>
              <a:t>. VI </a:t>
            </a:r>
            <a:r>
              <a:rPr lang="ru-RU" sz="1600" b="1" dirty="0">
                <a:latin typeface="Times New Roman" pitchFamily="18" charset="0"/>
              </a:rPr>
              <a:t>«тигр» на марше.</a:t>
            </a:r>
          </a:p>
        </p:txBody>
      </p:sp>
      <p:pic>
        <p:nvPicPr>
          <p:cNvPr id="25" name="Picture 21" descr="krest1st-big"/>
          <p:cNvPicPr>
            <a:picLocks noChangeAspect="1" noChangeArrowheads="1"/>
          </p:cNvPicPr>
          <p:nvPr/>
        </p:nvPicPr>
        <p:blipFill>
          <a:blip r:embed="rId16" cstate="print"/>
          <a:srcRect/>
          <a:stretch>
            <a:fillRect/>
          </a:stretch>
        </p:blipFill>
        <p:spPr bwMode="auto">
          <a:xfrm>
            <a:off x="7880184" y="500042"/>
            <a:ext cx="695516" cy="7858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ox(in)">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sp>
        <p:nvSpPr>
          <p:cNvPr id="9" name="Прямоугольник 8"/>
          <p:cNvSpPr/>
          <p:nvPr/>
        </p:nvSpPr>
        <p:spPr>
          <a:xfrm>
            <a:off x="1571604" y="500042"/>
            <a:ext cx="5072066" cy="1477328"/>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000000"/>
                </a:solidFill>
                <a:latin typeface="Times New Roman" pitchFamily="18" charset="0"/>
              </a:rPr>
              <a:t>Советское командование решило сначала обескровить ударные группировки врага в оборонительных сражениях, а затем перейти в контрнаступление. На Курскую дугу срочно перебрасывалась новая техника. </a:t>
            </a:r>
            <a:endParaRPr lang="ru-RU" b="1" dirty="0">
              <a:solidFill>
                <a:srgbClr val="000000"/>
              </a:solidFill>
              <a:latin typeface="Times New Roman" pitchFamily="18" charset="0"/>
            </a:endParaRPr>
          </a:p>
        </p:txBody>
      </p:sp>
      <p:pic>
        <p:nvPicPr>
          <p:cNvPr id="10"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572000" y="2285992"/>
            <a:ext cx="2305050" cy="893762"/>
          </a:xfrm>
          <a:prstGeom prst="rect">
            <a:avLst/>
          </a:prstGeom>
          <a:noFill/>
          <a:ln w="9525">
            <a:noFill/>
            <a:miter lim="800000"/>
            <a:headEnd/>
            <a:tailEnd/>
          </a:ln>
        </p:spPr>
      </p:pic>
      <p:sp>
        <p:nvSpPr>
          <p:cNvPr id="11" name="Rectangle 14"/>
          <p:cNvSpPr>
            <a:spLocks noChangeArrowheads="1"/>
          </p:cNvSpPr>
          <p:nvPr/>
        </p:nvSpPr>
        <p:spPr bwMode="auto">
          <a:xfrm>
            <a:off x="6858016" y="2285992"/>
            <a:ext cx="742950" cy="366713"/>
          </a:xfrm>
          <a:prstGeom prst="rect">
            <a:avLst/>
          </a:prstGeom>
          <a:noFill/>
          <a:ln w="9525">
            <a:noFill/>
            <a:miter lim="800000"/>
            <a:headEnd/>
            <a:tailEnd/>
          </a:ln>
          <a:effectLst/>
        </p:spPr>
        <p:txBody>
          <a:bodyPr wrap="none">
            <a:spAutoFit/>
          </a:bodyPr>
          <a:lstStyle/>
          <a:p>
            <a:pPr>
              <a:defRPr/>
            </a:pPr>
            <a:r>
              <a:rPr lang="ru-RU" b="1" dirty="0">
                <a:solidFill>
                  <a:schemeClr val="tx2"/>
                </a:solidFill>
                <a:effectLst>
                  <a:outerShdw blurRad="38100" dist="38100" dir="2700000" algn="tl">
                    <a:srgbClr val="FFFFFF"/>
                  </a:outerShdw>
                </a:effectLst>
              </a:rPr>
              <a:t>КВ1с</a:t>
            </a:r>
          </a:p>
        </p:txBody>
      </p:sp>
      <p:pic>
        <p:nvPicPr>
          <p:cNvPr id="12" name="Объект 9"/>
          <p:cNvPicPr>
            <a:picLocks/>
          </p:cNvPicPr>
          <p:nvPr/>
        </p:nvPicPr>
        <p:blipFill>
          <a:blip r:embed="rId10" cstate="print">
            <a:clrChange>
              <a:clrFrom>
                <a:srgbClr val="FFFFFF"/>
              </a:clrFrom>
              <a:clrTo>
                <a:srgbClr val="FFFFFF">
                  <a:alpha val="0"/>
                </a:srgbClr>
              </a:clrTo>
            </a:clrChange>
          </a:blip>
          <a:srcRect/>
          <a:stretch>
            <a:fillRect/>
          </a:stretch>
        </p:blipFill>
        <p:spPr bwMode="auto">
          <a:xfrm>
            <a:off x="4429124" y="3500438"/>
            <a:ext cx="2303463" cy="1008063"/>
          </a:xfrm>
          <a:prstGeom prst="rect">
            <a:avLst/>
          </a:prstGeom>
          <a:noFill/>
          <a:ln w="9525">
            <a:noFill/>
            <a:miter lim="800000"/>
            <a:headEnd/>
            <a:tailEnd/>
          </a:ln>
        </p:spPr>
      </p:pic>
      <p:sp>
        <p:nvSpPr>
          <p:cNvPr id="13" name="Rectangle 15"/>
          <p:cNvSpPr>
            <a:spLocks noChangeArrowheads="1"/>
          </p:cNvSpPr>
          <p:nvPr/>
        </p:nvSpPr>
        <p:spPr bwMode="auto">
          <a:xfrm>
            <a:off x="7000892" y="3714752"/>
            <a:ext cx="984250" cy="366713"/>
          </a:xfrm>
          <a:prstGeom prst="rect">
            <a:avLst/>
          </a:prstGeom>
          <a:noFill/>
          <a:ln w="9525">
            <a:noFill/>
            <a:miter lim="800000"/>
            <a:headEnd/>
            <a:tailEnd/>
          </a:ln>
          <a:effectLst/>
        </p:spPr>
        <p:txBody>
          <a:bodyPr wrap="none">
            <a:spAutoFit/>
          </a:bodyPr>
          <a:lstStyle/>
          <a:p>
            <a:pPr>
              <a:defRPr/>
            </a:pPr>
            <a:r>
              <a:rPr lang="ru-RU" b="1" dirty="0">
                <a:solidFill>
                  <a:schemeClr val="tx2"/>
                </a:solidFill>
                <a:effectLst>
                  <a:outerShdw blurRad="38100" dist="38100" dir="2700000" algn="tl">
                    <a:srgbClr val="FFFFFF"/>
                  </a:outerShdw>
                </a:effectLst>
              </a:rPr>
              <a:t>Т-34-76</a:t>
            </a:r>
          </a:p>
        </p:txBody>
      </p:sp>
      <p:pic>
        <p:nvPicPr>
          <p:cNvPr id="14" name="Рисунок 1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929190" y="4714884"/>
            <a:ext cx="2735262" cy="1112837"/>
          </a:xfrm>
          <a:prstGeom prst="rect">
            <a:avLst/>
          </a:prstGeom>
          <a:noFill/>
          <a:ln w="9525">
            <a:noFill/>
            <a:miter lim="800000"/>
            <a:headEnd/>
            <a:tailEnd/>
          </a:ln>
        </p:spPr>
      </p:pic>
      <p:sp>
        <p:nvSpPr>
          <p:cNvPr id="15" name="Rectangle 16"/>
          <p:cNvSpPr>
            <a:spLocks noChangeArrowheads="1"/>
          </p:cNvSpPr>
          <p:nvPr/>
        </p:nvSpPr>
        <p:spPr bwMode="auto">
          <a:xfrm>
            <a:off x="7143768" y="4429132"/>
            <a:ext cx="1430337" cy="641350"/>
          </a:xfrm>
          <a:prstGeom prst="rect">
            <a:avLst/>
          </a:prstGeom>
          <a:noFill/>
          <a:ln w="9525">
            <a:noFill/>
            <a:miter lim="800000"/>
            <a:headEnd/>
            <a:tailEnd/>
          </a:ln>
          <a:effectLst/>
        </p:spPr>
        <p:txBody>
          <a:bodyPr wrap="none">
            <a:spAutoFit/>
          </a:bodyPr>
          <a:lstStyle/>
          <a:p>
            <a:pPr algn="ctr">
              <a:defRPr/>
            </a:pPr>
            <a:r>
              <a:rPr lang="ru-RU" b="1" dirty="0">
                <a:solidFill>
                  <a:schemeClr val="tx2"/>
                </a:solidFill>
                <a:effectLst>
                  <a:outerShdw blurRad="38100" dist="38100" dir="2700000" algn="tl">
                    <a:srgbClr val="FFFFFF"/>
                  </a:outerShdw>
                </a:effectLst>
              </a:rPr>
              <a:t>СУ-152</a:t>
            </a:r>
          </a:p>
          <a:p>
            <a:pPr algn="ctr">
              <a:defRPr/>
            </a:pPr>
            <a:r>
              <a:rPr lang="ru-RU" dirty="0"/>
              <a:t>«зверобой»</a:t>
            </a:r>
          </a:p>
        </p:txBody>
      </p:sp>
      <p:pic>
        <p:nvPicPr>
          <p:cNvPr id="17" name="Picture 20" descr="x_83586f72"/>
          <p:cNvPicPr>
            <a:picLocks noChangeAspect="1" noChangeArrowheads="1"/>
          </p:cNvPicPr>
          <p:nvPr/>
        </p:nvPicPr>
        <p:blipFill>
          <a:blip r:embed="rId12" cstate="print"/>
          <a:srcRect/>
          <a:stretch>
            <a:fillRect/>
          </a:stretch>
        </p:blipFill>
        <p:spPr bwMode="auto">
          <a:xfrm>
            <a:off x="571472" y="2786058"/>
            <a:ext cx="3143272" cy="1098064"/>
          </a:xfrm>
          <a:prstGeom prst="rect">
            <a:avLst/>
          </a:prstGeom>
          <a:noFill/>
        </p:spPr>
      </p:pic>
      <p:sp>
        <p:nvSpPr>
          <p:cNvPr id="18" name="Text Box 18"/>
          <p:cNvSpPr txBox="1">
            <a:spLocks noChangeArrowheads="1"/>
          </p:cNvSpPr>
          <p:nvPr/>
        </p:nvSpPr>
        <p:spPr bwMode="auto">
          <a:xfrm>
            <a:off x="500034" y="3214686"/>
            <a:ext cx="1214446" cy="630942"/>
          </a:xfrm>
          <a:prstGeom prst="rect">
            <a:avLst/>
          </a:prstGeom>
          <a:noFill/>
          <a:ln w="9525">
            <a:noFill/>
            <a:miter lim="800000"/>
            <a:headEnd/>
            <a:tailEnd/>
          </a:ln>
          <a:effectLst/>
        </p:spPr>
        <p:txBody>
          <a:bodyPr wrap="square">
            <a:spAutoFit/>
          </a:bodyPr>
          <a:lstStyle/>
          <a:p>
            <a:pPr>
              <a:spcBef>
                <a:spcPct val="50000"/>
              </a:spcBef>
            </a:pPr>
            <a:r>
              <a:rPr lang="ru-RU" dirty="0"/>
              <a:t>                          </a:t>
            </a:r>
            <a:r>
              <a:rPr lang="ru-RU" sz="1700" b="1" dirty="0"/>
              <a:t>СУ</a:t>
            </a:r>
            <a:r>
              <a:rPr lang="en-US" sz="1700" b="1" dirty="0"/>
              <a:t>-152</a:t>
            </a:r>
            <a:endParaRPr lang="ru-RU" sz="1700" b="1" dirty="0"/>
          </a:p>
        </p:txBody>
      </p:sp>
      <p:pic>
        <p:nvPicPr>
          <p:cNvPr id="19" name="Picture 21" descr="x_ccadf2cd"/>
          <p:cNvPicPr>
            <a:picLocks noChangeAspect="1" noChangeArrowheads="1"/>
          </p:cNvPicPr>
          <p:nvPr/>
        </p:nvPicPr>
        <p:blipFill>
          <a:blip r:embed="rId13" cstate="print"/>
          <a:srcRect/>
          <a:stretch>
            <a:fillRect/>
          </a:stretch>
        </p:blipFill>
        <p:spPr bwMode="auto">
          <a:xfrm>
            <a:off x="563941" y="4643445"/>
            <a:ext cx="3370984" cy="1285885"/>
          </a:xfrm>
          <a:prstGeom prst="rect">
            <a:avLst/>
          </a:prstGeom>
          <a:noFill/>
        </p:spPr>
      </p:pic>
      <p:sp>
        <p:nvSpPr>
          <p:cNvPr id="20" name="Text Box 19"/>
          <p:cNvSpPr txBox="1">
            <a:spLocks noChangeArrowheads="1"/>
          </p:cNvSpPr>
          <p:nvPr/>
        </p:nvSpPr>
        <p:spPr bwMode="auto">
          <a:xfrm>
            <a:off x="571472" y="5572140"/>
            <a:ext cx="1441450" cy="350837"/>
          </a:xfrm>
          <a:prstGeom prst="rect">
            <a:avLst/>
          </a:prstGeom>
          <a:noFill/>
          <a:ln w="9525">
            <a:noFill/>
            <a:miter lim="800000"/>
            <a:headEnd/>
            <a:tailEnd/>
          </a:ln>
          <a:effectLst/>
        </p:spPr>
        <p:txBody>
          <a:bodyPr>
            <a:spAutoFit/>
          </a:bodyPr>
          <a:lstStyle/>
          <a:p>
            <a:pPr>
              <a:spcBef>
                <a:spcPct val="50000"/>
              </a:spcBef>
            </a:pPr>
            <a:r>
              <a:rPr lang="ru-RU" sz="1700" b="1" dirty="0"/>
              <a:t>СУ-100</a:t>
            </a:r>
          </a:p>
        </p:txBody>
      </p:sp>
      <p:pic>
        <p:nvPicPr>
          <p:cNvPr id="21" name="Picture 15" descr="180px-Орден_красной_звезды"/>
          <p:cNvPicPr>
            <a:picLocks noChangeAspect="1" noChangeArrowheads="1"/>
          </p:cNvPicPr>
          <p:nvPr/>
        </p:nvPicPr>
        <p:blipFill>
          <a:blip r:embed="rId14" cstate="print"/>
          <a:srcRect/>
          <a:stretch>
            <a:fillRect/>
          </a:stretch>
        </p:blipFill>
        <p:spPr bwMode="auto">
          <a:xfrm>
            <a:off x="7429520" y="404813"/>
            <a:ext cx="1247755" cy="12271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ox(in)">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amond(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85918" y="1285860"/>
            <a:ext cx="1696920" cy="92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3571868" y="428604"/>
            <a:ext cx="2040687" cy="46166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ru-RU" sz="2400" dirty="0"/>
              <a:t>Силы сторон</a:t>
            </a:r>
          </a:p>
        </p:txBody>
      </p:sp>
      <p:pic>
        <p:nvPicPr>
          <p:cNvPr id="1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57884" y="1214422"/>
            <a:ext cx="1560173"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Таблица 19"/>
          <p:cNvGraphicFramePr>
            <a:graphicFrameLocks noGrp="1"/>
          </p:cNvGraphicFramePr>
          <p:nvPr>
            <p:extLst>
              <p:ext uri="{D42A27DB-BD31-4B8C-83A1-F6EECF244321}">
                <p14:modId xmlns:p14="http://schemas.microsoft.com/office/powerpoint/2010/main" val="3573636718"/>
              </p:ext>
            </p:extLst>
          </p:nvPr>
        </p:nvGraphicFramePr>
        <p:xfrm>
          <a:off x="1428728" y="2357430"/>
          <a:ext cx="6503056" cy="3795904"/>
        </p:xfrm>
        <a:graphic>
          <a:graphicData uri="http://schemas.openxmlformats.org/drawingml/2006/table">
            <a:tbl>
              <a:tblPr firstRow="1" bandRow="1">
                <a:tableStyleId>{5C22544A-7EE6-4342-B048-85BDC9FD1C3A}</a:tableStyleId>
              </a:tblPr>
              <a:tblGrid>
                <a:gridCol w="3251528"/>
                <a:gridCol w="3251528"/>
              </a:tblGrid>
              <a:tr h="404527">
                <a:tc>
                  <a:txBody>
                    <a:bodyPr/>
                    <a:lstStyle/>
                    <a:p>
                      <a:pPr algn="ctr"/>
                      <a:r>
                        <a:rPr lang="ru-RU" dirty="0" smtClean="0"/>
                        <a:t>СССР</a:t>
                      </a:r>
                      <a:endParaRPr lang="ru-RU" dirty="0"/>
                    </a:p>
                  </a:txBody>
                  <a:tcPr/>
                </a:tc>
                <a:tc>
                  <a:txBody>
                    <a:bodyPr/>
                    <a:lstStyle/>
                    <a:p>
                      <a:pPr algn="ctr"/>
                      <a:r>
                        <a:rPr lang="ru-RU" dirty="0" smtClean="0"/>
                        <a:t>Германия</a:t>
                      </a:r>
                      <a:endParaRPr lang="ru-RU" dirty="0"/>
                    </a:p>
                  </a:txBody>
                  <a:tcPr/>
                </a:tc>
              </a:tr>
              <a:tr h="3391377">
                <a:tc>
                  <a:txBody>
                    <a:bodyPr/>
                    <a:lstStyle/>
                    <a:p>
                      <a:r>
                        <a:rPr lang="ru-RU" dirty="0" smtClean="0"/>
                        <a:t>к началу операции 1,3 млн человек + в резерве 0,6 млн,</a:t>
                      </a:r>
                    </a:p>
                    <a:p>
                      <a:endParaRPr lang="ru-RU" dirty="0" smtClean="0"/>
                    </a:p>
                    <a:p>
                      <a:r>
                        <a:rPr lang="ru-RU" dirty="0" smtClean="0"/>
                        <a:t>3444 танков + 1,5 тыс. в резерве,</a:t>
                      </a:r>
                    </a:p>
                    <a:p>
                      <a:r>
                        <a:rPr lang="ru-RU" dirty="0" smtClean="0"/>
                        <a:t>19 100 орудий и миномётов + 7,4 тыс. в резерве,</a:t>
                      </a:r>
                    </a:p>
                    <a:p>
                      <a:r>
                        <a:rPr lang="ru-RU" dirty="0" smtClean="0"/>
                        <a:t>2172 самолётов + 0,5 тыс. в резерве</a:t>
                      </a:r>
                      <a:endParaRPr lang="ru-RU" dirty="0"/>
                    </a:p>
                  </a:txBody>
                  <a:tcPr/>
                </a:tc>
                <a:tc>
                  <a:txBody>
                    <a:bodyPr/>
                    <a:lstStyle/>
                    <a:p>
                      <a:r>
                        <a:rPr lang="ru-RU" dirty="0" smtClean="0"/>
                        <a:t>По советским данным — </a:t>
                      </a:r>
                      <a:r>
                        <a:rPr lang="ru-RU" dirty="0" err="1" smtClean="0"/>
                        <a:t>ок</a:t>
                      </a:r>
                      <a:r>
                        <a:rPr lang="ru-RU" dirty="0" smtClean="0"/>
                        <a:t>. 900 тыс. человек,</a:t>
                      </a:r>
                    </a:p>
                    <a:p>
                      <a:endParaRPr lang="ru-RU" dirty="0" smtClean="0"/>
                    </a:p>
                    <a:p>
                      <a:r>
                        <a:rPr lang="ru-RU" dirty="0" smtClean="0"/>
                        <a:t>По нем. данным — 780 тыс. чел.</a:t>
                      </a:r>
                    </a:p>
                    <a:p>
                      <a:r>
                        <a:rPr lang="ru-RU" dirty="0" smtClean="0"/>
                        <a:t>2758 танков и САУ (из них 218 в ремонте),</a:t>
                      </a:r>
                    </a:p>
                    <a:p>
                      <a:r>
                        <a:rPr lang="ru-RU" dirty="0" smtClean="0"/>
                        <a:t> </a:t>
                      </a:r>
                      <a:r>
                        <a:rPr lang="ru-RU" dirty="0" err="1" smtClean="0"/>
                        <a:t>ок</a:t>
                      </a:r>
                      <a:r>
                        <a:rPr lang="ru-RU" dirty="0" smtClean="0"/>
                        <a:t>. 10 тыс. орудий,</a:t>
                      </a:r>
                    </a:p>
                    <a:p>
                      <a:r>
                        <a:rPr lang="ru-RU" dirty="0" smtClean="0"/>
                        <a:t> </a:t>
                      </a:r>
                      <a:r>
                        <a:rPr lang="ru-RU" dirty="0" err="1" smtClean="0"/>
                        <a:t>ок</a:t>
                      </a:r>
                      <a:r>
                        <a:rPr lang="ru-RU" dirty="0" smtClean="0"/>
                        <a:t>. 2050 самолётов</a:t>
                      </a:r>
                      <a:endParaRPr lang="ru-RU"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0"/>
            <a:ext cx="400050" cy="4876800"/>
          </a:xfrm>
          <a:prstGeom prst="rect">
            <a:avLst/>
          </a:prstGeom>
          <a:noFill/>
        </p:spPr>
      </p:pic>
      <p:pic>
        <p:nvPicPr>
          <p:cNvPr id="3" name="Picture 7"/>
          <p:cNvPicPr>
            <a:picLocks noChangeAspect="1" noChangeArrowheads="1"/>
          </p:cNvPicPr>
          <p:nvPr/>
        </p:nvPicPr>
        <p:blipFill>
          <a:blip r:embed="rId3" cstate="print"/>
          <a:srcRect/>
          <a:stretch>
            <a:fillRect/>
          </a:stretch>
        </p:blipFill>
        <p:spPr bwMode="auto">
          <a:xfrm>
            <a:off x="0" y="6467475"/>
            <a:ext cx="5292725" cy="390525"/>
          </a:xfrm>
          <a:prstGeom prst="rect">
            <a:avLst/>
          </a:prstGeom>
          <a:noFill/>
        </p:spPr>
      </p:pic>
      <p:pic>
        <p:nvPicPr>
          <p:cNvPr id="4" name="Picture 6"/>
          <p:cNvPicPr>
            <a:picLocks noChangeAspect="1" noChangeArrowheads="1"/>
          </p:cNvPicPr>
          <p:nvPr/>
        </p:nvPicPr>
        <p:blipFill>
          <a:blip r:embed="rId4" cstate="print"/>
          <a:srcRect/>
          <a:stretch>
            <a:fillRect/>
          </a:stretch>
        </p:blipFill>
        <p:spPr bwMode="auto">
          <a:xfrm>
            <a:off x="0" y="4500570"/>
            <a:ext cx="400050" cy="2057400"/>
          </a:xfrm>
          <a:prstGeom prst="rect">
            <a:avLst/>
          </a:prstGeom>
          <a:noFill/>
        </p:spPr>
      </p:pic>
      <p:pic>
        <p:nvPicPr>
          <p:cNvPr id="6" name="Picture 9"/>
          <p:cNvPicPr>
            <a:picLocks noChangeAspect="1" noChangeArrowheads="1"/>
          </p:cNvPicPr>
          <p:nvPr/>
        </p:nvPicPr>
        <p:blipFill>
          <a:blip r:embed="rId5" cstate="print"/>
          <a:srcRect/>
          <a:stretch>
            <a:fillRect/>
          </a:stretch>
        </p:blipFill>
        <p:spPr bwMode="auto">
          <a:xfrm>
            <a:off x="8743950" y="0"/>
            <a:ext cx="400050" cy="4876800"/>
          </a:xfrm>
          <a:prstGeom prst="rect">
            <a:avLst/>
          </a:prstGeom>
          <a:noFill/>
        </p:spPr>
      </p:pic>
      <p:pic>
        <p:nvPicPr>
          <p:cNvPr id="7" name="Picture 10"/>
          <p:cNvPicPr>
            <a:picLocks noChangeAspect="1" noChangeArrowheads="1"/>
          </p:cNvPicPr>
          <p:nvPr/>
        </p:nvPicPr>
        <p:blipFill>
          <a:blip r:embed="rId6" cstate="print"/>
          <a:srcRect/>
          <a:stretch>
            <a:fillRect/>
          </a:stretch>
        </p:blipFill>
        <p:spPr bwMode="auto">
          <a:xfrm>
            <a:off x="8743950" y="4800600"/>
            <a:ext cx="400050" cy="2057400"/>
          </a:xfrm>
          <a:prstGeom prst="rect">
            <a:avLst/>
          </a:prstGeom>
          <a:noFill/>
        </p:spPr>
      </p:pic>
      <p:pic>
        <p:nvPicPr>
          <p:cNvPr id="8" name="Picture 4"/>
          <p:cNvPicPr>
            <a:picLocks noChangeAspect="1" noChangeArrowheads="1"/>
          </p:cNvPicPr>
          <p:nvPr/>
        </p:nvPicPr>
        <p:blipFill>
          <a:blip r:embed="rId7" cstate="print"/>
          <a:srcRect/>
          <a:stretch>
            <a:fillRect/>
          </a:stretch>
        </p:blipFill>
        <p:spPr bwMode="auto">
          <a:xfrm>
            <a:off x="323850" y="0"/>
            <a:ext cx="8496300" cy="381000"/>
          </a:xfrm>
          <a:prstGeom prst="rect">
            <a:avLst/>
          </a:prstGeom>
          <a:noFill/>
        </p:spPr>
      </p:pic>
      <p:pic>
        <p:nvPicPr>
          <p:cNvPr id="5" name="Picture 11"/>
          <p:cNvPicPr>
            <a:picLocks noChangeAspect="1" noChangeArrowheads="1"/>
          </p:cNvPicPr>
          <p:nvPr/>
        </p:nvPicPr>
        <p:blipFill>
          <a:blip r:embed="rId8" cstate="print"/>
          <a:srcRect/>
          <a:stretch>
            <a:fillRect/>
          </a:stretch>
        </p:blipFill>
        <p:spPr bwMode="auto">
          <a:xfrm>
            <a:off x="4067175" y="6467475"/>
            <a:ext cx="5076825" cy="390525"/>
          </a:xfrm>
          <a:prstGeom prst="rect">
            <a:avLst/>
          </a:prstGeom>
          <a:noFill/>
        </p:spPr>
      </p:pic>
      <p:pic>
        <p:nvPicPr>
          <p:cNvPr id="9" name="Picture 3"/>
          <p:cNvPicPr>
            <a:picLocks noChangeAspect="1" noChangeArrowheads="1"/>
          </p:cNvPicPr>
          <p:nvPr/>
        </p:nvPicPr>
        <p:blipFill>
          <a:blip r:embed="rId9" cstate="print"/>
          <a:srcRect/>
          <a:stretch>
            <a:fillRect/>
          </a:stretch>
        </p:blipFill>
        <p:spPr bwMode="auto">
          <a:xfrm>
            <a:off x="571472" y="4857760"/>
            <a:ext cx="2714644" cy="1680494"/>
          </a:xfrm>
          <a:prstGeom prst="rect">
            <a:avLst/>
          </a:prstGeom>
          <a:noFill/>
          <a:ln w="9525">
            <a:noFill/>
            <a:round/>
            <a:headEnd/>
            <a:tailEnd/>
          </a:ln>
          <a:effectLst/>
        </p:spPr>
      </p:pic>
      <p:sp>
        <p:nvSpPr>
          <p:cNvPr id="11" name="Text Box 11"/>
          <p:cNvSpPr txBox="1">
            <a:spLocks noChangeArrowheads="1"/>
          </p:cNvSpPr>
          <p:nvPr/>
        </p:nvSpPr>
        <p:spPr bwMode="auto">
          <a:xfrm>
            <a:off x="428596" y="357166"/>
            <a:ext cx="4071966" cy="4524315"/>
          </a:xfrm>
          <a:prstGeom prst="rect">
            <a:avLst/>
          </a:prstGeom>
          <a:noFill/>
          <a:ln w="9525">
            <a:noFill/>
            <a:miter lim="800000"/>
            <a:headEnd/>
            <a:tailEnd/>
          </a:ln>
          <a:effectLst/>
        </p:spPr>
        <p:txBody>
          <a:bodyPr wrap="square">
            <a:spAutoFit/>
          </a:bodyPr>
          <a:lstStyle/>
          <a:p>
            <a:pPr algn="ctr">
              <a:spcBef>
                <a:spcPct val="50000"/>
              </a:spcBef>
            </a:pPr>
            <a:r>
              <a:rPr lang="ru-RU" sz="1600" dirty="0"/>
              <a:t>Советская разведка пристально следила за действиями врага. В ночь на </a:t>
            </a:r>
            <a:r>
              <a:rPr lang="ru-RU" sz="1600" u="sng" dirty="0"/>
              <a:t>5 июля</a:t>
            </a:r>
            <a:r>
              <a:rPr lang="ru-RU" sz="1600" dirty="0"/>
              <a:t> удалось установить точное время перехода немецко-фашистских войск в наступление – 3 часа утра 5 июля. В 2 часа 20 минут 5 июля предрассветную тишину короткой летней ночи на Центральном фронте разорвал громовой залп многих сотен советских орудий. На застывшие в тревожном ожидании немецкие дивизии обрушился смертоносный шквал артиллерийского огня. Находившийся в исходном положении противник в считанные минуты понес большие потери в людях и технике и был вынужден отложить переход в наступление на 2,5 часа. </a:t>
            </a:r>
          </a:p>
        </p:txBody>
      </p:sp>
      <p:pic>
        <p:nvPicPr>
          <p:cNvPr id="12" name="Picture 13" descr="ART14"/>
          <p:cNvPicPr>
            <a:picLocks noChangeAspect="1" noChangeArrowheads="1"/>
          </p:cNvPicPr>
          <p:nvPr/>
        </p:nvPicPr>
        <p:blipFill>
          <a:blip r:embed="rId10" cstate="print"/>
          <a:srcRect/>
          <a:stretch>
            <a:fillRect/>
          </a:stretch>
        </p:blipFill>
        <p:spPr bwMode="auto">
          <a:xfrm>
            <a:off x="4714876" y="428604"/>
            <a:ext cx="3810000" cy="2786082"/>
          </a:xfrm>
          <a:prstGeom prst="rect">
            <a:avLst/>
          </a:prstGeom>
          <a:noFill/>
        </p:spPr>
      </p:pic>
      <p:pic>
        <p:nvPicPr>
          <p:cNvPr id="2050" name="Picture 2" descr="&amp;Zcy;&amp;acy;&amp;lcy;&amp;pcy;&amp;ycy; &amp;Kcy;&amp;acy;&amp;tcy;&amp;yucy;&amp;shcy;&amp;icy;"/>
          <p:cNvPicPr>
            <a:picLocks noChangeAspect="1" noChangeArrowheads="1"/>
          </p:cNvPicPr>
          <p:nvPr/>
        </p:nvPicPr>
        <p:blipFill>
          <a:blip r:embed="rId11" cstate="print"/>
          <a:srcRect/>
          <a:stretch>
            <a:fillRect/>
          </a:stretch>
        </p:blipFill>
        <p:spPr bwMode="auto">
          <a:xfrm>
            <a:off x="4429124" y="3429000"/>
            <a:ext cx="4308788" cy="2928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800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TotalTime>
  <Words>1494</Words>
  <Application>Microsoft Office PowerPoint</Application>
  <PresentationFormat>Экран (4:3)</PresentationFormat>
  <Paragraphs>116</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Олег</dc:creator>
  <cp:lastModifiedBy>Светлана</cp:lastModifiedBy>
  <cp:revision>5</cp:revision>
  <dcterms:created xsi:type="dcterms:W3CDTF">2013-09-14T18:56:45Z</dcterms:created>
  <dcterms:modified xsi:type="dcterms:W3CDTF">2013-09-25T11:06:45Z</dcterms:modified>
</cp:coreProperties>
</file>