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69" r:id="rId3"/>
    <p:sldId id="256" r:id="rId4"/>
    <p:sldId id="257" r:id="rId5"/>
    <p:sldId id="258" r:id="rId6"/>
    <p:sldId id="260" r:id="rId7"/>
    <p:sldId id="261" r:id="rId8"/>
    <p:sldId id="262" r:id="rId9"/>
    <p:sldId id="263" r:id="rId10"/>
    <p:sldId id="264" r:id="rId11"/>
    <p:sldId id="265" r:id="rId12"/>
    <p:sldId id="266" r:id="rId13"/>
    <p:sldId id="267"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6380" autoAdjust="0"/>
  </p:normalViewPr>
  <p:slideViewPr>
    <p:cSldViewPr>
      <p:cViewPr varScale="1">
        <p:scale>
          <a:sx n="63" d="100"/>
          <a:sy n="63" d="100"/>
        </p:scale>
        <p:origin x="-1362" y="-96"/>
      </p:cViewPr>
      <p:guideLst>
        <p:guide orient="horz" pos="2160"/>
        <p:guide pos="2880"/>
      </p:guideLst>
    </p:cSldViewPr>
  </p:slideViewPr>
  <p:outlineViewPr>
    <p:cViewPr>
      <p:scale>
        <a:sx n="33" d="100"/>
        <a:sy n="33" d="100"/>
      </p:scale>
      <p:origin x="240" y="24903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27.01.2013</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27.01.2013</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27.01.2013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audio" Target="file:///C:\Users\&#1054;&#1082;&#1089;&#1072;&#1085;&#1072;\Music\&#1064;&#1086;&#1090;&#1083;&#1072;&#1085;&#1076;&#1089;&#1082;&#1072;&#1103;_&#1084;&#1091;&#1079;&#1099;&#1082;&#1072;__-_1.mp3"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pPr algn="r"/>
            <a:r>
              <a:rPr lang="ru-RU" dirty="0" smtClean="0">
                <a:solidFill>
                  <a:schemeClr val="tx1"/>
                </a:solidFill>
              </a:rPr>
              <a:t>Выполнила: Сурикова Е. В</a:t>
            </a:r>
          </a:p>
          <a:p>
            <a:pPr algn="r"/>
            <a:r>
              <a:rPr lang="ru-RU" dirty="0" smtClean="0">
                <a:solidFill>
                  <a:schemeClr val="tx1"/>
                </a:solidFill>
              </a:rPr>
              <a:t>10 А класс</a:t>
            </a:r>
          </a:p>
          <a:p>
            <a:pPr algn="r"/>
            <a:r>
              <a:rPr lang="ru-RU" dirty="0" smtClean="0">
                <a:solidFill>
                  <a:schemeClr val="tx1"/>
                </a:solidFill>
              </a:rPr>
              <a:t> МОУСОШ № 40</a:t>
            </a:r>
          </a:p>
          <a:p>
            <a:pPr algn="r"/>
            <a:r>
              <a:rPr lang="ru-RU" smtClean="0">
                <a:solidFill>
                  <a:schemeClr val="tx1"/>
                </a:solidFill>
              </a:rPr>
              <a:t>Научный руководитель:</a:t>
            </a:r>
            <a:endParaRPr lang="ru-RU" dirty="0" smtClean="0">
              <a:solidFill>
                <a:schemeClr val="tx1"/>
              </a:solidFill>
            </a:endParaRPr>
          </a:p>
          <a:p>
            <a:pPr algn="r"/>
            <a:r>
              <a:rPr lang="ru-RU" dirty="0" smtClean="0">
                <a:solidFill>
                  <a:schemeClr val="tx1"/>
                </a:solidFill>
              </a:rPr>
              <a:t> </a:t>
            </a:r>
            <a:r>
              <a:rPr lang="ru-RU" dirty="0" err="1" smtClean="0">
                <a:solidFill>
                  <a:schemeClr val="tx1"/>
                </a:solidFill>
              </a:rPr>
              <a:t>Прач</a:t>
            </a:r>
            <a:r>
              <a:rPr lang="ru-RU" dirty="0" smtClean="0">
                <a:solidFill>
                  <a:schemeClr val="tx1"/>
                </a:solidFill>
              </a:rPr>
              <a:t> О.П.</a:t>
            </a:r>
            <a:endParaRPr lang="en-US" dirty="0" smtClean="0">
              <a:solidFill>
                <a:schemeClr val="tx1"/>
              </a:solidFill>
            </a:endParaRPr>
          </a:p>
          <a:p>
            <a:endParaRPr lang="ru-RU" dirty="0" smtClean="0"/>
          </a:p>
          <a:p>
            <a:endParaRPr lang="ru-RU" dirty="0"/>
          </a:p>
        </p:txBody>
      </p:sp>
      <p:sp>
        <p:nvSpPr>
          <p:cNvPr id="3" name="Заголовок 2"/>
          <p:cNvSpPr>
            <a:spLocks noGrp="1"/>
          </p:cNvSpPr>
          <p:nvPr>
            <p:ph type="ctrTitle"/>
          </p:nvPr>
        </p:nvSpPr>
        <p:spPr>
          <a:xfrm>
            <a:off x="500034" y="1500174"/>
            <a:ext cx="8305800" cy="1981200"/>
          </a:xfrm>
        </p:spPr>
        <p:txBody>
          <a:bodyPr/>
          <a:lstStyle/>
          <a:p>
            <a:r>
              <a:rPr lang="en-US" dirty="0" smtClean="0"/>
              <a:t>Essay</a:t>
            </a:r>
            <a:br>
              <a:rPr lang="en-US" dirty="0" smtClean="0"/>
            </a:br>
            <a:r>
              <a:rPr lang="en-US" sz="4400" dirty="0" smtClean="0">
                <a:solidFill>
                  <a:schemeClr val="accent2">
                    <a:lumMod val="75000"/>
                  </a:schemeClr>
                </a:solidFill>
              </a:rPr>
              <a:t>Scotland and its places of interest</a:t>
            </a:r>
            <a:r>
              <a:rPr lang="en-US" dirty="0" smtClean="0"/>
              <a:t/>
            </a:r>
            <a:br>
              <a:rPr lang="en-US" dirty="0" smtClean="0"/>
            </a:br>
            <a:endParaRPr lang="ru-RU"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p:txBody>
          <a:bodyPr/>
          <a:lstStyle/>
          <a:p>
            <a:endParaRPr lang="ru-RU"/>
          </a:p>
        </p:txBody>
      </p:sp>
      <p:sp>
        <p:nvSpPr>
          <p:cNvPr id="2" name="Содержимое 1"/>
          <p:cNvSpPr>
            <a:spLocks noGrp="1"/>
          </p:cNvSpPr>
          <p:nvPr>
            <p:ph sz="half" idx="2"/>
          </p:nvPr>
        </p:nvSpPr>
        <p:spPr/>
        <p:txBody>
          <a:bodyPr>
            <a:normAutofit fontScale="77500" lnSpcReduction="20000"/>
          </a:bodyPr>
          <a:lstStyle/>
          <a:p>
            <a:r>
              <a:rPr lang="en-US" dirty="0" smtClean="0"/>
              <a:t>The more rugged north and west coasts likewise have beautiful sands, often as smaller coves set amongst magnificent cliff scenery, while the dazzling white beaches of the Hebrides – look for the Gaelic word ‘</a:t>
            </a:r>
            <a:r>
              <a:rPr lang="en-US" dirty="0" err="1" smtClean="0"/>
              <a:t>traigh</a:t>
            </a:r>
            <a:r>
              <a:rPr lang="en-US" dirty="0" smtClean="0"/>
              <a:t>’ on maps – are an essential element of the island experience and a real highlight of a visit to, for example, Harris or Islay. The Big Strand on Islay, for example, is at least 7.5 miles (12 km) long.</a:t>
            </a:r>
            <a:endParaRPr lang="ru-RU" dirty="0" smtClean="0"/>
          </a:p>
          <a:p>
            <a:endParaRPr lang="ru-RU" dirty="0">
              <a:solidFill>
                <a:schemeClr val="accent2">
                  <a:lumMod val="75000"/>
                </a:schemeClr>
              </a:solidFill>
            </a:endParaRPr>
          </a:p>
        </p:txBody>
      </p:sp>
      <p:pic>
        <p:nvPicPr>
          <p:cNvPr id="8" name="Содержимое 7" descr="dluqjumslrkvnu3t.jpg"/>
          <p:cNvPicPr>
            <a:picLocks noGrp="1" noChangeAspect="1"/>
          </p:cNvPicPr>
          <p:nvPr>
            <p:ph sz="quarter" idx="4"/>
          </p:nvPr>
        </p:nvPicPr>
        <p:blipFill>
          <a:blip r:embed="rId2" cstate="print"/>
          <a:stretch>
            <a:fillRect/>
          </a:stretch>
        </p:blipFill>
        <p:spPr>
          <a:xfrm>
            <a:off x="4357686" y="1142984"/>
            <a:ext cx="4572032" cy="5429288"/>
          </a:xfrm>
        </p:spPr>
      </p:pic>
      <p:sp>
        <p:nvSpPr>
          <p:cNvPr id="3" name="Заголовок 2"/>
          <p:cNvSpPr>
            <a:spLocks noGrp="1"/>
          </p:cNvSpPr>
          <p:nvPr>
            <p:ph type="title"/>
          </p:nvPr>
        </p:nvSpPr>
        <p:spPr/>
        <p:txBody>
          <a:bodyPr/>
          <a:lstStyle/>
          <a:p>
            <a:pPr algn="ctr"/>
            <a:r>
              <a:rPr lang="en-US" dirty="0" smtClean="0"/>
              <a:t>Beaches</a:t>
            </a:r>
            <a:endParaRPr lang="ru-RU" dirty="0"/>
          </a:p>
        </p:txBody>
      </p:sp>
      <p:sp>
        <p:nvSpPr>
          <p:cNvPr id="6" name="Текст 5"/>
          <p:cNvSpPr>
            <a:spLocks noGrp="1"/>
          </p:cNvSpPr>
          <p:nvPr>
            <p:ph type="body" idx="3"/>
          </p:nvPr>
        </p:nvSpPr>
        <p:spPr/>
        <p:txBody>
          <a:bodyPr/>
          <a:lstStyle/>
          <a:p>
            <a:endParaRPr lang="ru-RU"/>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231047.jpg"/>
          <p:cNvPicPr>
            <a:picLocks noChangeAspect="1"/>
          </p:cNvPicPr>
          <p:nvPr/>
        </p:nvPicPr>
        <p:blipFill>
          <a:blip r:embed="rId2" cstate="print"/>
          <a:stretch>
            <a:fillRect/>
          </a:stretch>
        </p:blipFill>
        <p:spPr>
          <a:xfrm>
            <a:off x="285720" y="3071810"/>
            <a:ext cx="8572560" cy="3500462"/>
          </a:xfrm>
          <a:prstGeom prst="rect">
            <a:avLst/>
          </a:prstGeom>
        </p:spPr>
      </p:pic>
      <p:sp>
        <p:nvSpPr>
          <p:cNvPr id="2" name="Содержимое 1"/>
          <p:cNvSpPr>
            <a:spLocks noGrp="1"/>
          </p:cNvSpPr>
          <p:nvPr>
            <p:ph idx="1"/>
          </p:nvPr>
        </p:nvSpPr>
        <p:spPr>
          <a:xfrm>
            <a:off x="457200" y="285728"/>
            <a:ext cx="8229600" cy="5810272"/>
          </a:xfrm>
        </p:spPr>
        <p:txBody>
          <a:bodyPr/>
          <a:lstStyle/>
          <a:p>
            <a:r>
              <a:rPr lang="en-US" dirty="0" smtClean="0">
                <a:solidFill>
                  <a:schemeClr val="bg1"/>
                </a:solidFill>
              </a:rPr>
              <a:t>Some beaches have an association with a particular leisure pursuit – </a:t>
            </a:r>
            <a:r>
              <a:rPr lang="en-US" dirty="0" err="1" smtClean="0">
                <a:solidFill>
                  <a:schemeClr val="bg1"/>
                </a:solidFill>
              </a:rPr>
              <a:t>Thurso</a:t>
            </a:r>
            <a:r>
              <a:rPr lang="en-US" dirty="0" smtClean="0">
                <a:solidFill>
                  <a:schemeClr val="bg1"/>
                </a:solidFill>
              </a:rPr>
              <a:t> (</a:t>
            </a:r>
            <a:r>
              <a:rPr lang="en-US" dirty="0" err="1" smtClean="0">
                <a:solidFill>
                  <a:schemeClr val="bg1"/>
                </a:solidFill>
              </a:rPr>
              <a:t>Dunnet</a:t>
            </a:r>
            <a:r>
              <a:rPr lang="en-US" dirty="0" smtClean="0">
                <a:solidFill>
                  <a:schemeClr val="bg1"/>
                </a:solidFill>
              </a:rPr>
              <a:t> Bay) for surfing, for instance; beaches on </a:t>
            </a:r>
            <a:r>
              <a:rPr lang="en-US" dirty="0" err="1" smtClean="0">
                <a:solidFill>
                  <a:schemeClr val="bg1"/>
                </a:solidFill>
              </a:rPr>
              <a:t>Tiree</a:t>
            </a:r>
            <a:r>
              <a:rPr lang="en-US" dirty="0" smtClean="0">
                <a:solidFill>
                  <a:schemeClr val="bg1"/>
                </a:solidFill>
              </a:rPr>
              <a:t> for wind surfing; St Andrews for kite-surfing – but all of these are practiced at a variety of Scottish beaches.</a:t>
            </a:r>
            <a:endParaRPr lang="ru-RU" dirty="0" smtClean="0">
              <a:solidFill>
                <a:schemeClr val="bg1"/>
              </a:solidFill>
            </a:endParaRPr>
          </a:p>
          <a:p>
            <a:endParaRPr lang="ru-RU" dirty="0"/>
          </a:p>
        </p:txBody>
      </p:sp>
      <p:sp>
        <p:nvSpPr>
          <p:cNvPr id="3" name="Заголовок 2"/>
          <p:cNvSpPr>
            <a:spLocks noGrp="1"/>
          </p:cNvSpPr>
          <p:nvPr>
            <p:ph type="title"/>
          </p:nvPr>
        </p:nvSpPr>
        <p:spPr/>
        <p:txBody>
          <a:bodyPr/>
          <a:lstStyle/>
          <a:p>
            <a:endParaRPr lang="ru-RU" dirty="0"/>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lochness.jpg"/>
          <p:cNvPicPr>
            <a:picLocks noChangeAspect="1"/>
          </p:cNvPicPr>
          <p:nvPr/>
        </p:nvPicPr>
        <p:blipFill>
          <a:blip r:embed="rId2" cstate="print"/>
          <a:stretch>
            <a:fillRect/>
          </a:stretch>
        </p:blipFill>
        <p:spPr>
          <a:xfrm>
            <a:off x="-5549" y="0"/>
            <a:ext cx="9155098" cy="6858000"/>
          </a:xfrm>
          <a:prstGeom prst="rect">
            <a:avLst/>
          </a:prstGeom>
        </p:spPr>
      </p:pic>
      <p:sp>
        <p:nvSpPr>
          <p:cNvPr id="2" name="Содержимое 1"/>
          <p:cNvSpPr>
            <a:spLocks noGrp="1"/>
          </p:cNvSpPr>
          <p:nvPr>
            <p:ph idx="1"/>
          </p:nvPr>
        </p:nvSpPr>
        <p:spPr/>
        <p:txBody>
          <a:bodyPr/>
          <a:lstStyle/>
          <a:p>
            <a:r>
              <a:rPr lang="en-US" dirty="0" smtClean="0"/>
              <a:t>The </a:t>
            </a:r>
            <a:r>
              <a:rPr lang="en-US" b="1" dirty="0" smtClean="0"/>
              <a:t>Loch Ness Monster</a:t>
            </a:r>
            <a:r>
              <a:rPr lang="en-US" dirty="0" smtClean="0"/>
              <a:t> (Scottish Gaelic: </a:t>
            </a:r>
            <a:r>
              <a:rPr lang="gd-GB" i="1" dirty="0" smtClean="0"/>
              <a:t>Niseag</a:t>
            </a:r>
            <a:r>
              <a:rPr lang="en-US" dirty="0" smtClean="0"/>
              <a:t>) is a cryptic that is reputed to inhabit Loch Ness in the Scottish Highlands. It is similar to other supposed lake monsters in Scotland and elsewhere, though its description varies from one account to the next.</a:t>
            </a:r>
            <a:endParaRPr lang="ru-RU" dirty="0" smtClean="0"/>
          </a:p>
          <a:p>
            <a:endParaRPr lang="ru-RU" dirty="0"/>
          </a:p>
        </p:txBody>
      </p:sp>
      <p:sp>
        <p:nvSpPr>
          <p:cNvPr id="3" name="Заголовок 2"/>
          <p:cNvSpPr>
            <a:spLocks noGrp="1"/>
          </p:cNvSpPr>
          <p:nvPr>
            <p:ph type="title"/>
          </p:nvPr>
        </p:nvSpPr>
        <p:spPr>
          <a:xfrm>
            <a:off x="357158" y="285728"/>
            <a:ext cx="8229600" cy="1219200"/>
          </a:xfrm>
        </p:spPr>
        <p:txBody>
          <a:bodyPr/>
          <a:lstStyle/>
          <a:p>
            <a:pPr algn="ctr"/>
            <a:r>
              <a:rPr lang="en-US" dirty="0" smtClean="0"/>
              <a:t>Loch Ness Lake</a:t>
            </a:r>
            <a:endParaRPr lang="ru-RU" dirty="0"/>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en-US" dirty="0" smtClean="0"/>
              <a:t>So, Scotland is a country of great variety with its own unique character and strong tradition. Its cities offer a mixture of designer lifestyle and old traditions, while the countryside ranges from Britain’s highest mountains and waterfalls to the most stunning gorges and glens.</a:t>
            </a:r>
            <a:endParaRPr lang="ru-RU" dirty="0" smtClean="0"/>
          </a:p>
          <a:p>
            <a:pPr>
              <a:buNone/>
            </a:pPr>
            <a:endParaRPr lang="ru-RU" dirty="0"/>
          </a:p>
        </p:txBody>
      </p:sp>
      <p:sp>
        <p:nvSpPr>
          <p:cNvPr id="3" name="Заголовок 2"/>
          <p:cNvSpPr>
            <a:spLocks noGrp="1"/>
          </p:cNvSpPr>
          <p:nvPr>
            <p:ph type="title"/>
          </p:nvPr>
        </p:nvSpPr>
        <p:spPr/>
        <p:txBody>
          <a:bodyPr/>
          <a:lstStyle/>
          <a:p>
            <a:pPr algn="ctr"/>
            <a:r>
              <a:rPr lang="en-US" dirty="0" smtClean="0"/>
              <a:t>Conclusion</a:t>
            </a:r>
            <a:endParaRPr lang="ru-RU" dirty="0"/>
          </a:p>
        </p:txBody>
      </p:sp>
      <p:pic>
        <p:nvPicPr>
          <p:cNvPr id="3074" name="Picture 2"/>
          <p:cNvPicPr>
            <a:picLocks noChangeAspect="1" noChangeArrowheads="1"/>
          </p:cNvPicPr>
          <p:nvPr/>
        </p:nvPicPr>
        <p:blipFill>
          <a:blip r:embed="rId2" cstate="print"/>
          <a:srcRect/>
          <a:stretch>
            <a:fillRect/>
          </a:stretch>
        </p:blipFill>
        <p:spPr bwMode="auto">
          <a:xfrm>
            <a:off x="2190750" y="4000504"/>
            <a:ext cx="4762500" cy="2643206"/>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lstStyle/>
          <a:p>
            <a:r>
              <a:rPr lang="en-US" dirty="0" smtClean="0"/>
              <a:t>Thank you for </a:t>
            </a:r>
            <a:r>
              <a:rPr lang="en-US" smtClean="0"/>
              <a:t>your attention</a:t>
            </a:r>
            <a:br>
              <a:rPr lang="en-US" smtClean="0"/>
            </a:br>
            <a:endParaRPr lang="ru-RU"/>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457200" y="1714488"/>
            <a:ext cx="8305800" cy="3128316"/>
          </a:xfrm>
        </p:spPr>
        <p:txBody>
          <a:bodyPr/>
          <a:lstStyle/>
          <a:p>
            <a:r>
              <a:rPr lang="en-US" dirty="0" smtClean="0"/>
              <a:t>I was seized with an idea of studying more about Scottish places of interest and that is why I decided to take this topic for my work. I am not sure that I will be able to tell everything that I found out about this country and its people. But the </a:t>
            </a:r>
            <a:r>
              <a:rPr lang="en-US" b="1" dirty="0" smtClean="0"/>
              <a:t>aim </a:t>
            </a:r>
            <a:r>
              <a:rPr lang="en-US" dirty="0" smtClean="0"/>
              <a:t>of this work is describing all unforgettable places of interest that impressed me most of all.</a:t>
            </a:r>
            <a:endParaRPr lang="ru-RU" dirty="0" smtClean="0"/>
          </a:p>
          <a:p>
            <a:endParaRPr lang="ru-RU" dirty="0"/>
          </a:p>
        </p:txBody>
      </p:sp>
      <p:sp>
        <p:nvSpPr>
          <p:cNvPr id="3" name="Заголовок 2"/>
          <p:cNvSpPr>
            <a:spLocks noGrp="1"/>
          </p:cNvSpPr>
          <p:nvPr>
            <p:ph type="ctrTitle"/>
          </p:nvPr>
        </p:nvSpPr>
        <p:spPr>
          <a:xfrm>
            <a:off x="457200" y="357166"/>
            <a:ext cx="8305800" cy="1214446"/>
          </a:xfrm>
        </p:spPr>
        <p:txBody>
          <a:bodyPr/>
          <a:lstStyle/>
          <a:p>
            <a:r>
              <a:rPr lang="en-US" dirty="0" smtClean="0"/>
              <a:t>The aim of my work</a:t>
            </a:r>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428596" y="4000504"/>
            <a:ext cx="8429684" cy="2857496"/>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800px-Flag_of_Scotland_svg.png"/>
          <p:cNvPicPr>
            <a:picLocks noChangeAspect="1"/>
          </p:cNvPicPr>
          <p:nvPr/>
        </p:nvPicPr>
        <p:blipFill>
          <a:blip r:embed="rId3" cstate="print"/>
          <a:stretch>
            <a:fillRect/>
          </a:stretch>
        </p:blipFill>
        <p:spPr>
          <a:xfrm>
            <a:off x="428596" y="357166"/>
            <a:ext cx="8215370" cy="2214578"/>
          </a:xfrm>
          <a:prstGeom prst="rect">
            <a:avLst/>
          </a:prstGeom>
        </p:spPr>
      </p:pic>
      <p:sp>
        <p:nvSpPr>
          <p:cNvPr id="3" name="Подзаголовок 2"/>
          <p:cNvSpPr>
            <a:spLocks noGrp="1"/>
          </p:cNvSpPr>
          <p:nvPr>
            <p:ph type="subTitle" idx="1"/>
          </p:nvPr>
        </p:nvSpPr>
        <p:spPr/>
        <p:txBody>
          <a:bodyPr>
            <a:normAutofit fontScale="25000" lnSpcReduction="20000"/>
          </a:bodyPr>
          <a:lstStyle/>
          <a:p>
            <a:r>
              <a:rPr lang="ru-RU" sz="9600" b="1" dirty="0" err="1" smtClean="0">
                <a:solidFill>
                  <a:schemeClr val="bg1"/>
                </a:solidFill>
              </a:rPr>
              <a:t>Scotland</a:t>
            </a:r>
            <a:r>
              <a:rPr lang="ru-RU" sz="9600" dirty="0" smtClean="0">
                <a:solidFill>
                  <a:schemeClr val="bg1"/>
                </a:solidFill>
              </a:rPr>
              <a:t> </a:t>
            </a:r>
            <a:r>
              <a:rPr lang="ru-RU" sz="9600" dirty="0" err="1" smtClean="0">
                <a:solidFill>
                  <a:schemeClr val="bg1"/>
                </a:solidFill>
              </a:rPr>
              <a:t>is</a:t>
            </a:r>
            <a:r>
              <a:rPr lang="ru-RU" sz="9600" dirty="0" smtClean="0">
                <a:solidFill>
                  <a:schemeClr val="bg1"/>
                </a:solidFill>
              </a:rPr>
              <a:t> </a:t>
            </a:r>
            <a:r>
              <a:rPr lang="ru-RU" sz="9600" dirty="0" err="1" smtClean="0">
                <a:solidFill>
                  <a:schemeClr val="bg1"/>
                </a:solidFill>
              </a:rPr>
              <a:t>a</a:t>
            </a:r>
            <a:r>
              <a:rPr lang="ru-RU" sz="9600" dirty="0" smtClean="0">
                <a:solidFill>
                  <a:schemeClr val="bg1"/>
                </a:solidFill>
              </a:rPr>
              <a:t> </a:t>
            </a:r>
            <a:r>
              <a:rPr lang="ru-RU" sz="9600" dirty="0" err="1" smtClean="0">
                <a:solidFill>
                  <a:schemeClr val="bg1"/>
                </a:solidFill>
              </a:rPr>
              <a:t>country</a:t>
            </a:r>
            <a:r>
              <a:rPr lang="ru-RU" sz="9600" dirty="0" smtClean="0">
                <a:solidFill>
                  <a:schemeClr val="bg1"/>
                </a:solidFill>
              </a:rPr>
              <a:t> </a:t>
            </a:r>
            <a:r>
              <a:rPr lang="ru-RU" sz="9600" dirty="0" err="1" smtClean="0">
                <a:solidFill>
                  <a:schemeClr val="bg1"/>
                </a:solidFill>
              </a:rPr>
              <a:t>that</a:t>
            </a:r>
            <a:r>
              <a:rPr lang="ru-RU" sz="9600" dirty="0" smtClean="0">
                <a:solidFill>
                  <a:schemeClr val="bg1"/>
                </a:solidFill>
              </a:rPr>
              <a:t> </a:t>
            </a:r>
            <a:r>
              <a:rPr lang="ru-RU" sz="9600" dirty="0" err="1" smtClean="0">
                <a:solidFill>
                  <a:schemeClr val="bg1"/>
                </a:solidFill>
              </a:rPr>
              <a:t>is</a:t>
            </a:r>
            <a:r>
              <a:rPr lang="ru-RU" sz="9600" dirty="0" smtClean="0">
                <a:solidFill>
                  <a:schemeClr val="bg1"/>
                </a:solidFill>
              </a:rPr>
              <a:t> </a:t>
            </a:r>
            <a:r>
              <a:rPr lang="ru-RU" sz="9600" dirty="0" err="1" smtClean="0">
                <a:solidFill>
                  <a:schemeClr val="bg1"/>
                </a:solidFill>
              </a:rPr>
              <a:t>part</a:t>
            </a:r>
            <a:r>
              <a:rPr lang="ru-RU" sz="9600" dirty="0" smtClean="0">
                <a:solidFill>
                  <a:schemeClr val="bg1"/>
                </a:solidFill>
              </a:rPr>
              <a:t> </a:t>
            </a:r>
            <a:r>
              <a:rPr lang="ru-RU" sz="9600" dirty="0" err="1" smtClean="0">
                <a:solidFill>
                  <a:schemeClr val="bg1"/>
                </a:solidFill>
              </a:rPr>
              <a:t>of</a:t>
            </a:r>
            <a:r>
              <a:rPr lang="ru-RU" sz="9600" dirty="0" smtClean="0">
                <a:solidFill>
                  <a:schemeClr val="bg1"/>
                </a:solidFill>
              </a:rPr>
              <a:t> </a:t>
            </a:r>
            <a:r>
              <a:rPr lang="ru-RU" sz="9600" dirty="0" err="1" smtClean="0">
                <a:solidFill>
                  <a:schemeClr val="bg1"/>
                </a:solidFill>
              </a:rPr>
              <a:t>the</a:t>
            </a:r>
            <a:r>
              <a:rPr lang="ru-RU" sz="9600" dirty="0" smtClean="0">
                <a:solidFill>
                  <a:schemeClr val="bg1"/>
                </a:solidFill>
              </a:rPr>
              <a:t> </a:t>
            </a:r>
            <a:r>
              <a:rPr lang="ru-RU" sz="9600" dirty="0" err="1" smtClean="0">
                <a:solidFill>
                  <a:schemeClr val="bg1"/>
                </a:solidFill>
              </a:rPr>
              <a:t>United</a:t>
            </a:r>
            <a:r>
              <a:rPr lang="ru-RU" sz="9600" dirty="0" smtClean="0">
                <a:solidFill>
                  <a:schemeClr val="bg1"/>
                </a:solidFill>
              </a:rPr>
              <a:t> </a:t>
            </a:r>
            <a:r>
              <a:rPr lang="ru-RU" sz="9600" dirty="0" err="1" smtClean="0">
                <a:solidFill>
                  <a:schemeClr val="bg1"/>
                </a:solidFill>
              </a:rPr>
              <a:t>Kingdom</a:t>
            </a:r>
            <a:r>
              <a:rPr lang="ru-RU" sz="9600" dirty="0" smtClean="0">
                <a:solidFill>
                  <a:schemeClr val="bg1"/>
                </a:solidFill>
              </a:rPr>
              <a:t>. </a:t>
            </a:r>
            <a:r>
              <a:rPr lang="ru-RU" sz="9600" dirty="0" err="1" smtClean="0">
                <a:solidFill>
                  <a:schemeClr val="bg1"/>
                </a:solidFill>
              </a:rPr>
              <a:t>Occupying</a:t>
            </a:r>
            <a:r>
              <a:rPr lang="ru-RU" sz="9600" dirty="0" smtClean="0">
                <a:solidFill>
                  <a:schemeClr val="bg1"/>
                </a:solidFill>
              </a:rPr>
              <a:t> </a:t>
            </a:r>
            <a:r>
              <a:rPr lang="ru-RU" sz="9600" dirty="0" err="1" smtClean="0">
                <a:solidFill>
                  <a:schemeClr val="bg1"/>
                </a:solidFill>
              </a:rPr>
              <a:t>the</a:t>
            </a:r>
            <a:r>
              <a:rPr lang="ru-RU" sz="9600" dirty="0" smtClean="0">
                <a:solidFill>
                  <a:schemeClr val="bg1"/>
                </a:solidFill>
              </a:rPr>
              <a:t> </a:t>
            </a:r>
            <a:r>
              <a:rPr lang="ru-RU" sz="9600" dirty="0" err="1" smtClean="0">
                <a:solidFill>
                  <a:schemeClr val="bg1"/>
                </a:solidFill>
              </a:rPr>
              <a:t>northern</a:t>
            </a:r>
            <a:r>
              <a:rPr lang="ru-RU" sz="9600" dirty="0" smtClean="0">
                <a:solidFill>
                  <a:schemeClr val="bg1"/>
                </a:solidFill>
              </a:rPr>
              <a:t> </a:t>
            </a:r>
            <a:r>
              <a:rPr lang="ru-RU" sz="9600" dirty="0" err="1" smtClean="0">
                <a:solidFill>
                  <a:schemeClr val="bg1"/>
                </a:solidFill>
              </a:rPr>
              <a:t>third</a:t>
            </a:r>
            <a:r>
              <a:rPr lang="ru-RU" sz="9600" dirty="0" smtClean="0">
                <a:solidFill>
                  <a:schemeClr val="bg1"/>
                </a:solidFill>
              </a:rPr>
              <a:t> </a:t>
            </a:r>
            <a:r>
              <a:rPr lang="ru-RU" sz="9600" dirty="0" err="1" smtClean="0">
                <a:solidFill>
                  <a:schemeClr val="bg1"/>
                </a:solidFill>
              </a:rPr>
              <a:t>of</a:t>
            </a:r>
            <a:r>
              <a:rPr lang="ru-RU" sz="9600" dirty="0" smtClean="0">
                <a:solidFill>
                  <a:schemeClr val="bg1"/>
                </a:solidFill>
              </a:rPr>
              <a:t> </a:t>
            </a:r>
            <a:r>
              <a:rPr lang="ru-RU" sz="9600" dirty="0" err="1" smtClean="0">
                <a:solidFill>
                  <a:schemeClr val="bg1"/>
                </a:solidFill>
              </a:rPr>
              <a:t>the</a:t>
            </a:r>
            <a:r>
              <a:rPr lang="ru-RU" sz="9600" dirty="0" smtClean="0">
                <a:solidFill>
                  <a:schemeClr val="bg1"/>
                </a:solidFill>
              </a:rPr>
              <a:t> </a:t>
            </a:r>
            <a:r>
              <a:rPr lang="ru-RU" sz="9600" dirty="0" err="1" smtClean="0">
                <a:solidFill>
                  <a:schemeClr val="bg1"/>
                </a:solidFill>
              </a:rPr>
              <a:t>island</a:t>
            </a:r>
            <a:r>
              <a:rPr lang="ru-RU" sz="9600" dirty="0" smtClean="0">
                <a:solidFill>
                  <a:schemeClr val="bg1"/>
                </a:solidFill>
              </a:rPr>
              <a:t> </a:t>
            </a:r>
            <a:r>
              <a:rPr lang="ru-RU" sz="9600" dirty="0" err="1" smtClean="0">
                <a:solidFill>
                  <a:schemeClr val="bg1"/>
                </a:solidFill>
              </a:rPr>
              <a:t>of</a:t>
            </a:r>
            <a:r>
              <a:rPr lang="ru-RU" sz="9600" dirty="0" smtClean="0">
                <a:solidFill>
                  <a:schemeClr val="bg1"/>
                </a:solidFill>
              </a:rPr>
              <a:t> </a:t>
            </a:r>
            <a:r>
              <a:rPr lang="ru-RU" sz="9600" dirty="0" err="1" smtClean="0">
                <a:solidFill>
                  <a:schemeClr val="bg1"/>
                </a:solidFill>
              </a:rPr>
              <a:t>Great</a:t>
            </a:r>
            <a:r>
              <a:rPr lang="ru-RU" sz="9600" dirty="0" smtClean="0">
                <a:solidFill>
                  <a:schemeClr val="bg1"/>
                </a:solidFill>
              </a:rPr>
              <a:t> </a:t>
            </a:r>
            <a:r>
              <a:rPr lang="ru-RU" sz="9600" dirty="0" err="1" smtClean="0">
                <a:solidFill>
                  <a:schemeClr val="bg1"/>
                </a:solidFill>
              </a:rPr>
              <a:t>Britain</a:t>
            </a:r>
            <a:r>
              <a:rPr lang="ru-RU" sz="9600" dirty="0" smtClean="0">
                <a:solidFill>
                  <a:schemeClr val="bg1"/>
                </a:solidFill>
              </a:rPr>
              <a:t>, </a:t>
            </a:r>
            <a:r>
              <a:rPr lang="ru-RU" sz="9600" dirty="0" err="1" smtClean="0">
                <a:solidFill>
                  <a:schemeClr val="bg1"/>
                </a:solidFill>
              </a:rPr>
              <a:t>it</a:t>
            </a:r>
            <a:r>
              <a:rPr lang="ru-RU" sz="9600" dirty="0" smtClean="0">
                <a:solidFill>
                  <a:schemeClr val="bg1"/>
                </a:solidFill>
              </a:rPr>
              <a:t> </a:t>
            </a:r>
            <a:r>
              <a:rPr lang="ru-RU" sz="9600" dirty="0" err="1" smtClean="0">
                <a:solidFill>
                  <a:schemeClr val="bg1"/>
                </a:solidFill>
              </a:rPr>
              <a:t>shares</a:t>
            </a:r>
            <a:r>
              <a:rPr lang="ru-RU" sz="9600" dirty="0" smtClean="0">
                <a:solidFill>
                  <a:schemeClr val="bg1"/>
                </a:solidFill>
              </a:rPr>
              <a:t> </a:t>
            </a:r>
            <a:r>
              <a:rPr lang="ru-RU" sz="9600" dirty="0" err="1" smtClean="0">
                <a:solidFill>
                  <a:schemeClr val="bg1"/>
                </a:solidFill>
              </a:rPr>
              <a:t>a</a:t>
            </a:r>
            <a:r>
              <a:rPr lang="ru-RU" sz="9600" dirty="0" smtClean="0">
                <a:solidFill>
                  <a:schemeClr val="bg1"/>
                </a:solidFill>
              </a:rPr>
              <a:t> </a:t>
            </a:r>
            <a:r>
              <a:rPr lang="ru-RU" sz="9600" dirty="0" err="1" smtClean="0">
                <a:solidFill>
                  <a:schemeClr val="bg1"/>
                </a:solidFill>
              </a:rPr>
              <a:t>border</a:t>
            </a:r>
            <a:r>
              <a:rPr lang="ru-RU" sz="9600" dirty="0" smtClean="0">
                <a:solidFill>
                  <a:schemeClr val="bg1"/>
                </a:solidFill>
              </a:rPr>
              <a:t> </a:t>
            </a:r>
            <a:r>
              <a:rPr lang="ru-RU" sz="9600" dirty="0" err="1" smtClean="0">
                <a:solidFill>
                  <a:schemeClr val="bg1"/>
                </a:solidFill>
              </a:rPr>
              <a:t>with</a:t>
            </a:r>
            <a:r>
              <a:rPr lang="ru-RU" sz="9600" dirty="0" smtClean="0">
                <a:solidFill>
                  <a:schemeClr val="bg1"/>
                </a:solidFill>
              </a:rPr>
              <a:t> </a:t>
            </a:r>
            <a:r>
              <a:rPr lang="ru-RU" sz="9600" dirty="0" err="1" smtClean="0">
                <a:solidFill>
                  <a:schemeClr val="bg1"/>
                </a:solidFill>
              </a:rPr>
              <a:t>England</a:t>
            </a:r>
            <a:r>
              <a:rPr lang="ru-RU" sz="9600" dirty="0" smtClean="0">
                <a:solidFill>
                  <a:schemeClr val="bg1"/>
                </a:solidFill>
              </a:rPr>
              <a:t> </a:t>
            </a:r>
            <a:r>
              <a:rPr lang="ru-RU" sz="9600" dirty="0" err="1" smtClean="0">
                <a:solidFill>
                  <a:schemeClr val="bg1"/>
                </a:solidFill>
              </a:rPr>
              <a:t>to</a:t>
            </a:r>
            <a:r>
              <a:rPr lang="ru-RU" sz="9600" dirty="0" smtClean="0">
                <a:solidFill>
                  <a:schemeClr val="bg1"/>
                </a:solidFill>
              </a:rPr>
              <a:t> </a:t>
            </a:r>
            <a:r>
              <a:rPr lang="ru-RU" sz="9600" dirty="0" err="1" smtClean="0">
                <a:solidFill>
                  <a:schemeClr val="bg1"/>
                </a:solidFill>
              </a:rPr>
              <a:t>the</a:t>
            </a:r>
            <a:r>
              <a:rPr lang="ru-RU" sz="9600" dirty="0" smtClean="0">
                <a:solidFill>
                  <a:schemeClr val="bg1"/>
                </a:solidFill>
              </a:rPr>
              <a:t> </a:t>
            </a:r>
            <a:r>
              <a:rPr lang="ru-RU" sz="9600" dirty="0" err="1" smtClean="0">
                <a:solidFill>
                  <a:schemeClr val="bg1"/>
                </a:solidFill>
              </a:rPr>
              <a:t>south</a:t>
            </a:r>
            <a:r>
              <a:rPr lang="ru-RU" sz="9600" dirty="0" smtClean="0">
                <a:solidFill>
                  <a:schemeClr val="bg1"/>
                </a:solidFill>
              </a:rPr>
              <a:t> </a:t>
            </a:r>
            <a:r>
              <a:rPr lang="ru-RU" sz="9600" dirty="0" err="1" smtClean="0">
                <a:solidFill>
                  <a:schemeClr val="bg1"/>
                </a:solidFill>
              </a:rPr>
              <a:t>and</a:t>
            </a:r>
            <a:r>
              <a:rPr lang="ru-RU" sz="9600" dirty="0" smtClean="0">
                <a:solidFill>
                  <a:schemeClr val="bg1"/>
                </a:solidFill>
              </a:rPr>
              <a:t> </a:t>
            </a:r>
            <a:r>
              <a:rPr lang="ru-RU" sz="9600" dirty="0" err="1" smtClean="0">
                <a:solidFill>
                  <a:schemeClr val="bg1"/>
                </a:solidFill>
              </a:rPr>
              <a:t>is</a:t>
            </a:r>
            <a:r>
              <a:rPr lang="ru-RU" sz="9600" dirty="0" smtClean="0">
                <a:solidFill>
                  <a:schemeClr val="bg1"/>
                </a:solidFill>
              </a:rPr>
              <a:t> </a:t>
            </a:r>
            <a:r>
              <a:rPr lang="ru-RU" sz="9600" dirty="0" err="1" smtClean="0">
                <a:solidFill>
                  <a:schemeClr val="bg1"/>
                </a:solidFill>
              </a:rPr>
              <a:t>bounded</a:t>
            </a:r>
            <a:r>
              <a:rPr lang="ru-RU" sz="9600" dirty="0" smtClean="0">
                <a:solidFill>
                  <a:schemeClr val="bg1"/>
                </a:solidFill>
              </a:rPr>
              <a:t> </a:t>
            </a:r>
            <a:r>
              <a:rPr lang="ru-RU" sz="9600" dirty="0" err="1" smtClean="0">
                <a:solidFill>
                  <a:schemeClr val="bg1"/>
                </a:solidFill>
              </a:rPr>
              <a:t>by</a:t>
            </a:r>
            <a:r>
              <a:rPr lang="ru-RU" sz="9600" dirty="0" smtClean="0">
                <a:solidFill>
                  <a:schemeClr val="bg1"/>
                </a:solidFill>
              </a:rPr>
              <a:t> </a:t>
            </a:r>
            <a:r>
              <a:rPr lang="ru-RU" sz="9600" dirty="0" err="1" smtClean="0">
                <a:solidFill>
                  <a:schemeClr val="bg1"/>
                </a:solidFill>
              </a:rPr>
              <a:t>the</a:t>
            </a:r>
            <a:r>
              <a:rPr lang="ru-RU" sz="9600" dirty="0" smtClean="0">
                <a:solidFill>
                  <a:schemeClr val="bg1"/>
                </a:solidFill>
              </a:rPr>
              <a:t> </a:t>
            </a:r>
            <a:r>
              <a:rPr lang="ru-RU" sz="9600" dirty="0" err="1" smtClean="0">
                <a:solidFill>
                  <a:schemeClr val="bg1"/>
                </a:solidFill>
              </a:rPr>
              <a:t>North</a:t>
            </a:r>
            <a:r>
              <a:rPr lang="ru-RU" sz="9600" dirty="0" smtClean="0">
                <a:solidFill>
                  <a:schemeClr val="bg1"/>
                </a:solidFill>
              </a:rPr>
              <a:t> </a:t>
            </a:r>
            <a:r>
              <a:rPr lang="ru-RU" sz="9600" dirty="0" err="1" smtClean="0">
                <a:solidFill>
                  <a:schemeClr val="bg1"/>
                </a:solidFill>
              </a:rPr>
              <a:t>Sea</a:t>
            </a:r>
            <a:r>
              <a:rPr lang="ru-RU" sz="9600" dirty="0" smtClean="0">
                <a:solidFill>
                  <a:schemeClr val="bg1"/>
                </a:solidFill>
              </a:rPr>
              <a:t> </a:t>
            </a:r>
            <a:r>
              <a:rPr lang="ru-RU" sz="9600" dirty="0" err="1" smtClean="0">
                <a:solidFill>
                  <a:schemeClr val="bg1"/>
                </a:solidFill>
              </a:rPr>
              <a:t>to</a:t>
            </a:r>
            <a:r>
              <a:rPr lang="ru-RU" sz="9600" dirty="0" smtClean="0">
                <a:solidFill>
                  <a:schemeClr val="bg1"/>
                </a:solidFill>
              </a:rPr>
              <a:t> </a:t>
            </a:r>
            <a:r>
              <a:rPr lang="ru-RU" sz="9600" dirty="0" err="1" smtClean="0">
                <a:solidFill>
                  <a:schemeClr val="bg1"/>
                </a:solidFill>
              </a:rPr>
              <a:t>the</a:t>
            </a:r>
            <a:r>
              <a:rPr lang="ru-RU" sz="9600" dirty="0" smtClean="0">
                <a:solidFill>
                  <a:schemeClr val="bg1"/>
                </a:solidFill>
              </a:rPr>
              <a:t> </a:t>
            </a:r>
            <a:r>
              <a:rPr lang="ru-RU" sz="9600" dirty="0" err="1" smtClean="0">
                <a:solidFill>
                  <a:schemeClr val="bg1"/>
                </a:solidFill>
              </a:rPr>
              <a:t>east</a:t>
            </a:r>
            <a:r>
              <a:rPr lang="ru-RU" sz="9600" dirty="0" smtClean="0">
                <a:solidFill>
                  <a:schemeClr val="bg1"/>
                </a:solidFill>
              </a:rPr>
              <a:t>, </a:t>
            </a:r>
            <a:r>
              <a:rPr lang="ru-RU" sz="9600" dirty="0" err="1" smtClean="0">
                <a:solidFill>
                  <a:schemeClr val="bg1"/>
                </a:solidFill>
              </a:rPr>
              <a:t>the</a:t>
            </a:r>
            <a:r>
              <a:rPr lang="ru-RU" sz="9600" dirty="0" smtClean="0">
                <a:solidFill>
                  <a:schemeClr val="bg1"/>
                </a:solidFill>
              </a:rPr>
              <a:t> </a:t>
            </a:r>
            <a:r>
              <a:rPr lang="ru-RU" sz="9600" dirty="0" err="1" smtClean="0">
                <a:solidFill>
                  <a:schemeClr val="bg1"/>
                </a:solidFill>
              </a:rPr>
              <a:t>Atlantic</a:t>
            </a:r>
            <a:r>
              <a:rPr lang="ru-RU" sz="9600" dirty="0" smtClean="0">
                <a:solidFill>
                  <a:schemeClr val="bg1"/>
                </a:solidFill>
              </a:rPr>
              <a:t> </a:t>
            </a:r>
            <a:r>
              <a:rPr lang="ru-RU" sz="9600" dirty="0" err="1" smtClean="0">
                <a:solidFill>
                  <a:schemeClr val="bg1"/>
                </a:solidFill>
              </a:rPr>
              <a:t>Ocean</a:t>
            </a:r>
            <a:r>
              <a:rPr lang="ru-RU" sz="9600" dirty="0" smtClean="0">
                <a:solidFill>
                  <a:schemeClr val="bg1"/>
                </a:solidFill>
              </a:rPr>
              <a:t> </a:t>
            </a:r>
            <a:r>
              <a:rPr lang="ru-RU" sz="9600" dirty="0" err="1" smtClean="0">
                <a:solidFill>
                  <a:schemeClr val="bg1"/>
                </a:solidFill>
              </a:rPr>
              <a:t>to</a:t>
            </a:r>
            <a:r>
              <a:rPr lang="ru-RU" sz="9600" dirty="0" smtClean="0">
                <a:solidFill>
                  <a:schemeClr val="bg1"/>
                </a:solidFill>
              </a:rPr>
              <a:t> </a:t>
            </a:r>
            <a:r>
              <a:rPr lang="ru-RU" sz="9600" dirty="0" err="1" smtClean="0">
                <a:solidFill>
                  <a:schemeClr val="bg1"/>
                </a:solidFill>
              </a:rPr>
              <a:t>the</a:t>
            </a:r>
            <a:r>
              <a:rPr lang="ru-RU" sz="9600" dirty="0" smtClean="0">
                <a:solidFill>
                  <a:schemeClr val="bg1"/>
                </a:solidFill>
              </a:rPr>
              <a:t> </a:t>
            </a:r>
            <a:r>
              <a:rPr lang="ru-RU" sz="9600" dirty="0" err="1" smtClean="0">
                <a:solidFill>
                  <a:schemeClr val="bg1"/>
                </a:solidFill>
              </a:rPr>
              <a:t>north</a:t>
            </a:r>
            <a:r>
              <a:rPr lang="ru-RU" sz="9600" dirty="0" smtClean="0">
                <a:solidFill>
                  <a:schemeClr val="bg1"/>
                </a:solidFill>
              </a:rPr>
              <a:t> </a:t>
            </a:r>
            <a:r>
              <a:rPr lang="ru-RU" sz="9600" dirty="0" err="1" smtClean="0">
                <a:solidFill>
                  <a:schemeClr val="bg1"/>
                </a:solidFill>
              </a:rPr>
              <a:t>and</a:t>
            </a:r>
            <a:r>
              <a:rPr lang="ru-RU" sz="9600" dirty="0" smtClean="0">
                <a:solidFill>
                  <a:schemeClr val="bg1"/>
                </a:solidFill>
              </a:rPr>
              <a:t> </a:t>
            </a:r>
            <a:r>
              <a:rPr lang="ru-RU" sz="9600" dirty="0" err="1" smtClean="0">
                <a:solidFill>
                  <a:schemeClr val="bg1"/>
                </a:solidFill>
              </a:rPr>
              <a:t>west</a:t>
            </a:r>
            <a:r>
              <a:rPr lang="ru-RU" sz="9600" dirty="0" smtClean="0">
                <a:solidFill>
                  <a:schemeClr val="bg1"/>
                </a:solidFill>
              </a:rPr>
              <a:t>, </a:t>
            </a:r>
            <a:r>
              <a:rPr lang="ru-RU" sz="9600" dirty="0" err="1" smtClean="0">
                <a:solidFill>
                  <a:schemeClr val="bg1"/>
                </a:solidFill>
              </a:rPr>
              <a:t>and</a:t>
            </a:r>
            <a:r>
              <a:rPr lang="ru-RU" sz="9600" dirty="0" smtClean="0">
                <a:solidFill>
                  <a:schemeClr val="bg1"/>
                </a:solidFill>
              </a:rPr>
              <a:t> </a:t>
            </a:r>
            <a:r>
              <a:rPr lang="ru-RU" sz="9600" dirty="0" err="1" smtClean="0">
                <a:solidFill>
                  <a:schemeClr val="bg1"/>
                </a:solidFill>
              </a:rPr>
              <a:t>the</a:t>
            </a:r>
            <a:r>
              <a:rPr lang="ru-RU" sz="9600" dirty="0" smtClean="0">
                <a:solidFill>
                  <a:schemeClr val="bg1"/>
                </a:solidFill>
              </a:rPr>
              <a:t> </a:t>
            </a:r>
            <a:r>
              <a:rPr lang="ru-RU" sz="9600" dirty="0" err="1" smtClean="0">
                <a:solidFill>
                  <a:schemeClr val="bg1"/>
                </a:solidFill>
              </a:rPr>
              <a:t>North</a:t>
            </a:r>
            <a:r>
              <a:rPr lang="ru-RU" sz="9600" dirty="0" smtClean="0">
                <a:solidFill>
                  <a:schemeClr val="bg1"/>
                </a:solidFill>
              </a:rPr>
              <a:t> </a:t>
            </a:r>
            <a:r>
              <a:rPr lang="ru-RU" sz="9600" dirty="0" err="1" smtClean="0">
                <a:solidFill>
                  <a:schemeClr val="bg1"/>
                </a:solidFill>
              </a:rPr>
              <a:t>Channel</a:t>
            </a:r>
            <a:r>
              <a:rPr lang="ru-RU" sz="9600" dirty="0" smtClean="0">
                <a:solidFill>
                  <a:schemeClr val="bg1"/>
                </a:solidFill>
              </a:rPr>
              <a:t> </a:t>
            </a:r>
            <a:r>
              <a:rPr lang="ru-RU" sz="9600" dirty="0" err="1" smtClean="0">
                <a:solidFill>
                  <a:schemeClr val="bg1"/>
                </a:solidFill>
              </a:rPr>
              <a:t>and</a:t>
            </a:r>
            <a:r>
              <a:rPr lang="ru-RU" sz="9600" dirty="0" smtClean="0">
                <a:solidFill>
                  <a:schemeClr val="bg1"/>
                </a:solidFill>
              </a:rPr>
              <a:t> </a:t>
            </a:r>
            <a:r>
              <a:rPr lang="ru-RU" sz="9600" dirty="0" err="1" smtClean="0">
                <a:solidFill>
                  <a:schemeClr val="bg1"/>
                </a:solidFill>
              </a:rPr>
              <a:t>Irish</a:t>
            </a:r>
            <a:r>
              <a:rPr lang="ru-RU" sz="9600" dirty="0" smtClean="0">
                <a:solidFill>
                  <a:schemeClr val="bg1"/>
                </a:solidFill>
              </a:rPr>
              <a:t> </a:t>
            </a:r>
            <a:r>
              <a:rPr lang="ru-RU" sz="9600" dirty="0" err="1" smtClean="0">
                <a:solidFill>
                  <a:schemeClr val="bg1"/>
                </a:solidFill>
              </a:rPr>
              <a:t>Sea</a:t>
            </a:r>
            <a:r>
              <a:rPr lang="ru-RU" sz="9600" dirty="0" smtClean="0">
                <a:solidFill>
                  <a:schemeClr val="bg1"/>
                </a:solidFill>
              </a:rPr>
              <a:t> </a:t>
            </a:r>
            <a:r>
              <a:rPr lang="ru-RU" sz="9600" dirty="0" err="1" smtClean="0">
                <a:solidFill>
                  <a:schemeClr val="bg1"/>
                </a:solidFill>
              </a:rPr>
              <a:t>to</a:t>
            </a:r>
            <a:r>
              <a:rPr lang="ru-RU" sz="9600" dirty="0" smtClean="0">
                <a:solidFill>
                  <a:schemeClr val="bg1"/>
                </a:solidFill>
              </a:rPr>
              <a:t> </a:t>
            </a:r>
            <a:r>
              <a:rPr lang="ru-RU" sz="9600" dirty="0" err="1" smtClean="0">
                <a:solidFill>
                  <a:schemeClr val="bg1"/>
                </a:solidFill>
              </a:rPr>
              <a:t>the</a:t>
            </a:r>
            <a:r>
              <a:rPr lang="ru-RU" sz="9600" dirty="0" smtClean="0">
                <a:solidFill>
                  <a:schemeClr val="bg1"/>
                </a:solidFill>
              </a:rPr>
              <a:t> </a:t>
            </a:r>
            <a:r>
              <a:rPr lang="ru-RU" sz="9600" dirty="0" err="1" smtClean="0">
                <a:solidFill>
                  <a:schemeClr val="bg1"/>
                </a:solidFill>
              </a:rPr>
              <a:t>southwest</a:t>
            </a:r>
            <a:r>
              <a:rPr lang="ru-RU" sz="9600" dirty="0" smtClean="0">
                <a:solidFill>
                  <a:schemeClr val="bg1"/>
                </a:solidFill>
              </a:rPr>
              <a:t>. </a:t>
            </a:r>
            <a:r>
              <a:rPr lang="en-US" sz="9600" dirty="0" smtClean="0">
                <a:solidFill>
                  <a:schemeClr val="bg1"/>
                </a:solidFill>
              </a:rPr>
              <a:t>It has </a:t>
            </a:r>
            <a:r>
              <a:rPr lang="en-US" sz="9600" smtClean="0">
                <a:solidFill>
                  <a:schemeClr val="bg1"/>
                </a:solidFill>
              </a:rPr>
              <a:t>your own </a:t>
            </a:r>
            <a:r>
              <a:rPr lang="en-US" sz="9600" dirty="0" smtClean="0">
                <a:solidFill>
                  <a:schemeClr val="bg1"/>
                </a:solidFill>
              </a:rPr>
              <a:t>symbols, national music and a flag.</a:t>
            </a:r>
            <a:endParaRPr lang="en-US" sz="9600" smtClean="0">
              <a:solidFill>
                <a:schemeClr val="bg1"/>
              </a:solidFill>
            </a:endParaRPr>
          </a:p>
          <a:p>
            <a:endParaRPr lang="ru-RU" sz="7400" dirty="0" smtClean="0"/>
          </a:p>
          <a:p>
            <a:endParaRPr lang="ru-RU" dirty="0"/>
          </a:p>
        </p:txBody>
      </p:sp>
      <p:sp>
        <p:nvSpPr>
          <p:cNvPr id="2" name="Заголовок 1"/>
          <p:cNvSpPr>
            <a:spLocks noGrp="1"/>
          </p:cNvSpPr>
          <p:nvPr>
            <p:ph type="ctrTitle"/>
          </p:nvPr>
        </p:nvSpPr>
        <p:spPr/>
        <p:txBody>
          <a:bodyPr/>
          <a:lstStyle/>
          <a:p>
            <a:r>
              <a:rPr lang="en-US" dirty="0" smtClean="0">
                <a:solidFill>
                  <a:schemeClr val="bg1"/>
                </a:solidFill>
              </a:rPr>
              <a:t>Few words about Scotland</a:t>
            </a:r>
            <a:endParaRPr lang="ru-RU" dirty="0">
              <a:solidFill>
                <a:schemeClr val="bg1"/>
              </a:solidFill>
            </a:endParaRPr>
          </a:p>
        </p:txBody>
      </p:sp>
      <p:pic>
        <p:nvPicPr>
          <p:cNvPr id="5" name="Шотландская_музыка__-_1.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65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457200" y="1714488"/>
            <a:ext cx="8305800" cy="3128316"/>
          </a:xfrm>
        </p:spPr>
        <p:txBody>
          <a:bodyPr/>
          <a:lstStyle/>
          <a:p>
            <a:r>
              <a:rPr lang="en-US" dirty="0" smtClean="0"/>
              <a:t>All of the larger towns and cities in Scotland have their own collections in civic museums and </a:t>
            </a:r>
            <a:r>
              <a:rPr lang="en-US" dirty="0" err="1" smtClean="0"/>
              <a:t>gallaries</a:t>
            </a:r>
            <a:r>
              <a:rPr lang="en-US" dirty="0" smtClean="0"/>
              <a:t>.</a:t>
            </a:r>
            <a:r>
              <a:rPr lang="ru-RU" dirty="0" smtClean="0"/>
              <a:t> </a:t>
            </a:r>
            <a:r>
              <a:rPr lang="en-US" dirty="0" smtClean="0"/>
              <a:t>Aberdeen has a notable water-</a:t>
            </a:r>
            <a:r>
              <a:rPr lang="en-US" dirty="0" err="1" smtClean="0"/>
              <a:t>colour</a:t>
            </a:r>
            <a:r>
              <a:rPr lang="en-US" dirty="0" smtClean="0"/>
              <a:t> emphasis, </a:t>
            </a:r>
            <a:r>
              <a:rPr lang="en-US" dirty="0" err="1" smtClean="0"/>
              <a:t>Kirckaldy</a:t>
            </a:r>
            <a:r>
              <a:rPr lang="en-US" dirty="0" smtClean="0"/>
              <a:t> is the place to see Scottish artists such as </a:t>
            </a:r>
            <a:r>
              <a:rPr lang="en-US" dirty="0" err="1" smtClean="0"/>
              <a:t>MacTaggart,Paisley</a:t>
            </a:r>
            <a:r>
              <a:rPr lang="en-US" dirty="0" smtClean="0"/>
              <a:t> is strong on the story of the famous Paisley pattern shawl. </a:t>
            </a:r>
            <a:r>
              <a:rPr lang="en-US" dirty="0" err="1" smtClean="0"/>
              <a:t>Stirling</a:t>
            </a:r>
            <a:r>
              <a:rPr lang="en-US" dirty="0" smtClean="0"/>
              <a:t> even displays Scotland’s earliest football!</a:t>
            </a:r>
            <a:endParaRPr lang="ru-RU" dirty="0" smtClean="0"/>
          </a:p>
          <a:p>
            <a:endParaRPr lang="ru-RU" dirty="0"/>
          </a:p>
        </p:txBody>
      </p:sp>
      <p:sp>
        <p:nvSpPr>
          <p:cNvPr id="3" name="Заголовок 2"/>
          <p:cNvSpPr>
            <a:spLocks noGrp="1"/>
          </p:cNvSpPr>
          <p:nvPr>
            <p:ph type="ctrTitle"/>
          </p:nvPr>
        </p:nvSpPr>
        <p:spPr>
          <a:xfrm>
            <a:off x="457200" y="1433732"/>
            <a:ext cx="8305800" cy="137880"/>
          </a:xfrm>
        </p:spPr>
        <p:txBody>
          <a:bodyPr/>
          <a:lstStyle/>
          <a:p>
            <a:r>
              <a:rPr lang="en-US" dirty="0" smtClean="0"/>
              <a:t>Museums  and Galleries </a:t>
            </a: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928662" y="3857628"/>
            <a:ext cx="7358114" cy="2643206"/>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2" name="Содержимое 1"/>
          <p:cNvSpPr>
            <a:spLocks noGrp="1"/>
          </p:cNvSpPr>
          <p:nvPr>
            <p:ph sz="half" idx="1"/>
          </p:nvPr>
        </p:nvSpPr>
        <p:spPr/>
        <p:txBody>
          <a:bodyPr>
            <a:normAutofit fontScale="85000" lnSpcReduction="10000"/>
          </a:bodyPr>
          <a:lstStyle/>
          <a:p>
            <a:r>
              <a:rPr lang="en-US" dirty="0" smtClean="0"/>
              <a:t>In addition, Scotland also has plenty of smaller community museums that usually make a good starting point for discovering an area’s heritage. There are also plenty of more specialist museums, with themes that include costume, rural life, Roman times, Highland life, fishing heritage and even the story of Scotland’s lighthouses. All of the larger museums have café and shop facilities.</a:t>
            </a:r>
            <a:endParaRPr lang="ru-RU" dirty="0" smtClean="0"/>
          </a:p>
          <a:p>
            <a:endParaRPr lang="ru-RU" dirty="0"/>
          </a:p>
        </p:txBody>
      </p:sp>
      <p:pic>
        <p:nvPicPr>
          <p:cNvPr id="7" name="Содержимое 6" descr="65050886_1286582071_Kelvingrove_Art_Gallery_and_Museum_4.jpg"/>
          <p:cNvPicPr>
            <a:picLocks noGrp="1" noChangeAspect="1"/>
          </p:cNvPicPr>
          <p:nvPr>
            <p:ph sz="half" idx="2"/>
          </p:nvPr>
        </p:nvPicPr>
        <p:blipFill>
          <a:blip r:embed="rId2" cstate="print"/>
          <a:stretch>
            <a:fillRect/>
          </a:stretch>
        </p:blipFill>
        <p:spPr>
          <a:xfrm>
            <a:off x="4429124" y="1357298"/>
            <a:ext cx="4572032" cy="5214974"/>
          </a:xfrm>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024_Kilchurn%20Castle,%20Loch%20Awe,%20Scotland.jpg"/>
          <p:cNvPicPr>
            <a:picLocks noChangeAspect="1"/>
          </p:cNvPicPr>
          <p:nvPr/>
        </p:nvPicPr>
        <p:blipFill>
          <a:blip r:embed="rId2" cstate="print"/>
          <a:stretch>
            <a:fillRect/>
          </a:stretch>
        </p:blipFill>
        <p:spPr>
          <a:xfrm>
            <a:off x="857224" y="285728"/>
            <a:ext cx="7643866" cy="3214710"/>
          </a:xfrm>
          <a:prstGeom prst="rect">
            <a:avLst/>
          </a:prstGeom>
        </p:spPr>
      </p:pic>
      <p:sp>
        <p:nvSpPr>
          <p:cNvPr id="2" name="Подзаголовок 1"/>
          <p:cNvSpPr>
            <a:spLocks noGrp="1"/>
          </p:cNvSpPr>
          <p:nvPr>
            <p:ph type="subTitle" idx="1"/>
          </p:nvPr>
        </p:nvSpPr>
        <p:spPr/>
        <p:txBody>
          <a:bodyPr/>
          <a:lstStyle/>
          <a:p>
            <a:r>
              <a:rPr lang="en-US" dirty="0" smtClean="0"/>
              <a:t>Sheer variety is the key to Scottish castles: from uncompromising square keeps and tower-houses in the Scottish Borders, such as </a:t>
            </a:r>
            <a:r>
              <a:rPr lang="en-US" dirty="0" err="1" smtClean="0"/>
              <a:t>Smailholm</a:t>
            </a:r>
            <a:r>
              <a:rPr lang="en-US" dirty="0" smtClean="0"/>
              <a:t> Tower, to romantic restored Highland fortresses, like the iconic </a:t>
            </a:r>
            <a:r>
              <a:rPr lang="en-US" dirty="0" err="1" smtClean="0"/>
              <a:t>Eilean</a:t>
            </a:r>
            <a:r>
              <a:rPr lang="en-US" dirty="0" smtClean="0"/>
              <a:t> </a:t>
            </a:r>
            <a:r>
              <a:rPr lang="en-US" dirty="0" err="1" smtClean="0"/>
              <a:t>Donan</a:t>
            </a:r>
            <a:r>
              <a:rPr lang="en-US" dirty="0" smtClean="0"/>
              <a:t> Castle or impressive </a:t>
            </a:r>
            <a:r>
              <a:rPr lang="en-US" dirty="0" err="1" smtClean="0"/>
              <a:t>Duart</a:t>
            </a:r>
            <a:r>
              <a:rPr lang="en-US" dirty="0" smtClean="0"/>
              <a:t> Castle on Mull.</a:t>
            </a:r>
            <a:endParaRPr lang="ru-RU" dirty="0" smtClean="0"/>
          </a:p>
          <a:p>
            <a:endParaRPr lang="ru-RU" dirty="0"/>
          </a:p>
        </p:txBody>
      </p:sp>
      <p:sp>
        <p:nvSpPr>
          <p:cNvPr id="3" name="Заголовок 2"/>
          <p:cNvSpPr>
            <a:spLocks noGrp="1"/>
          </p:cNvSpPr>
          <p:nvPr>
            <p:ph type="ctrTitle"/>
          </p:nvPr>
        </p:nvSpPr>
        <p:spPr/>
        <p:txBody>
          <a:bodyPr/>
          <a:lstStyle/>
          <a:p>
            <a:r>
              <a:rPr lang="en-US" dirty="0" smtClean="0"/>
              <a:t>Castles</a:t>
            </a:r>
            <a:endParaRPr lang="ru-RU"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smtClean="0"/>
              <a:t>Gardens</a:t>
            </a:r>
            <a:endParaRPr lang="ru-RU" dirty="0"/>
          </a:p>
        </p:txBody>
      </p:sp>
      <p:sp>
        <p:nvSpPr>
          <p:cNvPr id="2" name="Содержимое 1"/>
          <p:cNvSpPr>
            <a:spLocks noGrp="1"/>
          </p:cNvSpPr>
          <p:nvPr>
            <p:ph sz="half" idx="1"/>
          </p:nvPr>
        </p:nvSpPr>
        <p:spPr/>
        <p:txBody>
          <a:bodyPr>
            <a:normAutofit fontScale="92500"/>
          </a:bodyPr>
          <a:lstStyle/>
          <a:p>
            <a:r>
              <a:rPr lang="en-US" dirty="0" smtClean="0"/>
              <a:t>Scotland has a great tradition of gardening and horticulture – partly through the work of generations of Scottish plant-hunters, such as David Douglas and George Forrest, who went abroad to bring back new species and give their names to many familiar garden plants of today.</a:t>
            </a:r>
            <a:endParaRPr lang="ru-RU" dirty="0" smtClean="0"/>
          </a:p>
          <a:p>
            <a:endParaRPr lang="ru-RU" dirty="0"/>
          </a:p>
        </p:txBody>
      </p:sp>
      <p:pic>
        <p:nvPicPr>
          <p:cNvPr id="8" name="Содержимое 7" descr="0_9b508_4bbd7bf1_XL.jpg"/>
          <p:cNvPicPr>
            <a:picLocks noGrp="1" noChangeAspect="1"/>
          </p:cNvPicPr>
          <p:nvPr>
            <p:ph sz="half" idx="2"/>
          </p:nvPr>
        </p:nvPicPr>
        <p:blipFill>
          <a:blip r:embed="rId2" cstate="print"/>
          <a:stretch>
            <a:fillRect/>
          </a:stretch>
        </p:blipFill>
        <p:spPr>
          <a:xfrm>
            <a:off x="4286248" y="214290"/>
            <a:ext cx="4857752" cy="6286544"/>
          </a:xfrm>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smtClean="0"/>
              <a:t>Abbeys, Churches  and Cathedrals</a:t>
            </a:r>
            <a:endParaRPr lang="ru-RU" dirty="0"/>
          </a:p>
        </p:txBody>
      </p:sp>
      <p:sp>
        <p:nvSpPr>
          <p:cNvPr id="2" name="Содержимое 1"/>
          <p:cNvSpPr>
            <a:spLocks noGrp="1"/>
          </p:cNvSpPr>
          <p:nvPr>
            <p:ph sz="half" idx="1"/>
          </p:nvPr>
        </p:nvSpPr>
        <p:spPr/>
        <p:txBody>
          <a:bodyPr>
            <a:normAutofit fontScale="62500" lnSpcReduction="20000"/>
          </a:bodyPr>
          <a:lstStyle/>
          <a:p>
            <a:r>
              <a:rPr lang="en-US" dirty="0" smtClean="0"/>
              <a:t>The Reformation in Scotland had great implications for Scotland’s churches and abbeys, with much damage wrought on fixtures and decorations. The four great Border abbeys were all reduced to various states of ruin. Scotland’s best preserved abbey is Inchcolm, its island position helping in its preservation. Likewise, the story of cathedrals such as at St Andrews (once the largest in Scotland) and Elgin ‘The Lantern of the North’ is one that ends with their use as a source of ready-dressed stone for local buildings. However, others, such as </a:t>
            </a:r>
            <a:r>
              <a:rPr lang="en-US" dirty="0" err="1" smtClean="0"/>
              <a:t>Dunkeld</a:t>
            </a:r>
            <a:r>
              <a:rPr lang="en-US" dirty="0" smtClean="0"/>
              <a:t> and </a:t>
            </a:r>
            <a:r>
              <a:rPr lang="en-US" dirty="0" err="1" smtClean="0"/>
              <a:t>Dunblane</a:t>
            </a:r>
            <a:r>
              <a:rPr lang="en-US" dirty="0" smtClean="0"/>
              <a:t>, have been at least restored in part to serve today as parish churches, while other religious </a:t>
            </a:r>
            <a:r>
              <a:rPr lang="en-US" dirty="0" err="1" smtClean="0"/>
              <a:t>centres</a:t>
            </a:r>
            <a:r>
              <a:rPr lang="en-US" dirty="0" smtClean="0"/>
              <a:t>, such as Rosslyn Chapel, continue to fascinate visitors</a:t>
            </a:r>
            <a:endParaRPr lang="ru-RU" dirty="0" smtClean="0"/>
          </a:p>
          <a:p>
            <a:endParaRPr lang="ru-RU" dirty="0"/>
          </a:p>
        </p:txBody>
      </p:sp>
      <p:pic>
        <p:nvPicPr>
          <p:cNvPr id="6" name="Содержимое 5" descr="49031837610527.jpg"/>
          <p:cNvPicPr>
            <a:picLocks noGrp="1" noChangeAspect="1"/>
          </p:cNvPicPr>
          <p:nvPr>
            <p:ph sz="half" idx="2"/>
          </p:nvPr>
        </p:nvPicPr>
        <p:blipFill>
          <a:blip r:embed="rId2" cstate="print"/>
          <a:stretch>
            <a:fillRect/>
          </a:stretch>
        </p:blipFill>
        <p:spPr>
          <a:xfrm>
            <a:off x="4429124" y="1285860"/>
            <a:ext cx="4714876" cy="5286412"/>
          </a:xfrm>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en-US" dirty="0" smtClean="0"/>
              <a:t>Monuments</a:t>
            </a:r>
            <a:endParaRPr lang="ru-RU" dirty="0"/>
          </a:p>
        </p:txBody>
      </p:sp>
      <p:sp>
        <p:nvSpPr>
          <p:cNvPr id="2" name="Содержимое 1"/>
          <p:cNvSpPr>
            <a:spLocks noGrp="1"/>
          </p:cNvSpPr>
          <p:nvPr>
            <p:ph sz="half" idx="1"/>
          </p:nvPr>
        </p:nvSpPr>
        <p:spPr/>
        <p:txBody>
          <a:bodyPr>
            <a:normAutofit fontScale="85000" lnSpcReduction="20000"/>
          </a:bodyPr>
          <a:lstStyle/>
          <a:p>
            <a:r>
              <a:rPr lang="en-US" dirty="0" smtClean="0"/>
              <a:t>Scotland built heritage is especially rich in early monuments, with its variety of chambered cairns, standing stones, later </a:t>
            </a:r>
            <a:r>
              <a:rPr lang="en-US" dirty="0" err="1" smtClean="0"/>
              <a:t>souterrains</a:t>
            </a:r>
            <a:r>
              <a:rPr lang="en-US" dirty="0" smtClean="0"/>
              <a:t> and </a:t>
            </a:r>
            <a:r>
              <a:rPr lang="en-US" dirty="0" err="1" smtClean="0"/>
              <a:t>hillforts</a:t>
            </a:r>
            <a:r>
              <a:rPr lang="en-US" dirty="0" smtClean="0"/>
              <a:t>, along with the evidence of the Romans at places like the </a:t>
            </a:r>
            <a:r>
              <a:rPr lang="en-US" dirty="0" err="1" smtClean="0"/>
              <a:t>Antonine</a:t>
            </a:r>
            <a:r>
              <a:rPr lang="en-US" dirty="0" smtClean="0"/>
              <a:t> Wall and its associated sites. Circular-walled </a:t>
            </a:r>
            <a:r>
              <a:rPr lang="en-US" dirty="0" err="1" smtClean="0"/>
              <a:t>brochs</a:t>
            </a:r>
            <a:r>
              <a:rPr lang="en-US" dirty="0" smtClean="0"/>
              <a:t> are a uniquely Scottish category and a </a:t>
            </a:r>
            <a:r>
              <a:rPr lang="en-US" dirty="0" err="1" smtClean="0"/>
              <a:t>speciality</a:t>
            </a:r>
            <a:r>
              <a:rPr lang="en-US" dirty="0" smtClean="0"/>
              <a:t> of the north. Later still are the mysterious </a:t>
            </a:r>
            <a:r>
              <a:rPr lang="en-US" dirty="0" err="1" smtClean="0"/>
              <a:t>Pictish</a:t>
            </a:r>
            <a:r>
              <a:rPr lang="en-US" dirty="0" smtClean="0"/>
              <a:t> carved standing stones.</a:t>
            </a:r>
            <a:endParaRPr lang="ru-RU" dirty="0" smtClean="0"/>
          </a:p>
          <a:p>
            <a:endParaRPr lang="ru-RU" dirty="0"/>
          </a:p>
        </p:txBody>
      </p:sp>
      <p:pic>
        <p:nvPicPr>
          <p:cNvPr id="6" name="Содержимое 5" descr="7172.jpg"/>
          <p:cNvPicPr>
            <a:picLocks noGrp="1" noChangeAspect="1"/>
          </p:cNvPicPr>
          <p:nvPr>
            <p:ph sz="half" idx="2"/>
          </p:nvPr>
        </p:nvPicPr>
        <p:blipFill>
          <a:blip r:embed="rId2" cstate="print"/>
          <a:stretch>
            <a:fillRect/>
          </a:stretch>
        </p:blipFill>
        <p:spPr>
          <a:xfrm>
            <a:off x="4429124" y="1285860"/>
            <a:ext cx="4564066" cy="4786346"/>
          </a:xfrm>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149</TotalTime>
  <Words>844</Words>
  <Application>Microsoft Office PowerPoint</Application>
  <PresentationFormat>Экран (4:3)</PresentationFormat>
  <Paragraphs>29</Paragraphs>
  <Slides>14</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Бумажная</vt:lpstr>
      <vt:lpstr>Essay Scotland and its places of interest </vt:lpstr>
      <vt:lpstr>The aim of my work</vt:lpstr>
      <vt:lpstr>Few words about Scotland</vt:lpstr>
      <vt:lpstr>Museums  and Galleries </vt:lpstr>
      <vt:lpstr>Слайд 5</vt:lpstr>
      <vt:lpstr>Castles</vt:lpstr>
      <vt:lpstr>Gardens</vt:lpstr>
      <vt:lpstr>Abbeys, Churches  and Cathedrals</vt:lpstr>
      <vt:lpstr>Monuments</vt:lpstr>
      <vt:lpstr>Beaches</vt:lpstr>
      <vt:lpstr>Слайд 11</vt:lpstr>
      <vt:lpstr>Loch Ness Lake</vt:lpstr>
      <vt:lpstr>Conclusion</vt:lpstr>
      <vt:lpstr>Thank you for your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Few words about Scotland</dc:title>
  <dc:creator>Оксана</dc:creator>
  <cp:lastModifiedBy>Оксана</cp:lastModifiedBy>
  <cp:revision>26</cp:revision>
  <dcterms:modified xsi:type="dcterms:W3CDTF">2013-01-27T13:12:05Z</dcterms:modified>
</cp:coreProperties>
</file>