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30"/>
  </p:notesMasterIdLst>
  <p:sldIdLst>
    <p:sldId id="277" r:id="rId2"/>
    <p:sldId id="278" r:id="rId3"/>
    <p:sldId id="289" r:id="rId4"/>
    <p:sldId id="291" r:id="rId5"/>
    <p:sldId id="292" r:id="rId6"/>
    <p:sldId id="296" r:id="rId7"/>
    <p:sldId id="293" r:id="rId8"/>
    <p:sldId id="294" r:id="rId9"/>
    <p:sldId id="273" r:id="rId10"/>
    <p:sldId id="266" r:id="rId11"/>
    <p:sldId id="267" r:id="rId12"/>
    <p:sldId id="265" r:id="rId13"/>
    <p:sldId id="269" r:id="rId14"/>
    <p:sldId id="288" r:id="rId15"/>
    <p:sldId id="270" r:id="rId16"/>
    <p:sldId id="271" r:id="rId17"/>
    <p:sldId id="275" r:id="rId18"/>
    <p:sldId id="274" r:id="rId19"/>
    <p:sldId id="297" r:id="rId20"/>
    <p:sldId id="298" r:id="rId21"/>
    <p:sldId id="299" r:id="rId22"/>
    <p:sldId id="301" r:id="rId23"/>
    <p:sldId id="300" r:id="rId24"/>
    <p:sldId id="302" r:id="rId25"/>
    <p:sldId id="287" r:id="rId26"/>
    <p:sldId id="286" r:id="rId27"/>
    <p:sldId id="283" r:id="rId28"/>
    <p:sldId id="282" r:id="rId29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66"/>
    <a:srgbClr val="FF0066"/>
    <a:srgbClr val="FFFF00"/>
    <a:srgbClr val="FFCC99"/>
    <a:srgbClr val="CC99FF"/>
    <a:srgbClr val="9933FF"/>
    <a:srgbClr val="FF33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0EDD50-64B6-4268-B0A4-AA0ED90EA18E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0A8E45-4B70-49D2-A0E5-C8321F833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698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87829C7C-E0BE-42E8-AF43-24ABDB61B639}" type="datetimeFigureOut">
              <a:rPr lang="en-US" smtClean="0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0DD1C94C-334D-4588-972C-20A9EA2DC0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27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D4362-6461-4933-9BB2-5B3A5E85165C}" type="datetimeFigureOut">
              <a:rPr lang="en-US" smtClean="0"/>
              <a:pPr>
                <a:defRPr/>
              </a:pPr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841A4-AD9D-4C8F-984F-397BABD75E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D4362-6461-4933-9BB2-5B3A5E85165C}" type="datetimeFigureOut">
              <a:rPr lang="en-US" smtClean="0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841A4-AD9D-4C8F-984F-397BABD75E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133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D4362-6461-4933-9BB2-5B3A5E85165C}" type="datetimeFigureOut">
              <a:rPr lang="en-US" smtClean="0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841A4-AD9D-4C8F-984F-397BABD75E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46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D4362-6461-4933-9BB2-5B3A5E85165C}" type="datetimeFigureOut">
              <a:rPr lang="en-US" smtClean="0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841A4-AD9D-4C8F-984F-397BABD75E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62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D4362-6461-4933-9BB2-5B3A5E85165C}" type="datetimeFigureOut">
              <a:rPr lang="en-US" smtClean="0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841A4-AD9D-4C8F-984F-397BABD75E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919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D4362-6461-4933-9BB2-5B3A5E85165C}" type="datetimeFigureOut">
              <a:rPr lang="en-US" smtClean="0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841A4-AD9D-4C8F-984F-397BABD75E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31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9691D-D7C8-4125-B898-271A8E06BB85}" type="datetimeFigureOut">
              <a:rPr lang="en-US" smtClean="0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26D6F-E0A6-41C7-BFED-4D91710F24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774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FAE03-2EFD-428C-A468-36AA3781CCC1}" type="datetimeFigureOut">
              <a:rPr lang="en-US" smtClean="0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F9F3B-22CE-486E-B491-2BF4754860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21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7E924-7F4B-4222-9246-9F5FF83F92B4}" type="datetimeFigureOut">
              <a:rPr lang="en-US" smtClean="0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5D846-E459-413A-A432-6671664234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88E85-15F2-4706-A145-D291CEA40380}" type="datetimeFigureOut">
              <a:rPr lang="en-US" smtClean="0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5B815-807F-4FA5-91BD-42227E2D53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6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EBD1B7-7868-4C06-AF20-90A743014A90}" type="datetimeFigureOut">
              <a:rPr lang="en-US" smtClean="0"/>
              <a:pPr>
                <a:defRPr/>
              </a:pPr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65124-5A13-4C01-A028-CB913FD0C2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9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732BA-46AE-4647-ABF4-67E64B6E06DD}" type="datetimeFigureOut">
              <a:rPr lang="en-US" smtClean="0"/>
              <a:pPr>
                <a:defRPr/>
              </a:pPr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970E2-E067-4263-8112-7FD18C35FC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1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CB67B-6F3A-4393-B55B-BCBB9AEF55B5}" type="datetimeFigureOut">
              <a:rPr lang="en-US" smtClean="0"/>
              <a:pPr>
                <a:defRPr/>
              </a:pPr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B4ECE-587C-418D-8E10-01AE8518D1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66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70F92E-EFE7-471C-A512-880E58FAB7F9}" type="datetimeFigureOut">
              <a:rPr lang="en-US" smtClean="0"/>
              <a:pPr>
                <a:defRPr/>
              </a:pPr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79B0E-7E5D-4A72-8925-8D5F820E9E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5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6B9484-5A9F-40E2-B4C2-4E1595B48FE3}" type="datetimeFigureOut">
              <a:rPr lang="en-US" smtClean="0"/>
              <a:pPr>
                <a:defRPr/>
              </a:pPr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A4BDD-B038-429D-B566-0CBC7537FB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39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2DD5D-DE66-478E-8819-A8C26A334387}" type="datetimeFigureOut">
              <a:rPr lang="en-US" smtClean="0"/>
              <a:pPr>
                <a:defRPr/>
              </a:pPr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56979-3824-4762-8814-3F230C638F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7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C7D4362-6461-4933-9BB2-5B3A5E85165C}" type="datetimeFigureOut">
              <a:rPr lang="en-US" smtClean="0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D7841A4-AD9D-4C8F-984F-397BABD75E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3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  <p:sldLayoutId id="21474839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18415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400">
              <a:latin typeface="Georgia" pitchFamily="18" charset="0"/>
              <a:cs typeface="Times New Roman" pitchFamily="18" charset="0"/>
            </a:endParaRPr>
          </a:p>
          <a:p>
            <a:endParaRPr lang="ru-RU" sz="1400">
              <a:latin typeface="Georgia" pitchFamily="18" charset="0"/>
              <a:cs typeface="Times New Roman" pitchFamily="18" charset="0"/>
            </a:endParaRPr>
          </a:p>
          <a:p>
            <a:endParaRPr lang="ru-RU" sz="1400">
              <a:latin typeface="Georgia" pitchFamily="18" charset="0"/>
              <a:cs typeface="Times New Roman" pitchFamily="18" charset="0"/>
            </a:endParaRPr>
          </a:p>
          <a:p>
            <a:pPr eaLnBrk="0" hangingPunct="0"/>
            <a:endParaRPr lang="ru-RU" sz="2200">
              <a:latin typeface="Georgia" pitchFamily="18" charset="0"/>
              <a:cs typeface="Times New Roman" pitchFamily="18" charset="0"/>
            </a:endParaRPr>
          </a:p>
          <a:p>
            <a:pPr eaLnBrk="0" hangingPunct="0"/>
            <a:endParaRPr lang="ru-RU" sz="2200">
              <a:latin typeface="Georgia" pitchFamily="18" charset="0"/>
              <a:cs typeface="Times New Roman" pitchFamily="18" charset="0"/>
            </a:endParaRPr>
          </a:p>
          <a:p>
            <a:pPr eaLnBrk="0" hangingPunct="0"/>
            <a:endParaRPr lang="ru-RU" sz="2200">
              <a:latin typeface="Georgia" pitchFamily="18" charset="0"/>
              <a:cs typeface="Times New Roman" pitchFamily="18" charset="0"/>
            </a:endParaRPr>
          </a:p>
          <a:p>
            <a:pPr eaLnBrk="0" hangingPunct="0"/>
            <a:endParaRPr lang="ru-RU" sz="2200">
              <a:latin typeface="Georgia" pitchFamily="18" charset="0"/>
              <a:cs typeface="Times New Roman" pitchFamily="18" charset="0"/>
            </a:endParaRPr>
          </a:p>
          <a:p>
            <a:pPr eaLnBrk="0" hangingPunct="0"/>
            <a:endParaRPr lang="ru-RU" sz="2200">
              <a:latin typeface="Georgia" pitchFamily="18" charset="0"/>
              <a:cs typeface="Times New Roman" pitchFamily="18" charset="0"/>
            </a:endParaRPr>
          </a:p>
          <a:p>
            <a:pPr eaLnBrk="0" hangingPunct="0"/>
            <a:endParaRPr lang="ru-RU" sz="2200">
              <a:latin typeface="Georgia" pitchFamily="18" charset="0"/>
              <a:cs typeface="Times New Roman" pitchFamily="18" charset="0"/>
            </a:endParaRPr>
          </a:p>
          <a:p>
            <a:pPr eaLnBrk="0" hangingPunct="0"/>
            <a:endParaRPr lang="ru-RU" sz="2200">
              <a:latin typeface="Georgia" pitchFamily="18" charset="0"/>
              <a:cs typeface="Times New Roman" pitchFamily="18" charset="0"/>
            </a:endParaRPr>
          </a:p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104900"/>
            <a:ext cx="1841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400">
              <a:latin typeface="Georgia" pitchFamily="18" charset="0"/>
              <a:cs typeface="Times New Roman" pitchFamily="18" charset="0"/>
            </a:endParaRPr>
          </a:p>
          <a:p>
            <a:endParaRPr lang="ru-RU" sz="1400">
              <a:latin typeface="Georgia" pitchFamily="18" charset="0"/>
              <a:cs typeface="Times New Roman" pitchFamily="18" charset="0"/>
            </a:endParaRPr>
          </a:p>
          <a:p>
            <a:endParaRPr lang="ru-RU" sz="1400">
              <a:latin typeface="Georgia" pitchFamily="18" charset="0"/>
              <a:cs typeface="Times New Roman" pitchFamily="18" charset="0"/>
            </a:endParaRPr>
          </a:p>
          <a:p>
            <a:endParaRPr lang="ru-RU" sz="1400">
              <a:latin typeface="Georgia" pitchFamily="18" charset="0"/>
              <a:cs typeface="Times New Roman" pitchFamily="18" charset="0"/>
            </a:endParaRPr>
          </a:p>
          <a:p>
            <a:endParaRPr lang="ru-RU" sz="1400">
              <a:latin typeface="Georgia" pitchFamily="18" charset="0"/>
              <a:cs typeface="Times New Roman" pitchFamily="18" charset="0"/>
            </a:endParaRPr>
          </a:p>
          <a:p>
            <a:endParaRPr lang="ru-RU" sz="1400">
              <a:latin typeface="Georgia" pitchFamily="18" charset="0"/>
              <a:cs typeface="Times New Roman" pitchFamily="18" charset="0"/>
            </a:endParaRPr>
          </a:p>
          <a:p>
            <a:endParaRPr lang="ru-RU" sz="1400">
              <a:latin typeface="Georgia" pitchFamily="18" charset="0"/>
              <a:cs typeface="Times New Roman" pitchFamily="18" charset="0"/>
            </a:endParaRPr>
          </a:p>
          <a:p>
            <a:endParaRPr lang="ru-RU" sz="1400">
              <a:latin typeface="Georgia" pitchFamily="18" charset="0"/>
              <a:cs typeface="Times New Roman" pitchFamily="18" charset="0"/>
            </a:endParaRPr>
          </a:p>
          <a:p>
            <a:endParaRPr lang="ru-RU" sz="1400">
              <a:latin typeface="Georgia" pitchFamily="18" charset="0"/>
              <a:cs typeface="Times New Roman" pitchFamily="18" charset="0"/>
            </a:endParaRPr>
          </a:p>
          <a:p>
            <a:endParaRPr lang="ru-RU" sz="1400">
              <a:latin typeface="Georgia" pitchFamily="18" charset="0"/>
              <a:cs typeface="Times New Roman" pitchFamily="18" charset="0"/>
            </a:endParaRPr>
          </a:p>
          <a:p>
            <a:endParaRPr lang="ru-RU" sz="1400">
              <a:latin typeface="Georgia" pitchFamily="18" charset="0"/>
              <a:cs typeface="Times New Roman" pitchFamily="18" charset="0"/>
            </a:endParaRPr>
          </a:p>
          <a:p>
            <a:endParaRPr lang="ru-RU" sz="1400">
              <a:latin typeface="Georgia" pitchFamily="18" charset="0"/>
              <a:cs typeface="Times New Roman" pitchFamily="18" charset="0"/>
            </a:endParaRPr>
          </a:p>
          <a:p>
            <a:endParaRPr lang="ru-RU" sz="1400">
              <a:latin typeface="Georgia" pitchFamily="18" charset="0"/>
              <a:cs typeface="Times New Roman" pitchFamily="18" charset="0"/>
            </a:endParaRPr>
          </a:p>
          <a:p>
            <a:endParaRPr lang="ru-RU" sz="1400">
              <a:latin typeface="Georgia" pitchFamily="18" charset="0"/>
              <a:cs typeface="Times New Roman" pitchFamily="18" charset="0"/>
            </a:endParaRPr>
          </a:p>
          <a:p>
            <a:endParaRPr lang="ru-RU" sz="1400">
              <a:latin typeface="Georgia" pitchFamily="18" charset="0"/>
              <a:cs typeface="Times New Roman" pitchFamily="18" charset="0"/>
            </a:endParaRPr>
          </a:p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2015" y="920957"/>
            <a:ext cx="7010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БЮДЖЕТНОЕ общеобразовательное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учреждение</a:t>
            </a:r>
            <a:endParaRPr lang="ru-RU" sz="105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Центр образования №49</a:t>
            </a:r>
            <a:endParaRPr lang="ru-RU" sz="105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209800"/>
            <a:ext cx="6934200" cy="155427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Профессия – рекламный агент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105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105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4005038"/>
            <a:ext cx="3196708" cy="2031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Работу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r"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Калинина  Татьяна </a:t>
            </a:r>
            <a:endParaRPr lang="ru-RU" sz="105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учащаяся 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10 А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класса</a:t>
            </a:r>
          </a:p>
          <a:p>
            <a:pPr algn="r" eaLnBrk="0" hangingPunct="0"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МБОУ ЦО №49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Научный  руководитель</a:t>
            </a:r>
          </a:p>
          <a:p>
            <a:pPr algn="r" eaLnBrk="0" hangingPunct="0"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учитель географии </a:t>
            </a:r>
          </a:p>
          <a:p>
            <a:pPr algn="r" eaLnBrk="0" hangingPunct="0"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Совсуняк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О.А.</a:t>
            </a:r>
            <a:endParaRPr lang="ru-RU" sz="105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90" y="3176587"/>
            <a:ext cx="2857500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  	</a:t>
            </a:r>
            <a:endParaRPr lang="ru-RU" sz="2000" smtClean="0"/>
          </a:p>
        </p:txBody>
      </p:sp>
      <p:pic>
        <p:nvPicPr>
          <p:cNvPr id="12" name="Рисунок 11" descr="image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514600"/>
            <a:ext cx="5607781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Простейшие формы рекламы до н.э.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90600" y="228600"/>
            <a:ext cx="7543800" cy="990600"/>
          </a:xfrm>
        </p:spPr>
        <p:txBody>
          <a:bodyPr spcFirstLastPara="1" numCol="1">
            <a:prstTxWarp prst="textArchDown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i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Институт глашатаев</a:t>
            </a:r>
            <a:endParaRPr lang="ru-RU" sz="7200" b="1" i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20" name="Рисунок 19" descr="561254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876800" y="1816099"/>
            <a:ext cx="3469386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91631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69115" y="1676400"/>
            <a:ext cx="3454116" cy="469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798734" cy="1303867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spc="0" dirty="0" smtClean="0">
                <a:ln/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Первые рекламодатели</a:t>
            </a:r>
            <a:endParaRPr lang="ru-RU" sz="4800" b="1" spc="0" dirty="0">
              <a:ln/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457200" y="1905000"/>
            <a:ext cx="7772400" cy="4886204"/>
          </a:xfrm>
        </p:spPr>
        <p:txBody>
          <a:bodyPr/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Первое американское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рекламное дело открыл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Волни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Палмер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 Филадельфии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 1841 году.</a:t>
            </a:r>
          </a:p>
          <a:p>
            <a:pPr marL="0" indent="0">
              <a:buNone/>
            </a:pPr>
            <a:r>
              <a:rPr lang="ru-RU" sz="2400" dirty="0" smtClean="0"/>
              <a:t>.</a:t>
            </a:r>
          </a:p>
        </p:txBody>
      </p:sp>
      <p:pic>
        <p:nvPicPr>
          <p:cNvPr id="6" name="Рисунок 5" descr="JS Rowell 1870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029200" y="2743200"/>
            <a:ext cx="3131667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76f4f208b5f759d641ab17b99310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48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0754">
            <a:off x="4472973" y="2686117"/>
            <a:ext cx="4305808" cy="3735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67000" y="304800"/>
            <a:ext cx="6934200" cy="914400"/>
          </a:xfrm>
        </p:spPr>
        <p:txBody>
          <a:bodyPr>
            <a:scene3d>
              <a:camera prst="perspectiveHeroicExtremeLeftFacing"/>
              <a:lightRig rig="threePt" dir="t"/>
            </a:scene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i="1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Россер Ривс</a:t>
            </a:r>
            <a:endParaRPr lang="ru-RU" sz="5400" b="1" i="1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" name="Рисунок 8" descr="reeves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2794">
            <a:off x="123214" y="1082000"/>
            <a:ext cx="4991100" cy="374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реклама_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3157">
            <a:off x="6022932" y="1505302"/>
            <a:ext cx="2739391" cy="419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рекламный плакат_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4724400" cy="3184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Реклама в России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030" name="Picture 6" descr="posters_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038600"/>
            <a:ext cx="4282937" cy="2614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685800"/>
            <a:ext cx="4051300" cy="225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mag_2_05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26889">
            <a:off x="290212" y="418626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rticle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4311">
            <a:off x="434004" y="4051092"/>
            <a:ext cx="35052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4197">
            <a:off x="4343400" y="3505200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7" descr="70222_vi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 </a:t>
            </a:r>
            <a:r>
              <a:rPr lang="ru-RU" sz="66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Виды реклам: </a:t>
            </a:r>
            <a: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b="1" spc="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Рисунок 3" descr="1206527_w640_h640_poster_bigbor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9459" name="Рисунок 2" descr="brandmauer_advert_pan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3" descr="0_6829f_fdbe695f_XL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1507" name="Рисунок 2" descr="4ce6efd981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43600" y="9144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 на асфальте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0"/>
            <a:ext cx="41910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400" u="sng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 u="sng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 u="sng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 u="sng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latin typeface="Arial" charset="0"/>
              <a:ea typeface="Calibri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90600" y="379512"/>
            <a:ext cx="77724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ru-RU" sz="2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работы</a:t>
            </a:r>
            <a:endParaRPr lang="ru-RU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 eaLnBrk="0" hangingPunct="0">
              <a:buAutoNum type="arabicPeriod"/>
              <a:defRPr/>
            </a:pP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Представить профессию-менеджер по рекламе</a:t>
            </a:r>
          </a:p>
          <a:p>
            <a:pPr marL="457200" indent="-457200" eaLnBrk="0" hangingPunct="0">
              <a:buAutoNum type="arabicPeriod"/>
              <a:defRPr/>
            </a:pP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Исследовать </a:t>
            </a: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историю создания рекламы.</a:t>
            </a:r>
            <a:endParaRPr lang="ru-RU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Время </a:t>
            </a: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ее появления в России.</a:t>
            </a:r>
            <a:endParaRPr lang="ru-RU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Показать </a:t>
            </a: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роль рекламы сегодня.</a:t>
            </a:r>
            <a:endParaRPr lang="ru-RU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  работы</a:t>
            </a:r>
            <a:br>
              <a:rPr lang="ru-RU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соответствующую 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литературу.</a:t>
            </a:r>
            <a:endParaRPr lang="ru-RU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Выяснить вопрос о преобладающем виде рекламы в 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Твери.</a:t>
            </a:r>
            <a:endParaRPr lang="ru-RU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  Создать  вариант 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рекламы компьютерного магазина.</a:t>
            </a:r>
            <a:endParaRPr lang="ru-RU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4334256" cy="2743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31336"/>
            <a:ext cx="4800600" cy="2667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4186471"/>
            <a:ext cx="4358640" cy="2671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1040" y="-149693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Компьютер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11040" y="404661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Ноутбук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511040" y="990821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Планшет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87240" y="5105400"/>
            <a:ext cx="4038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Чего </a:t>
            </a:r>
            <a:r>
              <a:rPr lang="ru-RU" sz="4000" b="1" dirty="0">
                <a:solidFill>
                  <a:schemeClr val="bg1"/>
                </a:solidFill>
              </a:rPr>
              <a:t>у нас тут только нет?!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5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9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2578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Для </a:t>
            </a:r>
            <a:r>
              <a:rPr lang="ru-RU" sz="4000" b="1" dirty="0" smtClean="0">
                <a:solidFill>
                  <a:schemeClr val="bg1"/>
                </a:solidFill>
              </a:rPr>
              <a:t>мастеров, </a:t>
            </a:r>
            <a:r>
              <a:rPr lang="ru-RU" sz="4000" b="1" dirty="0">
                <a:solidFill>
                  <a:schemeClr val="bg1"/>
                </a:solidFill>
              </a:rPr>
              <a:t>для чайников,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Детишек и начальников.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42064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71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571137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Для игр, работы, для души,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Зайти скорее поспеши.</a:t>
            </a:r>
          </a:p>
        </p:txBody>
      </p:sp>
    </p:spTree>
    <p:extLst>
      <p:ext uri="{BB962C8B-B14F-4D97-AF65-F5344CB8AC3E}">
        <p14:creationId xmlns:p14="http://schemas.microsoft.com/office/powerpoint/2010/main" val="3741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864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И цены чудо, просто смех,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Купи что надо, без помех.</a:t>
            </a:r>
          </a:p>
        </p:txBody>
      </p:sp>
    </p:spTree>
    <p:extLst>
      <p:ext uri="{BB962C8B-B14F-4D97-AF65-F5344CB8AC3E}">
        <p14:creationId xmlns:p14="http://schemas.microsoft.com/office/powerpoint/2010/main" val="35829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22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В кредит, </a:t>
            </a:r>
            <a:r>
              <a:rPr lang="ru-RU" sz="4000" b="1" dirty="0" smtClean="0">
                <a:solidFill>
                  <a:schemeClr val="bg1"/>
                </a:solidFill>
              </a:rPr>
              <a:t>рассрочку, </a:t>
            </a:r>
            <a:r>
              <a:rPr lang="ru-RU" sz="4000" b="1" dirty="0">
                <a:solidFill>
                  <a:schemeClr val="bg1"/>
                </a:solidFill>
              </a:rPr>
              <a:t>как желаешь</a:t>
            </a:r>
            <a:r>
              <a:rPr lang="ru-RU" sz="4000" b="1" dirty="0" smtClean="0">
                <a:solidFill>
                  <a:schemeClr val="bg1"/>
                </a:solidFill>
              </a:rPr>
              <a:t>.</a:t>
            </a: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У нас никак не прогадаешь!</a:t>
            </a:r>
          </a:p>
        </p:txBody>
      </p:sp>
    </p:spTree>
    <p:extLst>
      <p:ext uri="{BB962C8B-B14F-4D97-AF65-F5344CB8AC3E}">
        <p14:creationId xmlns:p14="http://schemas.microsoft.com/office/powerpoint/2010/main" val="23234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4" descr="nastol.com.ua-50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23622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0" dirty="0" smtClean="0">
                <a:ln w="50800"/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 городе Твери были изучены различные виды реклам. При детальном исследовании выяснилось, что преобладают стендовая реклама, щитовая, крышная установка и растяжки.</a:t>
            </a:r>
            <a:endParaRPr lang="ru-RU" sz="2400" b="1" spc="0" dirty="0">
              <a:ln w="50800"/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62000" y="3124200"/>
          <a:ext cx="77724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219200"/>
                <a:gridCol w="1463040"/>
                <a:gridCol w="1508760"/>
                <a:gridCol w="1600200"/>
              </a:tblGrid>
              <a:tr h="67183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Улицы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Стенды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Щиты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Растяжки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Крышная установка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Пр.</a:t>
                      </a:r>
                      <a:r>
                        <a:rPr lang="ru-RU" sz="2400" baseline="0" dirty="0" smtClean="0"/>
                        <a:t> Чайковского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Пр.</a:t>
                      </a:r>
                      <a:r>
                        <a:rPr lang="ru-RU" sz="2400" baseline="0" dirty="0" smtClean="0"/>
                        <a:t> </a:t>
                      </a:r>
                      <a:br>
                        <a:rPr lang="ru-RU" sz="2400" baseline="0" dirty="0" smtClean="0"/>
                      </a:br>
                      <a:r>
                        <a:rPr lang="ru-RU" sz="2400" baseline="0" dirty="0" smtClean="0"/>
                        <a:t>Калинина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25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Тверской пр.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22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2" descr="2708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9144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Итоги исследования </a:t>
            </a:r>
            <a:endParaRPr lang="ru-RU" b="1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32004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1148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Рекламы используются в продаже всех видов товаров (автомобили, косметика, лекарства, мебель).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Уровень продаж колеблется по сезонам года.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Эффективная реклама влечет за собой увеличения объема продаж.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Необходимо соответствие рекламы с рекламируемым товаром.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4" descr="nastol.com.ua-50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57200" y="457200"/>
            <a:ext cx="5486400" cy="914400"/>
          </a:xfrm>
        </p:spPr>
        <p:txBody>
          <a:bodyPr>
            <a:normAutofit fontScale="90000"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Выводы</a:t>
            </a:r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572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82930" indent="-51435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ru-RU" b="1" dirty="0" smtClean="0">
                <a:ln w="50800"/>
                <a:solidFill>
                  <a:schemeClr val="tx1"/>
                </a:solidFill>
              </a:rPr>
              <a:t>Простейшие формы рекламы известны с доисторического времени.</a:t>
            </a:r>
            <a:br>
              <a:rPr lang="ru-RU" b="1" dirty="0" smtClean="0">
                <a:ln w="50800"/>
                <a:solidFill>
                  <a:schemeClr val="tx1"/>
                </a:solidFill>
              </a:rPr>
            </a:br>
            <a:r>
              <a:rPr lang="ru-RU" b="1" dirty="0" smtClean="0">
                <a:ln w="50800"/>
                <a:solidFill>
                  <a:schemeClr val="tx1"/>
                </a:solidFill>
              </a:rPr>
              <a:t>Реклама информативна.</a:t>
            </a:r>
            <a:br>
              <a:rPr lang="ru-RU" b="1" dirty="0" smtClean="0">
                <a:ln w="50800"/>
                <a:solidFill>
                  <a:schemeClr val="tx1"/>
                </a:solidFill>
              </a:rPr>
            </a:br>
            <a:r>
              <a:rPr lang="ru-RU" b="1" dirty="0" smtClean="0">
                <a:ln w="50800"/>
                <a:solidFill>
                  <a:schemeClr val="tx1"/>
                </a:solidFill>
              </a:rPr>
              <a:t>При расчете стоимости товаров определенное место занимает реклама.</a:t>
            </a:r>
            <a:br>
              <a:rPr lang="ru-RU" b="1" dirty="0" smtClean="0">
                <a:ln w="50800"/>
                <a:solidFill>
                  <a:schemeClr val="tx1"/>
                </a:solidFill>
              </a:rPr>
            </a:br>
            <a:r>
              <a:rPr lang="ru-RU" b="1" dirty="0" smtClean="0">
                <a:ln w="50800"/>
                <a:solidFill>
                  <a:schemeClr val="tx1"/>
                </a:solidFill>
              </a:rPr>
              <a:t>В настоящее время существуют множество видов реклам, из них в Твери наиболее популярны  рекламные щиты, телерекламы, реклама на транспорте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pPr marL="582930" indent="-51435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ln w="50800"/>
                <a:solidFill>
                  <a:schemeClr val="tx1"/>
                </a:solidFill>
              </a:rPr>
              <a:t>Без рекламы и работы рекламного агента не продается  ни один товар</a:t>
            </a:r>
            <a:br>
              <a:rPr lang="ru-RU" b="1" dirty="0" smtClean="0">
                <a:ln w="50800"/>
                <a:solidFill>
                  <a:schemeClr val="tx1"/>
                </a:solidFill>
              </a:rPr>
            </a:br>
            <a:endParaRPr lang="ru-RU" b="1" dirty="0">
              <a:ln w="50800"/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" descr="0863d9172db081872df621b5f3a2c4f2_fu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704985">
            <a:off x="1764273" y="1010397"/>
            <a:ext cx="7772400" cy="9144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СПАСИБО ЗА ВНИМАНИЕ!</a:t>
            </a:r>
            <a:endParaRPr lang="ru-RU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533401"/>
            <a:ext cx="5410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PT Sans"/>
              </a:rPr>
              <a:t>Одна из самых востребованных на сегодняшний день профессий на рынке труда</a:t>
            </a:r>
            <a:r>
              <a:rPr lang="ru-RU" sz="2000" dirty="0">
                <a:latin typeface="PT Sans"/>
              </a:rPr>
              <a:t>. </a:t>
            </a:r>
            <a:endParaRPr lang="en-US" sz="2000" dirty="0" smtClean="0">
              <a:latin typeface="PT Sans"/>
            </a:endParaRPr>
          </a:p>
          <a:p>
            <a:r>
              <a:rPr lang="ru-RU" sz="2000" dirty="0" smtClean="0">
                <a:latin typeface="PT Sans"/>
              </a:rPr>
              <a:t>Быстрые </a:t>
            </a:r>
            <a:r>
              <a:rPr lang="ru-RU" sz="2000" dirty="0">
                <a:latin typeface="PT Sans"/>
              </a:rPr>
              <a:t>ноги, отличное умение найти общий язык с любым клиентом, оптимизм, стремление дойти до намеченной цели - вот что отличает представителя этой профессии от многих других. </a:t>
            </a:r>
            <a:r>
              <a:rPr lang="ru-RU" sz="2000" dirty="0" smtClean="0">
                <a:latin typeface="PT Sans"/>
              </a:rPr>
              <a:t>Для </a:t>
            </a:r>
            <a:r>
              <a:rPr lang="ru-RU" sz="2000" dirty="0">
                <a:latin typeface="PT Sans"/>
              </a:rPr>
              <a:t>соперничества с многочисленными конкурентами все более важными становятся реклама и грамотная презентация своих товаров и услуг в СМИ. Поэтому профессия менеджера по рекламе не только не теряет своей актуальности, но и приобретает популярность, выставляя соискателям все более серьезные требования.</a:t>
            </a:r>
            <a:br>
              <a:rPr lang="ru-RU" sz="2000" dirty="0">
                <a:latin typeface="PT Sans"/>
              </a:rPr>
            </a:br>
            <a:endParaRPr lang="ru-RU" sz="2000" dirty="0" smtClean="0">
              <a:latin typeface="PT Sans"/>
            </a:endParaRPr>
          </a:p>
          <a:p>
            <a:endParaRPr lang="ru-RU" dirty="0">
              <a:solidFill>
                <a:srgbClr val="555555"/>
              </a:solidFill>
              <a:latin typeface="PT Sans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751" y="1371600"/>
            <a:ext cx="2762250" cy="416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110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838200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555555"/>
                </a:solidFill>
                <a:latin typeface="PT Sans"/>
              </a:rPr>
              <a:t>Образование </a:t>
            </a:r>
            <a:endParaRPr lang="ru-RU" sz="2400" b="1" i="1" dirty="0" smtClean="0">
              <a:solidFill>
                <a:srgbClr val="555555"/>
              </a:solidFill>
              <a:latin typeface="PT Sans"/>
            </a:endParaRPr>
          </a:p>
          <a:p>
            <a:endParaRPr lang="ru-RU" sz="2000" b="1" i="1" dirty="0">
              <a:solidFill>
                <a:srgbClr val="555555"/>
              </a:solidFill>
              <a:latin typeface="PT Sans"/>
            </a:endParaRPr>
          </a:p>
          <a:p>
            <a:r>
              <a:rPr lang="ru-RU" sz="2000" dirty="0" smtClean="0">
                <a:latin typeface="PT Sans"/>
              </a:rPr>
              <a:t>Специального </a:t>
            </a:r>
            <a:r>
              <a:rPr lang="ru-RU" sz="2000" dirty="0">
                <a:latin typeface="PT Sans"/>
              </a:rPr>
              <a:t>образования может и не быть. Однако конкуренция на рынке труда сегодня настолько высока, что большинство компаний хотят нанять специалиста с высшим образованием. 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124200"/>
            <a:ext cx="4076700" cy="3159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579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914400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PT Sans"/>
              </a:rPr>
              <a:t>Рекламный агент призван способствовать успешному продвижению товара на рынок, поиску новых клиентов, созданию сети сбыта и, в конечном итоге, увеличению объемов продаж. Реклама — это инструмент формирования спроса на товары и услуги. Агент способствует раскрытию достоинств фирмы и ее продукции, потребительских свойств и способов применения товара.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161169"/>
            <a:ext cx="4718985" cy="2714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176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267"/>
          <a:stretch/>
        </p:blipFill>
        <p:spPr>
          <a:xfrm>
            <a:off x="4648199" y="3810000"/>
            <a:ext cx="3935963" cy="2477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38200" y="657320"/>
            <a:ext cx="4343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Главной </a:t>
            </a:r>
            <a:r>
              <a:rPr lang="ru-RU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функцией этого специалиста </a:t>
            </a:r>
            <a:endParaRPr lang="ru-RU" sz="2400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ru-RU" sz="2000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является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продажа рекламных услуг фирмам, желающим расширить рынок сбыта, поднять спрос на свою продукцию (в таком случае эти специалисты работают в организациях, занимающихся размещением рекламы: в СМИ или, например, в фирме, производящей соответствующие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плакаты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2884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36" y="648817"/>
            <a:ext cx="4572000" cy="60324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555555"/>
                </a:solidFill>
                <a:latin typeface="PT Sans"/>
              </a:rPr>
              <a:t>Преимущества и недостатки профессии </a:t>
            </a:r>
            <a:endParaRPr lang="ru-RU" sz="2400" b="1" i="1" dirty="0" smtClean="0">
              <a:solidFill>
                <a:srgbClr val="555555"/>
              </a:solidFill>
              <a:latin typeface="PT Sans"/>
            </a:endParaRPr>
          </a:p>
          <a:p>
            <a:endParaRPr lang="ru-RU" sz="2000" dirty="0">
              <a:solidFill>
                <a:srgbClr val="555555"/>
              </a:solidFill>
              <a:latin typeface="PT Sans"/>
            </a:endParaRPr>
          </a:p>
          <a:p>
            <a:r>
              <a:rPr lang="ru-RU" sz="2000" dirty="0" smtClean="0">
                <a:latin typeface="PT Sans"/>
              </a:rPr>
              <a:t>Профессия </a:t>
            </a:r>
            <a:r>
              <a:rPr lang="ru-RU" sz="2000" dirty="0">
                <a:latin typeface="PT Sans"/>
              </a:rPr>
              <a:t>менеджера по рекламе требует довольно большой мобильности, потому как PR-</a:t>
            </a:r>
            <a:r>
              <a:rPr lang="ru-RU" sz="2000" dirty="0" err="1">
                <a:latin typeface="PT Sans"/>
              </a:rPr>
              <a:t>щикам</a:t>
            </a:r>
            <a:r>
              <a:rPr lang="ru-RU" sz="2000" dirty="0">
                <a:latin typeface="PT Sans"/>
              </a:rPr>
              <a:t> приходится постоянно общаться с разными людьми: от творческих кругов до представителей государственных органов. </a:t>
            </a:r>
            <a:r>
              <a:rPr lang="ru-RU" sz="2000" dirty="0" smtClean="0">
                <a:latin typeface="PT Sans"/>
              </a:rPr>
              <a:t> </a:t>
            </a:r>
            <a:r>
              <a:rPr lang="ru-RU" sz="2000" dirty="0">
                <a:latin typeface="PT Sans"/>
              </a:rPr>
              <a:t>Д</a:t>
            </a:r>
            <a:r>
              <a:rPr lang="ru-RU" sz="2000" dirty="0" smtClean="0">
                <a:latin typeface="PT Sans"/>
              </a:rPr>
              <a:t>ля </a:t>
            </a:r>
            <a:r>
              <a:rPr lang="ru-RU" sz="2000" dirty="0">
                <a:latin typeface="PT Sans"/>
              </a:rPr>
              <a:t>каждой социальной среды нужно находить свои язык и манеру общения. Менеджерам по рекламе всегда приходится быть обаятельными, уметь «читать» любого человека, подстраиваться под него.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 smtClean="0">
              <a:latin typeface="PT Sans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7" y="648817"/>
            <a:ext cx="3211736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651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762000"/>
            <a:ext cx="4572000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b="1" i="1" dirty="0" smtClean="0">
              <a:solidFill>
                <a:srgbClr val="555555"/>
              </a:solidFill>
              <a:latin typeface="PT Sans"/>
            </a:endParaRPr>
          </a:p>
          <a:p>
            <a:pPr algn="ctr"/>
            <a:r>
              <a:rPr lang="ru-RU" sz="2400" b="1" i="1" dirty="0" smtClean="0">
                <a:solidFill>
                  <a:srgbClr val="555555"/>
                </a:solidFill>
                <a:latin typeface="PT Sans"/>
              </a:rPr>
              <a:t>К </a:t>
            </a:r>
            <a:r>
              <a:rPr lang="ru-RU" sz="2400" b="1" i="1" dirty="0">
                <a:solidFill>
                  <a:srgbClr val="555555"/>
                </a:solidFill>
                <a:latin typeface="PT Sans"/>
              </a:rPr>
              <a:t>недостаткам профессии </a:t>
            </a:r>
            <a:endParaRPr lang="ru-RU" sz="2400" b="1" i="1" dirty="0" smtClean="0">
              <a:solidFill>
                <a:srgbClr val="555555"/>
              </a:solidFill>
              <a:latin typeface="PT Sans"/>
            </a:endParaRPr>
          </a:p>
          <a:p>
            <a:endParaRPr lang="ru-RU" sz="2400" b="1" i="1" dirty="0">
              <a:solidFill>
                <a:srgbClr val="555555"/>
              </a:solidFill>
              <a:latin typeface="PT Sans"/>
            </a:endParaRPr>
          </a:p>
          <a:p>
            <a:r>
              <a:rPr lang="ru-RU" sz="2000" dirty="0" smtClean="0">
                <a:latin typeface="PT Sans"/>
              </a:rPr>
              <a:t>можно </a:t>
            </a:r>
            <a:r>
              <a:rPr lang="ru-RU" sz="2000" dirty="0">
                <a:latin typeface="PT Sans"/>
              </a:rPr>
              <a:t>отнести и достаточно высокую степень ответственности. Любое неверно подобранное слово может оттолкнуть потенциальных клиентов от товара и перечеркнуть огромный объем сделанной работы. </a:t>
            </a:r>
            <a:endParaRPr lang="ru-RU" sz="2000" dirty="0" smtClean="0">
              <a:latin typeface="PT Sans"/>
            </a:endParaRPr>
          </a:p>
          <a:p>
            <a:endParaRPr lang="ru-RU" sz="2000" dirty="0">
              <a:latin typeface="PT Sans"/>
            </a:endParaRPr>
          </a:p>
          <a:p>
            <a:r>
              <a:rPr lang="ru-RU" sz="2000" dirty="0" smtClean="0">
                <a:latin typeface="PT Sans"/>
              </a:rPr>
              <a:t>Неоспоримым </a:t>
            </a:r>
            <a:r>
              <a:rPr lang="ru-RU" sz="2000" dirty="0">
                <a:latin typeface="PT Sans"/>
              </a:rPr>
              <a:t>плюсом профессии </a:t>
            </a:r>
            <a:r>
              <a:rPr lang="ru-RU" sz="2000" dirty="0" smtClean="0">
                <a:latin typeface="PT Sans"/>
              </a:rPr>
              <a:t>является  то</a:t>
            </a:r>
            <a:r>
              <a:rPr lang="ru-RU" sz="2000" dirty="0">
                <a:latin typeface="PT Sans"/>
              </a:rPr>
              <a:t>, что работа будет полна творчества и общения с новыми интересными людьми</a:t>
            </a:r>
            <a:r>
              <a:rPr lang="ru-RU" sz="2000" dirty="0">
                <a:solidFill>
                  <a:srgbClr val="555555"/>
                </a:solidFill>
                <a:latin typeface="PT Sans"/>
              </a:rPr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 smtClean="0">
              <a:solidFill>
                <a:srgbClr val="555555"/>
              </a:solidFill>
              <a:latin typeface="PT Sans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52600"/>
            <a:ext cx="3149359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33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58676c8c63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676400"/>
            <a:ext cx="7772400" cy="914400"/>
          </a:xfrm>
        </p:spPr>
        <p:txBody>
          <a:bodyPr>
            <a:normAutofit fontScale="90000"/>
            <a:scene3d>
              <a:camera prst="perspectiveHeroicExtremeLeftFacing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Реклама и ее роль в торговле</a:t>
            </a:r>
            <a:br>
              <a:rPr lang="ru-RU" sz="6600" b="1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</a:br>
            <a:endParaRPr lang="ru-RU" sz="6600" b="1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772</TotalTime>
  <Words>515</Words>
  <Application>Microsoft Office PowerPoint</Application>
  <PresentationFormat>Экран (4:3)</PresentationFormat>
  <Paragraphs>116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Calibri</vt:lpstr>
      <vt:lpstr>Corbel</vt:lpstr>
      <vt:lpstr>Garamond</vt:lpstr>
      <vt:lpstr>Georgia</vt:lpstr>
      <vt:lpstr>Monotype Corsiva</vt:lpstr>
      <vt:lpstr>PT Sans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Реклама и ее роль в торговле </vt:lpstr>
      <vt:lpstr>Простейшие формы рекламы до н.э.</vt:lpstr>
      <vt:lpstr>Институт глашатаев</vt:lpstr>
      <vt:lpstr>Первые рекламодатели</vt:lpstr>
      <vt:lpstr>Россер Ривс</vt:lpstr>
      <vt:lpstr>Реклама в России</vt:lpstr>
      <vt:lpstr>Презентация PowerPoint</vt:lpstr>
      <vt:lpstr>  Виды реклам: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городе Твери были изучены различные виды реклам. При детальном исследовании выяснилось, что преобладают стендовая реклама, щитовая, крышная установка и растяжки.</vt:lpstr>
      <vt:lpstr>Итоги исследования </vt:lpstr>
      <vt:lpstr>Выводы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Элмин</dc:creator>
  <cp:lastModifiedBy>Ольга Совсуняк</cp:lastModifiedBy>
  <cp:revision>89</cp:revision>
  <dcterms:created xsi:type="dcterms:W3CDTF">2012-02-08T14:58:50Z</dcterms:created>
  <dcterms:modified xsi:type="dcterms:W3CDTF">2016-04-04T08:58:36Z</dcterms:modified>
</cp:coreProperties>
</file>