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notesMasterIdLst>
    <p:notesMasterId r:id="rId36"/>
  </p:notesMasterIdLst>
  <p:sldIdLst>
    <p:sldId id="315" r:id="rId3"/>
    <p:sldId id="340" r:id="rId4"/>
    <p:sldId id="318" r:id="rId5"/>
    <p:sldId id="321" r:id="rId6"/>
    <p:sldId id="319" r:id="rId7"/>
    <p:sldId id="322" r:id="rId8"/>
    <p:sldId id="338" r:id="rId9"/>
    <p:sldId id="339" r:id="rId10"/>
    <p:sldId id="329" r:id="rId11"/>
    <p:sldId id="333" r:id="rId12"/>
    <p:sldId id="334" r:id="rId13"/>
    <p:sldId id="335" r:id="rId14"/>
    <p:sldId id="336" r:id="rId15"/>
    <p:sldId id="337" r:id="rId16"/>
    <p:sldId id="324" r:id="rId17"/>
    <p:sldId id="325" r:id="rId18"/>
    <p:sldId id="326" r:id="rId19"/>
    <p:sldId id="327" r:id="rId20"/>
    <p:sldId id="291" r:id="rId21"/>
    <p:sldId id="292" r:id="rId22"/>
    <p:sldId id="295" r:id="rId23"/>
    <p:sldId id="301" r:id="rId24"/>
    <p:sldId id="305" r:id="rId25"/>
    <p:sldId id="314" r:id="rId26"/>
    <p:sldId id="304" r:id="rId27"/>
    <p:sldId id="298" r:id="rId28"/>
    <p:sldId id="308" r:id="rId29"/>
    <p:sldId id="309" r:id="rId30"/>
    <p:sldId id="341" r:id="rId31"/>
    <p:sldId id="310" r:id="rId32"/>
    <p:sldId id="312" r:id="rId33"/>
    <p:sldId id="311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>
        <p:scale>
          <a:sx n="60" d="100"/>
          <a:sy n="60" d="100"/>
        </p:scale>
        <p:origin x="-2244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5922B-02BE-45B0-ADC7-D5D56E700B7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5BB74-74A3-4E33-B06D-1D97F701F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45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89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26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543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901C-840F-4A15-A8BF-BB110F4C4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315474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AE1B2-C8AA-4C18-92F5-6365456F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91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99B8-D8FE-4EE1-9F34-3A57964FF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51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8B2D4-2F4D-4C33-9DBD-92A3976C7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567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0E496-C09B-4AB6-A402-E09C851A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38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3C3D-09D4-46EE-8140-5005ECFE8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364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29A3E-BE27-4B3E-8171-F9B04F4BF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684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89F6-B638-4627-A708-B5196C388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09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452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9371-F225-4133-B80E-2DC43E34D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415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0F84-D565-4F07-985F-F4A358721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42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3515-6426-4501-A5F6-B304F8EBE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3280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2225-88D4-48DB-B26C-1F20EAED6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406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09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75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08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08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29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18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4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A961-8DBF-4640-B676-F895D6A595B4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5AB7-85B6-4DD4-8B92-B6916B810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4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2B1C54-8ACF-4858-A185-823057D8FEC0}" type="slidenum">
              <a:rPr 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0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o.tvobr.ru:8880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60;&#1080;&#1083;&#1100;&#1084;%20&#1082;%20&#1074;&#1099;&#1089;&#1090;&#1091;&#1087;&#1083;&#1077;&#1085;&#1080;&#1102;%20&#1079;&#1072;&#1074;&#1091;&#1095;&#1072;.mp4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h1413sv.mskobr.ru/images/banners/ban_shkola_zdravstvu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8976"/>
          </a:xfrm>
          <a:prstGeom prst="rect">
            <a:avLst/>
          </a:prstGeom>
          <a:noFill/>
        </p:spPr>
      </p:pic>
      <p:sp>
        <p:nvSpPr>
          <p:cNvPr id="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572560" cy="328614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Совсем скоро в жизни вашей семьи наступит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ответственный момент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-скоро ваши дети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станут первоклассниками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 Это важное событие в их жизни. У них появятся новые обязанности, новые друзья, новые общения с взрослыми. </a:t>
            </a:r>
          </a:p>
          <a:p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1535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ВЫПИСКА ИЗ ПОЛОЖЕНИЯ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 требованиях к одежде учащихся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b="1" dirty="0" smtClean="0"/>
              <a:t>3. Требования к одежде учащихся.</a:t>
            </a:r>
          </a:p>
          <a:p>
            <a:pPr>
              <a:buNone/>
            </a:pPr>
            <a:r>
              <a:rPr lang="ru-RU" b="1" dirty="0" smtClean="0"/>
              <a:t>3.2.  Повседневная одежда.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для мальчиков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костюм «тройка» (брюки, пиджак - серого цвета, жилет в сине-серо-голубую клетку), мужская сорочка (рубашка) или водолазка однотонной расцветки пастельных тонов, галстук или галстук-бабочка (с рубашкой);</a:t>
            </a:r>
          </a:p>
          <a:p>
            <a:r>
              <a:rPr lang="ru-RU" b="1" i="1" u="sng" dirty="0" smtClean="0">
                <a:solidFill>
                  <a:srgbClr val="0070C0"/>
                </a:solidFill>
              </a:rPr>
              <a:t>для девочек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– костюм «тройка» (пиджак, юбка или брюки серого цвета, жилет в сине-серо-голубую клетку) или костюм «двойка» (пиджак серого цвета, сарафан с верхом в сине-серо-голубую клетку и низом серого цвета), блуза или водолазка однотонной расцветки пастельных тонов, колготки однотонных неярких расцветок.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школа\Downloads\DSC_22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217852" cy="3508506"/>
          </a:xfrm>
          <a:prstGeom prst="rect">
            <a:avLst/>
          </a:prstGeom>
          <a:noFill/>
        </p:spPr>
      </p:pic>
      <p:pic>
        <p:nvPicPr>
          <p:cNvPr id="1027" name="Picture 3" descr="C:\Users\школа\Downloads\DSC_2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85842"/>
            <a:ext cx="2228257" cy="3948967"/>
          </a:xfrm>
          <a:prstGeom prst="rect">
            <a:avLst/>
          </a:prstGeom>
          <a:noFill/>
        </p:spPr>
      </p:pic>
      <p:pic>
        <p:nvPicPr>
          <p:cNvPr id="1028" name="Picture 4" descr="C:\Users\школа\Downloads\DSC_2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7286612" cy="3786190"/>
          </a:xfrm>
          <a:prstGeom prst="rect">
            <a:avLst/>
          </a:prstGeom>
          <a:noFill/>
        </p:spPr>
      </p:pic>
      <p:pic>
        <p:nvPicPr>
          <p:cNvPr id="1029" name="Picture 5" descr="C:\Users\школа\Downloads\DSC_22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3389" y="2922584"/>
            <a:ext cx="2220611" cy="3935416"/>
          </a:xfrm>
          <a:prstGeom prst="rect">
            <a:avLst/>
          </a:prstGeom>
          <a:noFill/>
        </p:spPr>
      </p:pic>
      <p:pic>
        <p:nvPicPr>
          <p:cNvPr id="1030" name="Picture 6" descr="C:\Users\школа\Downloads\DSC_2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-285776"/>
            <a:ext cx="2714612" cy="4143404"/>
          </a:xfrm>
          <a:prstGeom prst="rect">
            <a:avLst/>
          </a:prstGeom>
          <a:noFill/>
        </p:spPr>
      </p:pic>
      <p:pic>
        <p:nvPicPr>
          <p:cNvPr id="4" name="Picture 2" descr="https://lastfm.freetls.fastly.net/i/u/ar0/480880e7cb395f987479d0ede0ce1b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2" y="259159"/>
            <a:ext cx="512510" cy="512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astfm.freetls.fastly.net/i/u/ar0/480880e7cb395f987479d0ede0ce1b2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77" y="3862292"/>
            <a:ext cx="625272" cy="62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astfm.freetls.fastly.net/i/u/ar0/480880e7cb395f987479d0ede0ce1b2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84450"/>
            <a:ext cx="583474" cy="583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avatars.mds.yandex.net/get-zen_doc/99893/pub_5c650290c4483200ad05a414_5c650513ac080100b0d9dd4f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31" y="259159"/>
            <a:ext cx="588413" cy="58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avatars.mds.yandex.net/get-zen_doc/99893/pub_5c650290c4483200ad05a414_5c650513ac080100b0d9dd4f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13" y="431817"/>
            <a:ext cx="588413" cy="58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vatars.mds.yandex.net/get-zen_doc/99893/pub_5c650290c4483200ad05a414_5c650513ac080100b0d9dd4f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588413" cy="58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ngimg.com/uploads/smiley/smiley_PNG3623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17" y="646889"/>
            <a:ext cx="541752" cy="54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pngimg.com/uploads/smiley/smiley_PNG3623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86752"/>
            <a:ext cx="541752" cy="54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pngimg.com/uploads/smiley/smiley_PNG3623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33176"/>
            <a:ext cx="541752" cy="54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pngimg.com/uploads/smiley/smiley_PNG3623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05820"/>
            <a:ext cx="541752" cy="54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pngimg.com/uploads/smiley/smiley_PNG3623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876" y="1020230"/>
            <a:ext cx="541752" cy="541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pngimg.com/uploads/smiley/smiley_PNG3623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34" y="4058699"/>
            <a:ext cx="386435" cy="386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lastfm.freetls.fastly.net/i/u/ar0/480880e7cb395f987479d0ede0ce1b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184" y="4128504"/>
            <a:ext cx="512510" cy="512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7992888" cy="576064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Школа уже более 10 лет сотрудничает с ателье по пошиву школьной формы (Дарвина, 10). Форма качественная, выглядит красиво и носится много лет </a:t>
            </a:r>
          </a:p>
          <a:p>
            <a:pPr algn="just"/>
            <a:r>
              <a:rPr lang="ru-RU" sz="2600" dirty="0" smtClean="0"/>
              <a:t>Снятие мерок ателье организуется на базе школы 2</a:t>
            </a:r>
            <a:r>
              <a:rPr lang="en-US" sz="2600" dirty="0" smtClean="0"/>
              <a:t>8</a:t>
            </a:r>
            <a:r>
              <a:rPr lang="ru-RU" sz="2600" dirty="0" smtClean="0"/>
              <a:t>, 2</a:t>
            </a:r>
            <a:r>
              <a:rPr lang="en-US" sz="2600" dirty="0" smtClean="0"/>
              <a:t>9</a:t>
            </a:r>
            <a:r>
              <a:rPr lang="ru-RU" sz="2600" dirty="0" smtClean="0"/>
              <a:t>, </a:t>
            </a:r>
            <a:r>
              <a:rPr lang="en-US" sz="2600" dirty="0" smtClean="0"/>
              <a:t>30</a:t>
            </a:r>
            <a:r>
              <a:rPr lang="ru-RU" sz="2600" dirty="0" smtClean="0"/>
              <a:t> мая с 18.00 до 19.00. При себе необходимо иметь аванс 1 000 руб. При подаче заявления Вам дадут талончик на определенное время. </a:t>
            </a:r>
          </a:p>
          <a:p>
            <a:pPr algn="just"/>
            <a:r>
              <a:rPr lang="ru-RU" sz="2600" dirty="0" smtClean="0"/>
              <a:t>Форма шьется «на вырост» – подгибка брюк и рукавов, фасон сарафана позволяют носить форму несколько лет</a:t>
            </a:r>
          </a:p>
          <a:p>
            <a:r>
              <a:rPr lang="ru-RU" sz="2600" dirty="0" smtClean="0"/>
              <a:t>Вы можете заказать часть комплекта – например, у девочек только сарафан  или только жилетку с юбкой (сарафан удобнее в </a:t>
            </a:r>
            <a:r>
              <a:rPr lang="ru-RU" sz="2600" dirty="0" err="1" smtClean="0"/>
              <a:t>нОске</a:t>
            </a:r>
            <a:r>
              <a:rPr lang="ru-RU" sz="2600" dirty="0" smtClean="0"/>
              <a:t>)</a:t>
            </a:r>
          </a:p>
          <a:p>
            <a:r>
              <a:rPr lang="ru-RU" sz="2600" dirty="0" smtClean="0"/>
              <a:t>Вы можете пошить/приобрести форму самостоятельно – но необходимо придерживаться расцветок и комплектов, принятых в нашей школе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71CC64-461B-4219-B851-DDB3F8E02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345484"/>
            <a:ext cx="6469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C00000"/>
                </a:solidFill>
              </a:rPr>
              <a:t>Стоимость пошива с тканью</a:t>
            </a:r>
            <a:endParaRPr lang="ru-RU" sz="4000" b="1" u="sng" dirty="0">
              <a:ln w="9525">
                <a:noFill/>
              </a:ln>
              <a:solidFill>
                <a:srgbClr val="C0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8" y="1053370"/>
            <a:ext cx="38893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222" y="12550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Мальчики: </a:t>
            </a:r>
          </a:p>
          <a:p>
            <a:r>
              <a:rPr lang="ru-RU" sz="4400" dirty="0" smtClean="0"/>
              <a:t>Пиджак- 3 </a:t>
            </a:r>
            <a:r>
              <a:rPr lang="en-US" sz="4400" dirty="0" smtClean="0"/>
              <a:t>7</a:t>
            </a:r>
            <a:r>
              <a:rPr lang="ru-RU" sz="4400" dirty="0" smtClean="0"/>
              <a:t>00 р, </a:t>
            </a:r>
          </a:p>
          <a:p>
            <a:r>
              <a:rPr lang="ru-RU" sz="4400" dirty="0" smtClean="0"/>
              <a:t>брюки- 2 </a:t>
            </a:r>
            <a:r>
              <a:rPr lang="en-US" sz="4400" dirty="0" smtClean="0"/>
              <a:t>3</a:t>
            </a:r>
            <a:r>
              <a:rPr lang="ru-RU" sz="4400" dirty="0" smtClean="0"/>
              <a:t>00 р, </a:t>
            </a:r>
            <a:endParaRPr lang="ru-RU" sz="4400" dirty="0"/>
          </a:p>
          <a:p>
            <a:r>
              <a:rPr lang="ru-RU" sz="4400" dirty="0"/>
              <a:t>жилет- </a:t>
            </a:r>
            <a:r>
              <a:rPr lang="ru-RU" sz="4400" dirty="0" smtClean="0"/>
              <a:t>2 </a:t>
            </a:r>
            <a:r>
              <a:rPr lang="en-US" sz="4400" dirty="0" smtClean="0"/>
              <a:t>30</a:t>
            </a:r>
            <a:r>
              <a:rPr lang="ru-RU" sz="4400" dirty="0" smtClean="0"/>
              <a:t>0 р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500174"/>
            <a:ext cx="471601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600" b="1" dirty="0">
                <a:solidFill>
                  <a:srgbClr val="002060"/>
                </a:solidFill>
                <a:latin typeface="Franklin Gothic Book"/>
              </a:rPr>
              <a:t>Девочки: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600" dirty="0"/>
              <a:t>Сарафан- </a:t>
            </a:r>
            <a:r>
              <a:rPr lang="en-US" sz="3600" dirty="0" smtClean="0"/>
              <a:t>3</a:t>
            </a:r>
            <a:r>
              <a:rPr lang="ru-RU" sz="3600" dirty="0" smtClean="0"/>
              <a:t> </a:t>
            </a:r>
            <a:r>
              <a:rPr lang="en-US" sz="3600" dirty="0" smtClean="0"/>
              <a:t>00</a:t>
            </a:r>
            <a:r>
              <a:rPr lang="ru-RU" sz="3600" dirty="0" smtClean="0"/>
              <a:t>0 р, 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600" dirty="0" smtClean="0"/>
              <a:t>пиджак- </a:t>
            </a:r>
            <a:r>
              <a:rPr lang="en-US" sz="3600" dirty="0" smtClean="0"/>
              <a:t>3</a:t>
            </a:r>
            <a:r>
              <a:rPr lang="ru-RU" sz="3600" dirty="0" smtClean="0"/>
              <a:t> </a:t>
            </a:r>
            <a:r>
              <a:rPr lang="en-US" sz="3600" dirty="0" smtClean="0"/>
              <a:t>7</a:t>
            </a:r>
            <a:r>
              <a:rPr lang="ru-RU" sz="3600" dirty="0" smtClean="0"/>
              <a:t>00 р, </a:t>
            </a:r>
            <a:endParaRPr lang="ru-RU" sz="3600" dirty="0"/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600" dirty="0"/>
              <a:t>жилетка </a:t>
            </a:r>
            <a:r>
              <a:rPr lang="ru-RU" sz="3600" dirty="0" smtClean="0"/>
              <a:t>-2 </a:t>
            </a:r>
            <a:r>
              <a:rPr lang="en-US" sz="3600" dirty="0" smtClean="0"/>
              <a:t>30</a:t>
            </a:r>
            <a:r>
              <a:rPr lang="ru-RU" sz="3600" dirty="0" smtClean="0"/>
              <a:t>0 р, </a:t>
            </a: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3600" dirty="0" smtClean="0"/>
              <a:t>юбка –2 </a:t>
            </a:r>
            <a:r>
              <a:rPr lang="en-US" sz="3600" dirty="0" smtClean="0"/>
              <a:t>4</a:t>
            </a:r>
            <a:r>
              <a:rPr lang="ru-RU" sz="3600" dirty="0" smtClean="0"/>
              <a:t>00 р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0" y="5072932"/>
            <a:ext cx="8744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Снятие мерок 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, 2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4000" b="1" u="sng" dirty="0" smtClean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</a:rPr>
              <a:t>мая </a:t>
            </a:r>
            <a:endParaRPr lang="ru-RU" sz="40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18.00 до 19.00</a:t>
            </a:r>
          </a:p>
        </p:txBody>
      </p:sp>
    </p:spTree>
    <p:extLst>
      <p:ext uri="{BB962C8B-B14F-4D97-AF65-F5344CB8AC3E}">
        <p14:creationId xmlns="" xmlns:p14="http://schemas.microsoft.com/office/powerpoint/2010/main" val="4661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721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2023 – 2024 учебном году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МБОУ СШ № 45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будут сформированы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u="sng" dirty="0" smtClean="0">
                <a:solidFill>
                  <a:srgbClr val="7030A0"/>
                </a:solidFill>
              </a:rPr>
              <a:t>четыре класса.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Учителя и программы, по которым будут учиться дети, представлены на следующих слайдах.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3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14876" y="1071546"/>
            <a:ext cx="4429124" cy="402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u="sng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МАВЛЯНОВА МАРИНА ВИКТОРОВНА</a:t>
            </a:r>
            <a:endParaRPr lang="en-US" sz="4400" b="1" i="1" kern="0" baseline="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>
                <a:solidFill>
                  <a:srgbClr val="7030A0"/>
                </a:solidFill>
              </a:rPr>
              <a:t>Программа с углублённым изучением </a:t>
            </a:r>
            <a:r>
              <a:rPr lang="ru-RU" sz="4000" b="1" i="1" kern="0" dirty="0" smtClean="0">
                <a:solidFill>
                  <a:srgbClr val="7030A0"/>
                </a:solidFill>
              </a:rPr>
              <a:t>математики</a:t>
            </a:r>
            <a:endParaRPr lang="ru-RU" sz="4000" b="1" u="sng" kern="0" dirty="0">
              <a:solidFill>
                <a:srgbClr val="002060"/>
              </a:solidFill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 smtClean="0">
                <a:solidFill>
                  <a:srgbClr val="00B050"/>
                </a:solidFill>
              </a:rPr>
              <a:t>Учитель высшей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 smtClean="0">
                <a:solidFill>
                  <a:srgbClr val="00B050"/>
                </a:solidFill>
              </a:rPr>
              <a:t>категории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857752" y="5286388"/>
            <a:ext cx="4543412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400" b="1" i="1" kern="0" dirty="0" smtClean="0">
                <a:solidFill>
                  <a:srgbClr val="C00000"/>
                </a:solidFill>
              </a:rPr>
              <a:t>Стаж работы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400" b="1" i="1" kern="0" dirty="0" smtClean="0">
                <a:solidFill>
                  <a:srgbClr val="C00000"/>
                </a:solidFill>
              </a:rPr>
              <a:t>27 лет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6" name="Picture 3" descr="C:\Users\школа\Downloads\IMG_20230904_14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222"/>
            <a:ext cx="4597772" cy="6648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857620" y="1428736"/>
            <a:ext cx="5286380" cy="450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</a:t>
            </a:r>
            <a:r>
              <a:rPr kumimoji="0" lang="ru-RU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УСЕНКО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ИРИНА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kumimoji="0" lang="ru-RU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ВИКТОРОВНА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 smtClean="0">
                <a:solidFill>
                  <a:srgbClr val="7030A0"/>
                </a:solidFill>
              </a:rPr>
              <a:t>Программа с углублённым изучением математики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>
                <a:solidFill>
                  <a:srgbClr val="00B050"/>
                </a:solidFill>
              </a:rPr>
              <a:t>Учитель </a:t>
            </a:r>
            <a:r>
              <a:rPr lang="ru-RU" sz="4000" b="1" i="1" kern="0" dirty="0" smtClean="0">
                <a:solidFill>
                  <a:srgbClr val="00B050"/>
                </a:solidFill>
              </a:rPr>
              <a:t>первой</a:t>
            </a:r>
            <a:endParaRPr lang="ru-RU" sz="4000" b="1" i="1" kern="0" dirty="0">
              <a:solidFill>
                <a:srgbClr val="00B050"/>
              </a:solidFill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>
                <a:solidFill>
                  <a:srgbClr val="00B050"/>
                </a:solidFill>
              </a:rPr>
              <a:t>категории</a:t>
            </a:r>
            <a:endParaRPr kumimoji="0" lang="ru-RU" sz="4000" b="1" i="0" u="sng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i="1" kern="0" baseline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3977076" y="5421569"/>
            <a:ext cx="5047468" cy="101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400" b="1" i="1" kern="0" dirty="0" smtClean="0">
                <a:solidFill>
                  <a:srgbClr val="C00000"/>
                </a:solidFill>
              </a:rPr>
              <a:t>Стаж работы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400" b="1" i="1" kern="0" dirty="0" smtClean="0">
                <a:solidFill>
                  <a:srgbClr val="C00000"/>
                </a:solidFill>
              </a:rPr>
              <a:t>19 лет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2" y="9204"/>
            <a:ext cx="495258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14876" y="1071546"/>
            <a:ext cx="4429124" cy="402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u="sng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МИХАЙЛОВА СВЕТЛАНА ВЯЧЕСЛАВОВНА</a:t>
            </a:r>
            <a:endParaRPr lang="en-US" sz="4400" b="1" i="1" kern="0" baseline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Программа гуманитарной направленности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 smtClean="0">
                <a:solidFill>
                  <a:srgbClr val="00B050"/>
                </a:solidFill>
              </a:rPr>
              <a:t>Учитель высшей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 smtClean="0">
                <a:solidFill>
                  <a:srgbClr val="00B050"/>
                </a:solidFill>
              </a:rPr>
              <a:t>категории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857752" y="5286388"/>
            <a:ext cx="4543412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400" b="1" i="1" kern="0" dirty="0" smtClean="0">
                <a:solidFill>
                  <a:srgbClr val="C00000"/>
                </a:solidFill>
              </a:rPr>
              <a:t>Стаж работы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400" b="1" i="1" kern="0" dirty="0" smtClean="0">
                <a:solidFill>
                  <a:srgbClr val="C00000"/>
                </a:solidFill>
              </a:rPr>
              <a:t>19 лет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C:\Users\школа\Downloads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665"/>
            <a:ext cx="4678240" cy="68098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14876" y="1412776"/>
            <a:ext cx="4429124" cy="402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4000" b="1" u="sng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КАЗИМИРОВА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4000" b="1" u="sng" kern="0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СВЕТЛАНА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4000" b="1" u="sng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ЕВГЕНЬЕВНА</a:t>
            </a:r>
            <a:endParaRPr lang="ru-RU" sz="4000" b="1" i="1" kern="0" dirty="0" smtClean="0">
              <a:solidFill>
                <a:srgbClr val="7030A0"/>
              </a:solidFill>
            </a:endParaRPr>
          </a:p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 smtClean="0">
                <a:solidFill>
                  <a:srgbClr val="7030A0"/>
                </a:solidFill>
              </a:rPr>
              <a:t>Программа </a:t>
            </a:r>
            <a:r>
              <a:rPr lang="ru-RU" sz="4000" b="1" i="1" kern="0" dirty="0">
                <a:solidFill>
                  <a:srgbClr val="7030A0"/>
                </a:solidFill>
              </a:rPr>
              <a:t>гуманитарной направленности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4555264" y="5286388"/>
            <a:ext cx="4543412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400" b="1" i="1" kern="0" dirty="0" smtClean="0">
                <a:solidFill>
                  <a:srgbClr val="C00000"/>
                </a:solidFill>
              </a:rPr>
              <a:t>Стаж работы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400" b="1" i="1" kern="0" dirty="0" smtClean="0">
                <a:solidFill>
                  <a:srgbClr val="C00000"/>
                </a:solidFill>
              </a:rPr>
              <a:t>27 лет</a:t>
            </a:r>
            <a:endParaRPr kumimoji="0" lang="ru-RU" sz="4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C:\Users\школа\Downloads\IMG-20220323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" y="1063"/>
            <a:ext cx="5184576" cy="67547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230"/>
            <a:ext cx="777312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u="sng" dirty="0" smtClean="0">
                <a:solidFill>
                  <a:srgbClr val="000099"/>
                </a:solidFill>
              </a:rPr>
              <a:t/>
            </a:r>
            <a:br>
              <a:rPr lang="ru-RU" b="1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sz="3600" b="1" u="sng" dirty="0" smtClean="0">
                <a:solidFill>
                  <a:srgbClr val="000099"/>
                </a:solidFill>
              </a:rPr>
              <a:t>Микрорайон   МБОУ СШ № 45 (закреплённая территория)</a:t>
            </a:r>
            <a:r>
              <a:rPr lang="ru-RU" sz="3600" dirty="0" smtClean="0">
                <a:solidFill>
                  <a:srgbClr val="000099"/>
                </a:solidFill>
              </a:rPr>
              <a:t/>
            </a:r>
            <a:br>
              <a:rPr lang="ru-RU" sz="3600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r>
              <a:rPr lang="ru-RU" u="sng" dirty="0" smtClean="0">
                <a:solidFill>
                  <a:srgbClr val="000099"/>
                </a:solidFill>
              </a:rPr>
              <a:t/>
            </a:r>
            <a:br>
              <a:rPr lang="ru-RU" u="sng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12350"/>
            <a:ext cx="8568952" cy="5268978"/>
          </a:xfrm>
        </p:spPr>
        <p:txBody>
          <a:bodyPr>
            <a:noAutofit/>
          </a:bodyPr>
          <a:lstStyle/>
          <a:p>
            <a:r>
              <a:rPr lang="ru-RU" sz="2800" dirty="0"/>
              <a:t>- </a:t>
            </a:r>
            <a:r>
              <a:rPr lang="ru-RU" sz="2800" b="1" dirty="0">
                <a:solidFill>
                  <a:srgbClr val="FF0000"/>
                </a:solidFill>
              </a:rPr>
              <a:t>улица Можайского </a:t>
            </a:r>
            <a:r>
              <a:rPr lang="ru-RU" sz="2800" dirty="0"/>
              <a:t>дома №№ 62 (кроме дома № 62 корпус 1), 71, 73, </a:t>
            </a:r>
            <a:r>
              <a:rPr lang="ru-RU" sz="2800" dirty="0" smtClean="0"/>
              <a:t>75, 77, 79, 83 </a:t>
            </a:r>
            <a:endParaRPr lang="ru-RU" sz="2800" dirty="0"/>
          </a:p>
          <a:p>
            <a:r>
              <a:rPr lang="ru-RU" sz="2800" dirty="0"/>
              <a:t>- </a:t>
            </a:r>
            <a:r>
              <a:rPr lang="ru-RU" sz="2800" b="1" dirty="0">
                <a:solidFill>
                  <a:srgbClr val="FF0000"/>
                </a:solidFill>
              </a:rPr>
              <a:t>улица Загородная</a:t>
            </a:r>
            <a:r>
              <a:rPr lang="ru-RU" sz="2800" dirty="0"/>
              <a:t> </a:t>
            </a:r>
            <a:r>
              <a:rPr lang="ru-RU" sz="2800" dirty="0" smtClean="0"/>
              <a:t>дома №№1-5; 6, 7, 8, 9, 9 корпус 1, 9/41, 10, 10/42, 12, 12 корпус 1</a:t>
            </a:r>
            <a:endParaRPr lang="ru-RU" sz="2800" dirty="0"/>
          </a:p>
          <a:p>
            <a:r>
              <a:rPr lang="ru-RU" sz="2800" dirty="0"/>
              <a:t>- </a:t>
            </a:r>
            <a:r>
              <a:rPr lang="ru-RU" sz="2800" b="1" dirty="0">
                <a:solidFill>
                  <a:srgbClr val="FF0000"/>
                </a:solidFill>
              </a:rPr>
              <a:t>Октябрьский проспект </a:t>
            </a:r>
            <a:r>
              <a:rPr lang="ru-RU" sz="2800" dirty="0"/>
              <a:t>дома №№ 59, 63, 65, 67, 69, 73, 75, 77, 79, 83, 85/49;</a:t>
            </a:r>
          </a:p>
          <a:p>
            <a:r>
              <a:rPr lang="ru-RU" sz="2800" dirty="0"/>
              <a:t>- </a:t>
            </a:r>
            <a:r>
              <a:rPr lang="ru-RU" sz="2800" b="1" dirty="0" smtClean="0">
                <a:solidFill>
                  <a:srgbClr val="FF0000"/>
                </a:solidFill>
              </a:rPr>
              <a:t>улица </a:t>
            </a:r>
            <a:r>
              <a:rPr lang="ru-RU" sz="2800" b="1" dirty="0">
                <a:solidFill>
                  <a:srgbClr val="FF0000"/>
                </a:solidFill>
              </a:rPr>
              <a:t>Левитана  </a:t>
            </a:r>
            <a:r>
              <a:rPr lang="ru-RU" sz="2800" dirty="0" smtClean="0"/>
              <a:t>(все дома, кроме </a:t>
            </a:r>
            <a:r>
              <a:rPr lang="ru-RU" sz="2800" dirty="0"/>
              <a:t>домов №№ 42, 46, 48 (все корпуса), 52, </a:t>
            </a:r>
            <a:r>
              <a:rPr lang="ru-RU" sz="2800" dirty="0" smtClean="0"/>
              <a:t>54,56,58 (все корпуса), 70а, 70б, 72а, 74а, 74б, 76а,76б, 91, 91а, 93, 93а, 95а, 97а);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- 2-й проезд  Марии Ульяновой </a:t>
            </a:r>
            <a:r>
              <a:rPr lang="ru-RU" sz="2800" dirty="0" smtClean="0"/>
              <a:t>дома  № 52 - 68</a:t>
            </a:r>
            <a:endParaRPr lang="ru-RU" altLang="ru-RU" sz="2800" dirty="0" smtClean="0"/>
          </a:p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- 3-й проезд  Марии Ульяновой </a:t>
            </a:r>
            <a:r>
              <a:rPr lang="ru-RU" sz="2800" dirty="0" smtClean="0"/>
              <a:t>дома  № 53 - 68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231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6" descr="IMG_033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28000" contrast="-28000"/>
          </a:blip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>
          <a:xfrm>
            <a:off x="-180528" y="188640"/>
            <a:ext cx="9048750" cy="6324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    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      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>МУНИЦИПАЛЬНОЕ   БЮДЖЕТНОЕ  ОБЩЕОБРАЗОВАТЕЛЬНОЕ  УЧРЕЖДЕНИЕ </a:t>
            </a:r>
            <a: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7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>«</a:t>
            </a: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>СРЕДНЯЯ ШКОЛА №45 </a:t>
            </a:r>
            <a:r>
              <a:rPr lang="ru-RU" sz="27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7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>с  углубленным  изучением  отдельных  предметов естественнонаучной  направленности»</a:t>
            </a:r>
            <a:r>
              <a:rPr lang="ru-RU" sz="31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31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ru-RU" sz="49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      </a:t>
            </a:r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 </a:t>
            </a:r>
            <a:r>
              <a:rPr lang="ru-RU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Основана в 1977 году</a:t>
            </a:r>
            <a:r>
              <a:rPr lang="en-US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/>
            </a:r>
            <a:br>
              <a:rPr lang="en-US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   60 педагогов</a:t>
            </a:r>
            <a:br>
              <a:rPr lang="ru-RU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  1200 обучающихся </a:t>
            </a:r>
            <a:r>
              <a:rPr lang="en-US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/>
            </a:r>
            <a:br>
              <a:rPr lang="en-US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   38 классов </a:t>
            </a:r>
            <a:br>
              <a:rPr lang="ru-RU" sz="49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31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>Директор : Н.Н. </a:t>
            </a:r>
            <a:r>
              <a:rPr lang="ru-RU" sz="31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  <a:ea typeface="+mn-ea"/>
                <a:cs typeface="+mn-cs"/>
              </a:rPr>
              <a:t>Раклистова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endParaRPr lang="ru-RU" sz="3600" b="1" dirty="0" smtClean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2208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5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Приём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заявлений на обучение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класс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проживающих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закреплённой территории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братьев и сестер (полнородных 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неполнородных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опекаемых и усыновленных)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учатся в нашей школе начинается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 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завершается 30 июня текущего года.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проживающих на закреплённой территории,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приём заявлений о приёме на обучение в первый класс начинается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июля до момента заполнения свободных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Данный прием будет в случае наличия свободных мест.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начинается с момента достижения ребёнком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6 месяцев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противопоказаний по состоянию здоровья, но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позже 8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обучения в более раннем или более позднем возрасте требуется письменное заявление родителей (законных представителей) и разрешение учредителя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5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ПОРЯДОК ПОДАЧИ ДОКУМЕНТОВ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Документы </a:t>
            </a:r>
            <a:r>
              <a:rPr lang="ru-RU" dirty="0"/>
              <a:t>о приёме в школу можно </a:t>
            </a:r>
            <a:r>
              <a:rPr lang="ru-RU" dirty="0" smtClean="0"/>
              <a:t>подать </a:t>
            </a:r>
            <a:r>
              <a:rPr lang="ru-RU" sz="4800" dirty="0" smtClean="0">
                <a:solidFill>
                  <a:srgbClr val="FF0000"/>
                </a:solidFill>
              </a:rPr>
              <a:t>одним из четырех способов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84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ПОРЯДОК ПОДАЧИ ДОКУМЕНТОВ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СПОСОБ 1</a:t>
            </a:r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00B050"/>
                </a:solidFill>
              </a:rPr>
              <a:t>Лично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1 апреля – с 9.00 до 12.00 и с 13.00 до 15.30 </a:t>
            </a:r>
          </a:p>
          <a:p>
            <a:pPr marL="0" indent="0">
              <a:buNone/>
            </a:pPr>
            <a:r>
              <a:rPr lang="ru-RU" dirty="0" smtClean="0"/>
              <a:t>В дальнейшем - с 8.30 до 12.00 и с 13.00 до 15.30 в будние дни.</a:t>
            </a:r>
          </a:p>
          <a:p>
            <a:pPr marL="0" indent="0">
              <a:buNone/>
            </a:pPr>
            <a:r>
              <a:rPr lang="ru-RU" dirty="0" smtClean="0"/>
              <a:t>При личном посещении при себе иметь все необходимые документы (оригиналы + копии)</a:t>
            </a:r>
          </a:p>
        </p:txBody>
      </p:sp>
    </p:spTree>
    <p:extLst>
      <p:ext uri="{BB962C8B-B14F-4D97-AF65-F5344CB8AC3E}">
        <p14:creationId xmlns="" xmlns:p14="http://schemas.microsoft.com/office/powerpoint/2010/main" val="33184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ПОРЯДОК ПОДАЧИ ДОКУМЕНТОВ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СПОСОБ 2 и 3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0070C0"/>
                </a:solidFill>
              </a:rPr>
              <a:t>Через </a:t>
            </a:r>
            <a:r>
              <a:rPr lang="ru-RU" sz="2800" b="1" u="sng" dirty="0" err="1" smtClean="0">
                <a:solidFill>
                  <a:srgbClr val="0070C0"/>
                </a:solidFill>
              </a:rPr>
              <a:t>госуслуги</a:t>
            </a:r>
            <a:r>
              <a:rPr lang="ru-RU" sz="2800" b="1" u="sng" dirty="0" smtClean="0">
                <a:solidFill>
                  <a:srgbClr val="0070C0"/>
                </a:solidFill>
              </a:rPr>
              <a:t> или портал образовательных услуг Тверской области 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https://eo.tvobr.ru:8880</a:t>
            </a:r>
            <a:r>
              <a:rPr lang="en-US" dirty="0" smtClean="0"/>
              <a:t>  </a:t>
            </a: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Заходите в раздел «Регистрация заявления», затем «Регистрация заявления в 1 класс будущего года» и следуете дальнейшим указаниям.</a:t>
            </a:r>
          </a:p>
        </p:txBody>
      </p:sp>
    </p:spTree>
    <p:extLst>
      <p:ext uri="{BB962C8B-B14F-4D97-AF65-F5344CB8AC3E}">
        <p14:creationId xmlns="" xmlns:p14="http://schemas.microsoft.com/office/powerpoint/2010/main" val="33184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подаче заявления посредством ЕПГУ (через </a:t>
            </a:r>
            <a:r>
              <a:rPr lang="ru-RU" dirty="0" err="1" smtClean="0"/>
              <a:t>госуслуги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Не позднее 30 июня необходимо </a:t>
            </a:r>
            <a:r>
              <a:rPr lang="ru-RU" b="1" u="sng" dirty="0" smtClean="0">
                <a:solidFill>
                  <a:srgbClr val="FF0000"/>
                </a:solidFill>
              </a:rPr>
              <a:t>лично посетить школу </a:t>
            </a:r>
            <a:r>
              <a:rPr lang="ru-RU" dirty="0" smtClean="0"/>
              <a:t>и предъявить оригиналы и копии документов,  </a:t>
            </a:r>
            <a:r>
              <a:rPr lang="ru-RU" dirty="0" smtClean="0">
                <a:solidFill>
                  <a:srgbClr val="7030A0"/>
                </a:solidFill>
              </a:rPr>
              <a:t>подтверждение которых в электронном виде невозможно</a:t>
            </a:r>
            <a:r>
              <a:rPr lang="ru-RU" dirty="0" smtClean="0"/>
              <a:t>. Например, документ, подтверждающий первоочередное право зачисления; заключение ПМПК, документ об опеке и т.п. (предварительно </a:t>
            </a:r>
            <a:r>
              <a:rPr lang="ru-RU" b="1" dirty="0" smtClean="0">
                <a:solidFill>
                  <a:srgbClr val="00B050"/>
                </a:solidFill>
              </a:rPr>
              <a:t>записавшись</a:t>
            </a:r>
            <a:r>
              <a:rPr lang="ru-RU" dirty="0" smtClean="0"/>
              <a:t> по телефону 516 – 000 (запись с 8.30 до 11.00 и с 12.30 до 15.30 в будние дни)).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ПОРЯДОК ПОДАЧИ ДОКУМЕНТОВ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СПОСОБ 4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По почте </a:t>
            </a:r>
            <a:r>
              <a:rPr lang="ru-RU" dirty="0" smtClean="0"/>
              <a:t>заказным письмом с уведомлением о вручении.</a:t>
            </a:r>
          </a:p>
          <a:p>
            <a:pPr marL="0" indent="0">
              <a:buNone/>
            </a:pPr>
            <a:r>
              <a:rPr lang="ru-RU" sz="2400" dirty="0" smtClean="0"/>
              <a:t>Отправляются заявление и копии необходимых </a:t>
            </a:r>
            <a:r>
              <a:rPr lang="ru-RU" sz="2400" dirty="0" err="1" smtClean="0"/>
              <a:t>документов.Не</a:t>
            </a:r>
            <a:r>
              <a:rPr lang="ru-RU" sz="2400" dirty="0" smtClean="0"/>
              <a:t> позднее 30 июня необходимо </a:t>
            </a:r>
            <a:r>
              <a:rPr lang="ru-RU" sz="2400" b="1" u="sng" dirty="0" smtClean="0">
                <a:solidFill>
                  <a:srgbClr val="FF0000"/>
                </a:solidFill>
              </a:rPr>
              <a:t>лично посетить школу </a:t>
            </a:r>
            <a:r>
              <a:rPr lang="ru-RU" sz="2400" dirty="0" smtClean="0"/>
              <a:t>и предъявить оригиналы документов, копии которых были отправлены (предварительно </a:t>
            </a:r>
            <a:r>
              <a:rPr lang="ru-RU" sz="2400" b="1" dirty="0" smtClean="0">
                <a:solidFill>
                  <a:srgbClr val="00B050"/>
                </a:solidFill>
              </a:rPr>
              <a:t>записавшись</a:t>
            </a:r>
            <a:r>
              <a:rPr lang="ru-RU" sz="2400" dirty="0" smtClean="0"/>
              <a:t> по телефону 516 – 000 (запись с 8.30 до 11.00 и с 12.30 до 15.30 в будние дни).</a:t>
            </a:r>
          </a:p>
          <a:p>
            <a:pPr marL="0" indent="0">
              <a:buNone/>
            </a:pPr>
            <a:r>
              <a:rPr lang="ru-RU" sz="2400" dirty="0" smtClean="0"/>
              <a:t>В противном случае </a:t>
            </a:r>
            <a:r>
              <a:rPr lang="ru-RU" sz="2400" b="1" u="sng" dirty="0" smtClean="0">
                <a:solidFill>
                  <a:srgbClr val="FF0000"/>
                </a:solidFill>
              </a:rPr>
              <a:t>ребенок в школу зачислен не будет</a:t>
            </a:r>
            <a:r>
              <a:rPr lang="ru-RU" sz="2400" dirty="0" smtClean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3184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6720" cy="783442"/>
          </a:xfrm>
        </p:spPr>
        <p:txBody>
          <a:bodyPr/>
          <a:lstStyle/>
          <a:p>
            <a:r>
              <a:rPr lang="ru-RU" altLang="ru-RU" sz="2400" b="1" u="sng" dirty="0">
                <a:solidFill>
                  <a:srgbClr val="0070C0"/>
                </a:solidFill>
              </a:rPr>
              <a:t>Документы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520" cy="4265728"/>
          </a:xfrm>
        </p:spPr>
        <p:txBody>
          <a:bodyPr/>
          <a:lstStyle/>
          <a:p>
            <a:pPr marL="180000">
              <a:lnSpc>
                <a:spcPct val="100000"/>
              </a:lnSpc>
            </a:pPr>
            <a:r>
              <a:rPr lang="ru-RU" altLang="ru-RU" sz="1400" dirty="0"/>
              <a:t>Заявление </a:t>
            </a:r>
          </a:p>
          <a:p>
            <a:pPr marL="180000">
              <a:lnSpc>
                <a:spcPct val="100000"/>
              </a:lnSpc>
            </a:pPr>
            <a:r>
              <a:rPr lang="ru-RU" altLang="ru-RU" sz="1400" dirty="0" smtClean="0"/>
              <a:t>Паспорт родителя/опекуна (+копия)</a:t>
            </a:r>
            <a:endParaRPr lang="ru-RU" altLang="ru-RU" sz="1400" dirty="0"/>
          </a:p>
          <a:p>
            <a:pPr marL="180000">
              <a:lnSpc>
                <a:spcPct val="100000"/>
              </a:lnSpc>
            </a:pPr>
            <a:r>
              <a:rPr lang="ru-RU" altLang="ru-RU" sz="1400" dirty="0"/>
              <a:t>Свидетельство о рождении ребенка (+копия</a:t>
            </a:r>
            <a:r>
              <a:rPr lang="ru-RU" altLang="ru-RU" sz="1400" dirty="0" smtClean="0"/>
              <a:t>)</a:t>
            </a:r>
          </a:p>
          <a:p>
            <a:pPr marL="180000">
              <a:lnSpc>
                <a:spcPct val="100000"/>
              </a:lnSpc>
            </a:pPr>
            <a:r>
              <a:rPr lang="ru-RU" altLang="ru-RU" sz="1400" dirty="0" smtClean="0"/>
              <a:t>Свидетельство </a:t>
            </a:r>
            <a:r>
              <a:rPr lang="ru-RU" altLang="ru-RU" sz="1400" dirty="0"/>
              <a:t>о регистрации ребенка по месту жительства или пребывания на закрепленной территории (+ копия)</a:t>
            </a:r>
          </a:p>
          <a:p>
            <a:pPr marL="180000">
              <a:lnSpc>
                <a:spcPct val="100000"/>
              </a:lnSpc>
            </a:pPr>
            <a:r>
              <a:rPr lang="ru-RU" altLang="ru-RU" sz="1400" dirty="0" smtClean="0"/>
              <a:t>Документ, подтверждающий установление опеки (+копия) – </a:t>
            </a:r>
            <a:r>
              <a:rPr lang="ru-RU" altLang="ru-RU" sz="1400" i="1" dirty="0" smtClean="0"/>
              <a:t>при наличии</a:t>
            </a:r>
          </a:p>
          <a:p>
            <a:pPr marL="180000">
              <a:lnSpc>
                <a:spcPct val="100000"/>
              </a:lnSpc>
            </a:pPr>
            <a:r>
              <a:rPr lang="ru-RU" altLang="ru-RU" sz="1400" dirty="0" smtClean="0"/>
              <a:t>Документы, подтверждающие право внеочередного/первоочередного /преимущественного приема (+копия) – </a:t>
            </a:r>
            <a:r>
              <a:rPr lang="ru-RU" altLang="ru-RU" sz="1400" i="1" dirty="0" smtClean="0"/>
              <a:t>при наличии </a:t>
            </a:r>
            <a:endParaRPr lang="ru-RU" altLang="ru-RU" sz="1400" dirty="0" smtClean="0"/>
          </a:p>
          <a:p>
            <a:pPr marL="180000">
              <a:lnSpc>
                <a:spcPct val="100000"/>
              </a:lnSpc>
            </a:pPr>
            <a:r>
              <a:rPr lang="ru-RU" altLang="ru-RU" sz="1400" dirty="0" smtClean="0"/>
              <a:t>Иные </a:t>
            </a:r>
            <a:r>
              <a:rPr lang="ru-RU" altLang="ru-RU" sz="1400" dirty="0"/>
              <a:t>документы по </a:t>
            </a:r>
            <a:r>
              <a:rPr lang="ru-RU" altLang="ru-RU" sz="1400" dirty="0" smtClean="0"/>
              <a:t>необходимости (например</a:t>
            </a:r>
            <a:r>
              <a:rPr lang="ru-RU" altLang="ru-RU" sz="1400" dirty="0"/>
              <a:t>, документ об инвалидности </a:t>
            </a:r>
            <a:r>
              <a:rPr lang="ru-RU" altLang="ru-RU" sz="1400" dirty="0" smtClean="0"/>
              <a:t>ребёнка, </a:t>
            </a:r>
            <a:r>
              <a:rPr lang="ru-RU" altLang="ru-RU" sz="1400" dirty="0"/>
              <a:t>заключение </a:t>
            </a:r>
            <a:r>
              <a:rPr lang="ru-RU" altLang="ru-RU" sz="1400" dirty="0" smtClean="0"/>
              <a:t>ПМПК, свидетельство о статусе многодетной </a:t>
            </a:r>
            <a:r>
              <a:rPr lang="ru-RU" altLang="ru-RU" sz="1400" dirty="0" smtClean="0"/>
              <a:t>семьи, свидетельство о браке, в случае, если настоящая фамилия матери не совпадает с фамилией матери в свидетельстве о рождении ребенка)</a:t>
            </a:r>
          </a:p>
          <a:p>
            <a:pPr marL="180000">
              <a:lnSpc>
                <a:spcPct val="100000"/>
              </a:lnSpc>
            </a:pPr>
            <a:r>
              <a:rPr lang="ru-RU" altLang="ru-RU" sz="1400" dirty="0" smtClean="0"/>
              <a:t>СНИЛС </a:t>
            </a:r>
            <a:r>
              <a:rPr lang="ru-RU" altLang="ru-RU" sz="1400" dirty="0" smtClean="0"/>
              <a:t>(+копия) - </a:t>
            </a:r>
            <a:r>
              <a:rPr lang="ru-RU" sz="1400" dirty="0" smtClean="0"/>
              <a:t>необходим в дальнейшем, для осуществления медицинской деятельности, а также иных услуг, поручаемых школе относительно учащихся</a:t>
            </a:r>
            <a:endParaRPr lang="ru-RU" altLang="ru-RU" sz="1400" dirty="0"/>
          </a:p>
          <a:p>
            <a:pPr marL="180000">
              <a:lnSpc>
                <a:spcPct val="100000"/>
              </a:lnSpc>
            </a:pPr>
            <a:r>
              <a:rPr lang="ru-RU" altLang="ru-RU" sz="1400" dirty="0"/>
              <a:t>Медицинская карта (форма №026/у-2000), сертификат о прививках, карта проф. прививок (форма №063/у), </a:t>
            </a:r>
            <a:r>
              <a:rPr lang="ru-RU" altLang="ru-RU" sz="1400" dirty="0" err="1" smtClean="0"/>
              <a:t>медполис</a:t>
            </a:r>
            <a:r>
              <a:rPr lang="ru-RU" altLang="ru-RU" sz="1400" dirty="0" smtClean="0"/>
              <a:t> (медицинские документы необходимы для осуществления медицинской деятельности, их можно принести позже, если они еще  не готовы)</a:t>
            </a:r>
            <a:endParaRPr lang="ru-RU" altLang="ru-RU" sz="1400" dirty="0"/>
          </a:p>
          <a:p>
            <a:pPr marL="180000">
              <a:lnSpc>
                <a:spcPct val="100000"/>
              </a:lnSpc>
            </a:pP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4999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6720" cy="792088"/>
          </a:xfrm>
        </p:spPr>
        <p:txBody>
          <a:bodyPr/>
          <a:lstStyle/>
          <a:p>
            <a:r>
              <a:rPr lang="ru-RU" dirty="0" smtClean="0"/>
              <a:t>ЗАЯВЛЕНИЕ </a:t>
            </a:r>
            <a:r>
              <a:rPr lang="ru-RU" sz="2800" dirty="0" smtClean="0">
                <a:solidFill>
                  <a:srgbClr val="FF0000"/>
                </a:solidFill>
              </a:rPr>
              <a:t>(при подаче 1 и 4 способом)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481" y="2060848"/>
            <a:ext cx="8226720" cy="4392488"/>
          </a:xfrm>
        </p:spPr>
        <p:txBody>
          <a:bodyPr/>
          <a:lstStyle/>
          <a:p>
            <a:r>
              <a:rPr lang="ru-RU" sz="2000" dirty="0" smtClean="0"/>
              <a:t>Форма заявления и образец заполнения размещается на сайте. </a:t>
            </a:r>
          </a:p>
          <a:p>
            <a:r>
              <a:rPr lang="ru-RU" sz="2000" dirty="0" smtClean="0"/>
              <a:t>Распечатывайте заявление на одном листе с двух сторон (в форме – зеркальные поля!!!).</a:t>
            </a:r>
          </a:p>
          <a:p>
            <a:r>
              <a:rPr lang="ru-RU" sz="2000" dirty="0" smtClean="0"/>
              <a:t>Будьте внимательны при заполнении – сверяйтесь с образцом. Образцов несколько – на разные ситуации.</a:t>
            </a:r>
          </a:p>
          <a:p>
            <a:r>
              <a:rPr lang="ru-RU" sz="2000" dirty="0" smtClean="0"/>
              <a:t>Если Вы не определились с программой - эту строку пока не заполняйте, после прохождения диагностики Вы сможете это сделать.</a:t>
            </a:r>
          </a:p>
          <a:p>
            <a:r>
              <a:rPr lang="ru-RU" sz="2000" dirty="0" smtClean="0"/>
              <a:t>Если Вы определились с программой, но нет предпочтения учителя – напишите только программу.</a:t>
            </a:r>
          </a:p>
          <a:p>
            <a:r>
              <a:rPr lang="ru-RU" sz="2000" dirty="0" smtClean="0"/>
              <a:t>Если Вам нет разницы, по какой программе и в какой класс – поставьте прочерк на этой строке.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6720" cy="792088"/>
          </a:xfrm>
        </p:spPr>
        <p:txBody>
          <a:bodyPr/>
          <a:lstStyle/>
          <a:p>
            <a:r>
              <a:rPr lang="ru-RU" sz="2800" dirty="0" smtClean="0"/>
              <a:t>Прием в школу осуществляется на основании нормативных документов, в том числе: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481" y="2564904"/>
            <a:ext cx="8226720" cy="3564380"/>
          </a:xfrm>
        </p:spPr>
        <p:txBody>
          <a:bodyPr/>
          <a:lstStyle/>
          <a:p>
            <a:r>
              <a:rPr lang="ru-RU" sz="2000" dirty="0" smtClean="0"/>
              <a:t>Порядка приема граждан на обучение по образовательным программам начального общего, основного общего и среднего общего образования, утвержденного  приказом </a:t>
            </a:r>
            <a:r>
              <a:rPr lang="ru-RU" sz="2000" dirty="0" err="1" smtClean="0"/>
              <a:t>Минпросвещения</a:t>
            </a:r>
            <a:r>
              <a:rPr lang="ru-RU" sz="2000" dirty="0" smtClean="0"/>
              <a:t> России от 02.09.2020 № 458</a:t>
            </a:r>
          </a:p>
          <a:p>
            <a:r>
              <a:rPr lang="ru-RU" sz="2000" dirty="0" smtClean="0"/>
              <a:t>Порядка приема на обучение по образовательным программам начального общего, основного общего и среднего общего образования (локальный акт школы)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С документами можно ознакомиться на сайте</a:t>
            </a:r>
            <a:endParaRPr lang="ru-RU" sz="2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6720" cy="576064"/>
          </a:xfrm>
        </p:spPr>
        <p:txBody>
          <a:bodyPr/>
          <a:lstStyle/>
          <a:p>
            <a:r>
              <a:rPr lang="ru-RU" sz="2800" dirty="0" smtClean="0"/>
              <a:t>Внеочередной порядок предоставления мест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6720" cy="3564380"/>
          </a:xfrm>
        </p:spPr>
        <p:txBody>
          <a:bodyPr/>
          <a:lstStyle/>
          <a:p>
            <a:r>
              <a:rPr lang="ru-RU" sz="1800" dirty="0" smtClean="0"/>
              <a:t>Право реализуется для детей военнослужащих и граждан, пребывавших в добровольческих формированиях, погибших при выполнении задач в СВО либо позднее, но вследствие увечья или заболевания, полученных при СВО;</a:t>
            </a:r>
          </a:p>
          <a:p>
            <a:r>
              <a:rPr lang="ru-RU" sz="1800" dirty="0" smtClean="0"/>
              <a:t>сотрудников </a:t>
            </a:r>
            <a:r>
              <a:rPr lang="ru-RU" sz="1800" dirty="0" err="1" smtClean="0"/>
              <a:t>Росгвардии</a:t>
            </a:r>
            <a:r>
              <a:rPr lang="ru-RU" sz="1800" dirty="0" smtClean="0"/>
              <a:t>, погибших при выполнении задач в СВО либо позднее, но вследствие увечья или заболевания, полученных при СВО.</a:t>
            </a:r>
          </a:p>
          <a:p>
            <a:r>
              <a:rPr lang="ru-RU" sz="1800" dirty="0" smtClean="0"/>
              <a:t>Правило распространяется также на усыновленных (удочеренных) детей или находящихся под опекой или попечительством в семье, включая приемную и патронатную.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Для реализации этого права </a:t>
            </a:r>
            <a:r>
              <a:rPr lang="ru-RU" sz="1800" dirty="0" smtClean="0">
                <a:solidFill>
                  <a:srgbClr val="FF0000"/>
                </a:solidFill>
              </a:rPr>
              <a:t>необходимо предоставить документ</a:t>
            </a:r>
            <a:r>
              <a:rPr lang="ru-RU" sz="1800" dirty="0" smtClean="0">
                <a:solidFill>
                  <a:schemeClr val="tx1"/>
                </a:solidFill>
              </a:rPr>
              <a:t>, подтверждающий данное право 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Право на внеочередной порядок предоставления мест реализуется </a:t>
            </a:r>
            <a:r>
              <a:rPr lang="ru-RU" sz="1800" dirty="0" smtClean="0">
                <a:solidFill>
                  <a:srgbClr val="FF0000"/>
                </a:solidFill>
              </a:rPr>
              <a:t>только для детей, проживающих на закрепленной территории</a:t>
            </a:r>
            <a:r>
              <a:rPr lang="ru-RU" sz="1800" dirty="0" smtClean="0">
                <a:solidFill>
                  <a:schemeClr val="tx1"/>
                </a:solidFill>
              </a:rPr>
              <a:t>. Такие дети будут зачислены в школу вне очереди, вне зависимости от даты подачи заявления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023a/00039831-236f0f81/img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6000768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5772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6720" cy="576064"/>
          </a:xfrm>
        </p:spPr>
        <p:txBody>
          <a:bodyPr/>
          <a:lstStyle/>
          <a:p>
            <a:r>
              <a:rPr lang="ru-RU" sz="2800" dirty="0" smtClean="0"/>
              <a:t>Первоочередной порядок предоставления мест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6720" cy="356438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Право на первоочередной порядок предоставления мест реализуется </a:t>
            </a:r>
            <a:r>
              <a:rPr lang="ru-RU" sz="2000" dirty="0" smtClean="0">
                <a:solidFill>
                  <a:srgbClr val="FF0000"/>
                </a:solidFill>
              </a:rPr>
              <a:t>только для детей, проживающих на закрепленной территории</a:t>
            </a:r>
            <a:r>
              <a:rPr lang="ru-RU" sz="2000" dirty="0" smtClean="0">
                <a:solidFill>
                  <a:schemeClr val="tx1"/>
                </a:solidFill>
              </a:rPr>
              <a:t>. Такие дети будут зачислены в школу в первую очередь, вне зависимости от даты подачи заявления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Список оснований для внеочередного порядка предоставления мест размещен на сайте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Для реализации этого права </a:t>
            </a:r>
            <a:r>
              <a:rPr lang="ru-RU" sz="2000" dirty="0" smtClean="0">
                <a:solidFill>
                  <a:srgbClr val="FF0000"/>
                </a:solidFill>
              </a:rPr>
              <a:t>необходимо предоставить документ</a:t>
            </a:r>
            <a:r>
              <a:rPr lang="ru-RU" sz="2000" dirty="0" smtClean="0">
                <a:solidFill>
                  <a:schemeClr val="tx1"/>
                </a:solidFill>
              </a:rPr>
              <a:t>, подтверждающий данное право (например, справку с места работы)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6720" cy="576064"/>
          </a:xfrm>
        </p:spPr>
        <p:txBody>
          <a:bodyPr/>
          <a:lstStyle/>
          <a:p>
            <a:r>
              <a:rPr lang="ru-RU" sz="2800" dirty="0" smtClean="0"/>
              <a:t>Преимущественный прием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6720" cy="356438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Право на преимущественный прием реализуется для детей, у которых в нашей школе учатся братья и сестры (в т.ч. опекаемые или усыновленные). В этом случае можно подать заявление с 1 апреля, даже если ребенок не проживает на закрепленной территории. Такие дети будут зачислены в школу после детей, имеющих право на первоочередной порядок зачисления.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Предоставить </a:t>
            </a:r>
            <a:r>
              <a:rPr lang="ru-RU" sz="2000" dirty="0" smtClean="0"/>
              <a:t>свидетельство о рождении </a:t>
            </a:r>
            <a:r>
              <a:rPr lang="ru-RU" sz="2000" dirty="0" smtClean="0">
                <a:solidFill>
                  <a:schemeClr val="tx1"/>
                </a:solidFill>
              </a:rPr>
              <a:t>брата/сестры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6720" cy="576064"/>
          </a:xfrm>
        </p:spPr>
        <p:txBody>
          <a:bodyPr/>
          <a:lstStyle/>
          <a:p>
            <a:r>
              <a:rPr lang="ru-RU" sz="2800" dirty="0" smtClean="0"/>
              <a:t>Зачисление в школу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6720" cy="4608512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С 1 апреля по 30 июня осуществляется  прием документов на зачисление детей, проживающих на закрепленной территории или имеющих братьев и сестер, обучающихся в нашей школе.</a:t>
            </a:r>
          </a:p>
          <a:p>
            <a:r>
              <a:rPr lang="ru-RU" sz="1600" b="1" u="sng" dirty="0" smtClean="0">
                <a:solidFill>
                  <a:srgbClr val="FF0000"/>
                </a:solidFill>
              </a:rPr>
              <a:t>С 1 июля </a:t>
            </a:r>
            <a:r>
              <a:rPr lang="ru-RU" sz="1600" dirty="0" smtClean="0">
                <a:solidFill>
                  <a:schemeClr val="tx1"/>
                </a:solidFill>
              </a:rPr>
              <a:t>в течение 3-х рабочих дней издается </a:t>
            </a:r>
            <a:r>
              <a:rPr lang="ru-RU" sz="1600" u="sng" dirty="0" smtClean="0">
                <a:solidFill>
                  <a:srgbClr val="FF0000"/>
                </a:solidFill>
              </a:rPr>
              <a:t>приказ о зачислении </a:t>
            </a:r>
            <a:r>
              <a:rPr lang="ru-RU" sz="1600" dirty="0" smtClean="0">
                <a:solidFill>
                  <a:schemeClr val="tx1"/>
                </a:solidFill>
              </a:rPr>
              <a:t>в школу.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Количество зачисленных будет зависеть от количества имеющихся мест в первых классах. Открыть больше 4-х классов возможности в школе нет. В случае, если количество поданных заявлений будет больше, чем количество мест – зачислены будут не все. Поэтому не затягивайте с подачей заявления, чтобы не оказаться в конце списка.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 6 июля начинается прием заявлений в 1 класс детей, не проживающих на закрепленной территории. Данный прием будет открыт в случае, если останутся свободные места. О наличии свободных мест будет объявлено на сайте не позднее 5 июля. Приказ о зачислении таких детей издается в течение 5 рабочих дней после приема заявления.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514752" cy="792088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Диагностика </a:t>
            </a:r>
            <a:br>
              <a:rPr lang="ru-RU" sz="2800" b="1" u="sng" dirty="0" smtClean="0">
                <a:solidFill>
                  <a:srgbClr val="0070C0"/>
                </a:solidFill>
              </a:rPr>
            </a:br>
            <a:r>
              <a:rPr lang="ru-RU" sz="2800" b="1" u="sng" dirty="0" smtClean="0">
                <a:solidFill>
                  <a:srgbClr val="0070C0"/>
                </a:solidFill>
              </a:rPr>
              <a:t>«Готовность К ОБУЧЕНИЮ В ШКОЛЕ»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15657" cy="4284460"/>
          </a:xfrm>
        </p:spPr>
        <p:txBody>
          <a:bodyPr/>
          <a:lstStyle/>
          <a:p>
            <a:r>
              <a:rPr lang="ru-RU" sz="2400" dirty="0" smtClean="0"/>
              <a:t>По желанию родителей (например, с целью выбора программы) ребенок может пройти групповую диагностику «Готовность к обучению в школе» 20 апреля 2024 г. на базе МБОУ СШ № 45. </a:t>
            </a:r>
          </a:p>
          <a:p>
            <a:r>
              <a:rPr lang="ru-RU" sz="2400" dirty="0" smtClean="0"/>
              <a:t>Диагностику проводит педагог – психолог. </a:t>
            </a:r>
          </a:p>
          <a:p>
            <a:r>
              <a:rPr lang="ru-RU" sz="2400" dirty="0" smtClean="0"/>
              <a:t>Запись на диагностику по телефону 516 – 000 </a:t>
            </a:r>
            <a:r>
              <a:rPr lang="ru-RU" altLang="ru-RU" sz="2400" dirty="0" smtClean="0"/>
              <a:t>с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8.30 до15.30 </a:t>
            </a:r>
            <a:r>
              <a:rPr lang="ru-RU" altLang="ru-RU" sz="2400" dirty="0" smtClean="0"/>
              <a:t>понедельник-пятница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C00000"/>
                </a:solidFill>
              </a:rPr>
              <a:t>Дети</a:t>
            </a:r>
            <a:r>
              <a:rPr lang="ru-RU" sz="2400" dirty="0" smtClean="0"/>
              <a:t>, которые </a:t>
            </a:r>
            <a:r>
              <a:rPr lang="ru-RU" sz="2400" dirty="0" smtClean="0">
                <a:solidFill>
                  <a:srgbClr val="C00000"/>
                </a:solidFill>
              </a:rPr>
              <a:t>посещают курсы подготовки </a:t>
            </a:r>
            <a:r>
              <a:rPr lang="ru-RU" sz="2400" dirty="0" smtClean="0"/>
              <a:t>к школе </a:t>
            </a:r>
            <a:r>
              <a:rPr lang="ru-RU" sz="2400" dirty="0" smtClean="0">
                <a:solidFill>
                  <a:srgbClr val="C00000"/>
                </a:solidFill>
              </a:rPr>
              <a:t>в МБОУ СШ № 45 </a:t>
            </a:r>
            <a:r>
              <a:rPr lang="ru-RU" sz="2400" dirty="0" smtClean="0"/>
              <a:t>на диагностику </a:t>
            </a:r>
            <a:r>
              <a:rPr lang="ru-RU" sz="2400" dirty="0" smtClean="0">
                <a:solidFill>
                  <a:srgbClr val="C00000"/>
                </a:solidFill>
              </a:rPr>
              <a:t>НЕ ЗАПИСЫВАЮТСЯ</a:t>
            </a:r>
            <a:r>
              <a:rPr lang="ru-RU" sz="2400" dirty="0" smtClean="0"/>
              <a:t> (диагностика уже включена в программу и пройдет в дни занятий 23 или 24 апреля).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5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628" y="2285992"/>
            <a:ext cx="3786214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285992"/>
            <a:ext cx="392909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7859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1-ых классах  МБОУ СШ № 45 начнется реализация программ по двум направлениям: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а)Программа с углублённым изучением математики.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Программа гуманитарной направленности.</a:t>
            </a:r>
            <a:endParaRPr lang="ru-RU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4000528" cy="164307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 углублённым изучением математики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86314" y="2500306"/>
            <a:ext cx="4057656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гуманитарной направленности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114" name="Picture 2" descr="https://static.tildacdn.com/tild3533-6466-4365-b636-616432366562/umnye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929066"/>
            <a:ext cx="3400770" cy="1914958"/>
          </a:xfrm>
          <a:prstGeom prst="rect">
            <a:avLst/>
          </a:prstGeom>
          <a:noFill/>
        </p:spPr>
      </p:pic>
      <p:pic>
        <p:nvPicPr>
          <p:cNvPr id="90116" name="Picture 4" descr="https://vuzopedia.ru/storage/app/uploads/public/633/ed5/50f/633ed550f2b3d806029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14752"/>
            <a:ext cx="3143272" cy="2048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650085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Программа с углублённым изучением математики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429684" cy="4714908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>
                <a:solidFill>
                  <a:srgbClr val="002060"/>
                </a:solidFill>
              </a:rPr>
              <a:t>Программа направлена на развитие мотивации </a:t>
            </a:r>
            <a:r>
              <a:rPr lang="ru-RU" sz="3300" dirty="0" smtClean="0">
                <a:solidFill>
                  <a:srgbClr val="FF0000"/>
                </a:solidFill>
              </a:rPr>
              <a:t>к обучению математики</a:t>
            </a:r>
            <a:r>
              <a:rPr lang="ru-RU" sz="3300" dirty="0" smtClean="0">
                <a:solidFill>
                  <a:srgbClr val="002060"/>
                </a:solidFill>
              </a:rPr>
              <a:t>, стремление </a:t>
            </a:r>
            <a:r>
              <a:rPr lang="ru-RU" sz="3300" dirty="0" smtClean="0">
                <a:solidFill>
                  <a:srgbClr val="FF0000"/>
                </a:solidFill>
              </a:rPr>
              <a:t>развивать свои интеллектуальные возможности</a:t>
            </a:r>
            <a:r>
              <a:rPr lang="ru-RU" sz="3300" dirty="0" smtClean="0">
                <a:solidFill>
                  <a:srgbClr val="002060"/>
                </a:solidFill>
              </a:rPr>
              <a:t>. Программа позволит учащимся ознакомиться </a:t>
            </a:r>
            <a:r>
              <a:rPr lang="ru-RU" sz="3300" dirty="0" smtClean="0">
                <a:solidFill>
                  <a:srgbClr val="FF0000"/>
                </a:solidFill>
              </a:rPr>
              <a:t>со многими интересными вопросами математики </a:t>
            </a:r>
            <a:r>
              <a:rPr lang="ru-RU" sz="3300" dirty="0" smtClean="0">
                <a:solidFill>
                  <a:srgbClr val="002060"/>
                </a:solidFill>
              </a:rPr>
              <a:t>на каждом этапе обучения, выходящими за рамки школьной программы, расширить целостное представление о данной науке. Решение математических задач, связанных </a:t>
            </a:r>
            <a:r>
              <a:rPr lang="ru-RU" sz="3300" dirty="0" smtClean="0">
                <a:solidFill>
                  <a:srgbClr val="FF0000"/>
                </a:solidFill>
              </a:rPr>
              <a:t>с логическим мышлением </a:t>
            </a:r>
            <a:r>
              <a:rPr lang="ru-RU" sz="3300" dirty="0" smtClean="0">
                <a:solidFill>
                  <a:srgbClr val="002060"/>
                </a:solidFill>
              </a:rPr>
              <a:t>закрепит интерес детей к познавательной деятельности, будет способствовать </a:t>
            </a:r>
            <a:r>
              <a:rPr lang="ru-RU" sz="3300" dirty="0" smtClean="0">
                <a:solidFill>
                  <a:srgbClr val="FF0000"/>
                </a:solidFill>
              </a:rPr>
              <a:t>развитию мыслительных операций и общему интеллектуальному развитию. </a:t>
            </a:r>
            <a:r>
              <a:rPr lang="ru-RU" i="1" dirty="0" smtClean="0">
                <a:solidFill>
                  <a:srgbClr val="002060"/>
                </a:solidFill>
              </a:rPr>
              <a:t>В основной школе в дальнейшем на базе этих классов возможно углубление  предметов «Химия», «Физика».</a:t>
            </a:r>
            <a:endParaRPr lang="ru-RU" sz="33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88066" name="AutoShape 2" descr="https://dop29.ru/images/events/cover/1fba19e68ebd9ef2762c9f1487f63935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068" name="AutoShape 4" descr="https://dop29.ru/images/events/cover/1fba19e68ebd9ef2762c9f1487f63935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s://static.tildacdn.com/tild3533-6466-4365-b636-616432366562/umnye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1" y="214290"/>
            <a:ext cx="2791067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7030A0"/>
                </a:solidFill>
              </a:rPr>
              <a:t>Программа гуманитарной направленности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358246" cy="49292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600" i="1" dirty="0" smtClean="0">
                <a:solidFill>
                  <a:srgbClr val="002060"/>
                </a:solidFill>
              </a:rPr>
              <a:t>Со 2 класса начинается реализация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надпредметного</a:t>
            </a:r>
            <a:r>
              <a:rPr lang="ru-RU" sz="3600" b="1" i="1" dirty="0" smtClean="0">
                <a:solidFill>
                  <a:srgbClr val="C00000"/>
                </a:solidFill>
              </a:rPr>
              <a:t> курса «РИТОРИКА»</a:t>
            </a:r>
            <a:r>
              <a:rPr lang="ru-RU" sz="3600" i="1" dirty="0" smtClean="0">
                <a:solidFill>
                  <a:srgbClr val="002060"/>
                </a:solidFill>
              </a:rPr>
              <a:t>, который будет входить </a:t>
            </a:r>
            <a:r>
              <a:rPr lang="ru-RU" sz="3600" i="1" dirty="0" smtClean="0">
                <a:solidFill>
                  <a:srgbClr val="C00000"/>
                </a:solidFill>
              </a:rPr>
              <a:t>в предметную область «Русский язык». </a:t>
            </a:r>
            <a:r>
              <a:rPr lang="ru-RU" sz="3600" i="1" dirty="0" smtClean="0">
                <a:solidFill>
                  <a:srgbClr val="002060"/>
                </a:solidFill>
              </a:rPr>
              <a:t>На данном курсе будут </a:t>
            </a:r>
            <a:r>
              <a:rPr lang="ru-RU" sz="3600" b="1" i="1" dirty="0" smtClean="0">
                <a:solidFill>
                  <a:srgbClr val="C00000"/>
                </a:solidFill>
              </a:rPr>
              <a:t>углубляться знания по русскому языку, развиваться умения грамотного и свободного владения устной и письменной речью, творческие и интеллектуальные способности обучающихся</a:t>
            </a:r>
            <a:r>
              <a:rPr lang="ru-RU" sz="3600" i="1" dirty="0" smtClean="0">
                <a:solidFill>
                  <a:srgbClr val="002060"/>
                </a:solidFill>
              </a:rPr>
              <a:t>. Программа ориентирована на применение широкого комплекса знаний по предметам: литературное чтение, русский язык и окружающий мир.  Курс РИТОРИКА будет направлен в том числе  </a:t>
            </a:r>
            <a:r>
              <a:rPr lang="ru-RU" sz="3600" i="1" dirty="0" smtClean="0">
                <a:solidFill>
                  <a:srgbClr val="C00000"/>
                </a:solidFill>
              </a:rPr>
              <a:t>на пропедевтику такого предмета, как ОБЩЕСТВОЗНАНИЕ</a:t>
            </a:r>
            <a:r>
              <a:rPr lang="ru-RU" sz="3600" i="1" dirty="0" smtClean="0">
                <a:solidFill>
                  <a:srgbClr val="002060"/>
                </a:solidFill>
              </a:rPr>
              <a:t>. В основной школе в дальнейшем на базе этих классов возможно углубление  предмета «Обществознание».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https://vuzopedia.ru/storage/app/uploads/public/633/ed5/50f/633ed550f2b3d806029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52"/>
            <a:ext cx="2643206" cy="159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143248"/>
            <a:ext cx="5357850" cy="3446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5429288" cy="214314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выбирают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программу для обучения ребенка,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основываясь на 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личном опыте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склонностях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психолога, педагогов, воспитателей в детсаду.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3071834" cy="29289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Сейчас наша школа, начиная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7 класса,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 программы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отдельных предметов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направленности: химия, физика. </a:t>
            </a:r>
            <a:endParaRPr lang="ru-RU" sz="2000" dirty="0"/>
          </a:p>
        </p:txBody>
      </p:sp>
      <p:sp>
        <p:nvSpPr>
          <p:cNvPr id="1026" name="AutoShape 2" descr="https://ucare.timepad.ru/226d5e02-47ca-4eb7-a361-1bfdf792b427/poster_event_5951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care.timepad.ru/226d5e02-47ca-4eb7-a361-1bfdf792b427/poster_event_5951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care.timepad.ru/226d5e02-47ca-4eb7-a361-1bfdf792b427/poster_event_5951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школа\Desktop\poster_event_595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3321868" cy="250033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429388" y="3143248"/>
            <a:ext cx="2428892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10-11 классах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кроме физики и химии,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углубляется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биология, математика и обществознание.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aikal24.ru/public/images/upload/full1d3ac998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3928540"/>
            <a:ext cx="3571900" cy="2677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xn--80apfedmab8e4d.xn--p1ai/wp-content/uploads/2017/12/65465465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74" y="4071942"/>
            <a:ext cx="3392926" cy="2544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357166"/>
            <a:ext cx="8286808" cy="3857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первом классе ребенок переходит на новый уклад жизни. Режим дня его несколько изменяется по сравнению с детским садом.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Основной формой организации обучения остается урок,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 урок особый, его длительность 35 минут в 1,2 четверти, 40 минут с 3 четверти. В 1 четверти количество уроков – 3 (с 08.50 – 11.20), а со второй четверти - по 4/5 уроков (с 08.00 – 11.20/12.15).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 продленного дня в школе НЕТ. Обучение в школе проходит в 2 смены. 1 –класс учится всегда в 1 смену, а дальше соблюдается следующее: 2 года в 1 смену и 2 года во вторую. Сейчас в нашей школе организовано так: 1 и 4 классы – в 1 смену, 2 -3 классы во 2 смену.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Обучение в 1 классе  ведется без отметок.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929066"/>
            <a:ext cx="3357586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u="sng" dirty="0" smtClean="0"/>
              <a:t>1 смена:</a:t>
            </a:r>
          </a:p>
          <a:p>
            <a:pPr algn="ctr"/>
            <a:r>
              <a:rPr lang="ru-RU" sz="4000" dirty="0" smtClean="0"/>
              <a:t>08.00 – 12.15</a:t>
            </a:r>
          </a:p>
          <a:p>
            <a:pPr algn="ctr"/>
            <a:r>
              <a:rPr lang="ru-RU" sz="4000" u="sng" dirty="0" smtClean="0"/>
              <a:t>2 смена:</a:t>
            </a:r>
          </a:p>
          <a:p>
            <a:pPr algn="ctr"/>
            <a:r>
              <a:rPr lang="ru-RU" sz="4000" dirty="0" smtClean="0"/>
              <a:t>13.15 – 17.25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2932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87CD555-1A1D-4657-9EDD-068906E3B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После уроков в школе организована внеурочная деятельность для детей (занятия бесплатные). </a:t>
            </a:r>
            <a:r>
              <a:rPr lang="ru-RU" sz="3600" b="1" i="1" u="sng" dirty="0" smtClean="0">
                <a:solidFill>
                  <a:srgbClr val="002060"/>
                </a:solidFill>
              </a:rPr>
              <a:t>Внеурочная деятельность </a:t>
            </a:r>
            <a:r>
              <a:rPr lang="ru-RU" sz="3200" i="1" dirty="0" smtClean="0"/>
              <a:t>в нашей школе представлена по следующим направлениям: </a:t>
            </a:r>
            <a:endParaRPr lang="ru-RU" sz="3200" i="1" dirty="0"/>
          </a:p>
        </p:txBody>
      </p:sp>
      <p:sp>
        <p:nvSpPr>
          <p:cNvPr id="8" name="Oval 6" descr="Шотландка"/>
          <p:cNvSpPr>
            <a:spLocks noChangeArrowheads="1"/>
          </p:cNvSpPr>
          <p:nvPr/>
        </p:nvSpPr>
        <p:spPr bwMode="auto">
          <a:xfrm>
            <a:off x="2714612" y="3071810"/>
            <a:ext cx="4023074" cy="142876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CC"/>
            </a:solidFill>
            <a:round/>
            <a:headEnd/>
            <a:tailEnd/>
          </a:ln>
          <a:effectLst>
            <a:outerShdw dist="107763" dir="13500000" algn="ctr" rotWithShape="0">
              <a:srgbClr val="FF00FF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Художественный  кружок «Веселая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кисточка»</a:t>
            </a:r>
          </a:p>
        </p:txBody>
      </p:sp>
      <p:sp>
        <p:nvSpPr>
          <p:cNvPr id="9" name="Oval 5" descr="Шотландка"/>
          <p:cNvSpPr>
            <a:spLocks noChangeArrowheads="1"/>
          </p:cNvSpPr>
          <p:nvPr/>
        </p:nvSpPr>
        <p:spPr bwMode="auto">
          <a:xfrm>
            <a:off x="4786314" y="2071678"/>
            <a:ext cx="4071966" cy="1143008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CC"/>
            </a:solidFill>
            <a:round/>
            <a:headEnd/>
            <a:tailEnd/>
          </a:ln>
          <a:effectLst>
            <a:outerShdw dist="107763" dir="13500000" algn="ctr" rotWithShape="0">
              <a:srgbClr val="FF00FF">
                <a:alpha val="50000"/>
              </a:srgb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Фольклорный ансамбль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Ивушка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0" name="Oval 3" descr="Шотландка"/>
          <p:cNvSpPr>
            <a:spLocks noChangeArrowheads="1"/>
          </p:cNvSpPr>
          <p:nvPr/>
        </p:nvSpPr>
        <p:spPr bwMode="auto">
          <a:xfrm>
            <a:off x="214282" y="1928802"/>
            <a:ext cx="3857652" cy="1500198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CC"/>
            </a:solidFill>
            <a:round/>
            <a:headEnd/>
            <a:tailEnd/>
          </a:ln>
          <a:effectLst>
            <a:outerShdw dist="107763" dir="13500000" algn="ctr" rotWithShape="0">
              <a:srgbClr val="FF00FF">
                <a:alpha val="50000"/>
              </a:srgb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Вокальный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ансамбль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«Скворцы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73340" y="4112042"/>
            <a:ext cx="3214710" cy="1143008"/>
          </a:xfrm>
          <a:prstGeom prst="ellipse">
            <a:avLst/>
          </a:prstGeom>
          <a:solidFill>
            <a:srgbClr val="00B0F0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339966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Секция «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Баскетбол»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5937789" y="3643006"/>
            <a:ext cx="3000396" cy="1285884"/>
          </a:xfrm>
          <a:prstGeom prst="ellipse">
            <a:avLst/>
          </a:prstGeom>
          <a:solidFill>
            <a:srgbClr val="00B0F0"/>
          </a:solidFill>
          <a:ln w="9525">
            <a:solidFill>
              <a:srgbClr val="339966"/>
            </a:solidFill>
            <a:round/>
            <a:headEnd/>
            <a:tailEnd/>
          </a:ln>
          <a:effectLst>
            <a:outerShdw dist="107763" dir="13500000" algn="ctr" rotWithShape="0">
              <a:srgbClr val="339966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Ритмика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429499" y="5333201"/>
            <a:ext cx="4214842" cy="1143008"/>
          </a:xfrm>
          <a:prstGeom prst="ellipse">
            <a:avLst/>
          </a:prstGeom>
          <a:solidFill>
            <a:srgbClr val="00B0F0"/>
          </a:solidFill>
          <a:ln w="9525">
            <a:solidFill>
              <a:srgbClr val="7030A0"/>
            </a:solidFill>
            <a:round/>
            <a:headEnd/>
            <a:tailEnd/>
          </a:ln>
          <a:effectLst>
            <a:outerShdw dist="107763" dir="13500000" algn="ctr" rotWithShape="0">
              <a:srgbClr val="339966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НАДПРЕДМЕТНЫЙ КУРС «Функциональная грамотность»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  <a:defRPr/>
            </a:pPr>
            <a:endParaRPr lang="ru-RU" sz="1100" b="1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652120" y="5017512"/>
            <a:ext cx="3000396" cy="1285884"/>
          </a:xfrm>
          <a:prstGeom prst="ellipse">
            <a:avLst/>
          </a:prstGeom>
          <a:solidFill>
            <a:srgbClr val="00B0F0"/>
          </a:solidFill>
          <a:ln w="9525">
            <a:solidFill>
              <a:srgbClr val="339966"/>
            </a:solidFill>
            <a:round/>
            <a:headEnd/>
            <a:tailEnd/>
          </a:ln>
          <a:effectLst>
            <a:outerShdw dist="107763" dir="13500000" algn="ctr" rotWithShape="0">
              <a:srgbClr val="339966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Разговоры о важном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0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2053</Words>
  <Application>Microsoft Office PowerPoint</Application>
  <PresentationFormat>Экран (4:3)</PresentationFormat>
  <Paragraphs>157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Оформление по умолчанию</vt:lpstr>
      <vt:lpstr>Слайд 1</vt:lpstr>
      <vt:lpstr>             МУНИЦИПАЛЬНОЕ   БЮДЖЕТНОЕ  ОБЩЕОБРАЗОВАТЕЛЬНОЕ  УЧРЕЖДЕНИЕ  «СРЕДНЯЯ ШКОЛА №45  с  углубленным  изучением  отдельных  предметов естественнонаучной  направленности»            Основана в 1977 году     60 педагогов    1200 обучающихся      38 классов         Директор : Н.Н. Раклистова  </vt:lpstr>
      <vt:lpstr>Слайд 3</vt:lpstr>
      <vt:lpstr>В 1-ых классах  МБОУ СШ № 45 начнется реализация программ по двум направлениям: а)Программа с углублённым изучением математики.                б) Программа гуманитарной направленности.</vt:lpstr>
      <vt:lpstr>Программа с углублённым изучением математики</vt:lpstr>
      <vt:lpstr>Программа гуманитарной направленности</vt:lpstr>
      <vt:lpstr>Родители выбирают программу для обучения ребенка, основываясь на личном опыте, склонностях ребенка, рекомендаций психолога, педагогов, воспитателей в детсаду.  </vt:lpstr>
      <vt:lpstr>Слайд 8</vt:lpstr>
      <vt:lpstr>Слайд 9</vt:lpstr>
      <vt:lpstr>ВЫПИСКА ИЗ ПОЛОЖЕНИЯ о требованиях к одежде учащихся  </vt:lpstr>
      <vt:lpstr>Слайд 11</vt:lpstr>
      <vt:lpstr>Слайд 12</vt:lpstr>
      <vt:lpstr>Слайд 13</vt:lpstr>
      <vt:lpstr>В 2023 – 2024 учебном году  в МБОУ СШ № 45  будут сформированы  четыре класса. Учителя и программы, по которым будут учиться дети, представлены на следующих слайдах. </vt:lpstr>
      <vt:lpstr>Слайд 15</vt:lpstr>
      <vt:lpstr>Слайд 16</vt:lpstr>
      <vt:lpstr>Слайд 17</vt:lpstr>
      <vt:lpstr>Слайд 18</vt:lpstr>
      <vt:lpstr>        Микрорайон   МБОУ СШ № 45 (закреплённая территория)        </vt:lpstr>
      <vt:lpstr>Слайд 20</vt:lpstr>
      <vt:lpstr>ПОРЯДОК ПОДАЧИ ДОКУМЕНТОВ</vt:lpstr>
      <vt:lpstr>ПОРЯДОК ПОДАЧИ ДОКУМЕНТОВ</vt:lpstr>
      <vt:lpstr>ПОРЯДОК ПОДАЧИ ДОКУМЕНТОВ</vt:lpstr>
      <vt:lpstr>При подаче заявления посредством ЕПГУ (через госуслуги)</vt:lpstr>
      <vt:lpstr>ПОРЯДОК ПОДАЧИ ДОКУМЕНТОВ</vt:lpstr>
      <vt:lpstr>Документы</vt:lpstr>
      <vt:lpstr>ЗАЯВЛЕНИЕ (при подаче 1 и 4 способом)</vt:lpstr>
      <vt:lpstr>Прием в школу осуществляется на основании нормативных документов, в том числе: </vt:lpstr>
      <vt:lpstr>Внеочередной порядок предоставления мест </vt:lpstr>
      <vt:lpstr>Первоочередной порядок предоставления мест </vt:lpstr>
      <vt:lpstr>Преимущественный прием </vt:lpstr>
      <vt:lpstr>Зачисление в школу </vt:lpstr>
      <vt:lpstr>Диагностика  «Готовность К ОБУЧЕНИЮ В ШКОЛЕ»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Маруся</dc:creator>
  <cp:lastModifiedBy>Школа</cp:lastModifiedBy>
  <cp:revision>119</cp:revision>
  <dcterms:created xsi:type="dcterms:W3CDTF">2018-01-23T21:19:17Z</dcterms:created>
  <dcterms:modified xsi:type="dcterms:W3CDTF">2024-03-27T11:01:31Z</dcterms:modified>
</cp:coreProperties>
</file>