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8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3" r:id="rId6"/>
    <p:sldId id="284" r:id="rId7"/>
    <p:sldId id="266" r:id="rId8"/>
    <p:sldId id="281" r:id="rId9"/>
    <p:sldId id="268" r:id="rId10"/>
    <p:sldId id="273" r:id="rId11"/>
    <p:sldId id="269" r:id="rId12"/>
    <p:sldId id="270" r:id="rId13"/>
    <p:sldId id="271" r:id="rId14"/>
    <p:sldId id="272" r:id="rId15"/>
  </p:sldIdLst>
  <p:sldSz cx="12241213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C687-34E1-4F54-87C8-43286EDB249B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60388" y="1336675"/>
            <a:ext cx="64389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7FF1-9931-4DBA-A67A-E5892F4AB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FF1-9931-4DBA-A67A-E5892F4ABB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FF1-9931-4DBA-A67A-E5892F4ABB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0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241213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41213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2995" y="5052550"/>
            <a:ext cx="7546352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10" y="3132290"/>
            <a:ext cx="9605753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0255" y="731519"/>
            <a:ext cx="8568849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7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4555" y="376522"/>
            <a:ext cx="2754274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042" y="731524"/>
            <a:ext cx="6465041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3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38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30155" y="731520"/>
            <a:ext cx="8568849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5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241213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41213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871" y="2172648"/>
            <a:ext cx="7987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469" y="4607511"/>
            <a:ext cx="7992792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2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30153" y="731519"/>
            <a:ext cx="448028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8537" y="731520"/>
            <a:ext cx="448028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54" y="731520"/>
            <a:ext cx="448028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8155" y="1400327"/>
            <a:ext cx="448028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417" y="731520"/>
            <a:ext cx="448028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67" y="1399032"/>
            <a:ext cx="448028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7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5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13" y="2209805"/>
            <a:ext cx="486768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412" y="731520"/>
            <a:ext cx="537773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44" y="3497802"/>
            <a:ext cx="4536452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5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241213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241213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0986" y="1143000"/>
            <a:ext cx="5508546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242" y="1010486"/>
            <a:ext cx="4945368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06" y="4464421"/>
            <a:ext cx="854574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241213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41213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705" y="4372168"/>
            <a:ext cx="871839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55" y="732260"/>
            <a:ext cx="8568849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2819" y="6172205"/>
            <a:ext cx="3366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2" y="6172205"/>
            <a:ext cx="448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0506" y="6172205"/>
            <a:ext cx="2448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10" Type="http://schemas.openxmlformats.org/officeDocument/2006/relationships/image" Target="../media/image3.gif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image" Target="../media/image46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4"/>
          <p:cNvPicPr/>
          <p:nvPr/>
        </p:nvPicPr>
        <p:blipFill>
          <a:blip r:embed="rId2"/>
          <a:stretch/>
        </p:blipFill>
        <p:spPr>
          <a:xfrm>
            <a:off x="215950" y="1169836"/>
            <a:ext cx="3888432" cy="5400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4" name="TextShape 2"/>
          <p:cNvSpPr txBox="1"/>
          <p:nvPr/>
        </p:nvSpPr>
        <p:spPr>
          <a:xfrm>
            <a:off x="3456310" y="983204"/>
            <a:ext cx="856836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Подача заявления на организацию 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временного трудоустройства несовершеннолетних граждан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pic>
        <p:nvPicPr>
          <p:cNvPr id="7" name="Рисунок 2"/>
          <p:cNvPicPr/>
          <p:nvPr/>
        </p:nvPicPr>
        <p:blipFill>
          <a:blip r:embed="rId10"/>
          <a:stretch/>
        </p:blipFill>
        <p:spPr>
          <a:xfrm>
            <a:off x="9288958" y="3789040"/>
            <a:ext cx="1800200" cy="13772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2"/>
          <p:cNvPicPr/>
          <p:nvPr/>
        </p:nvPicPr>
        <p:blipFill>
          <a:blip r:embed="rId11"/>
          <a:stretch/>
        </p:blipFill>
        <p:spPr>
          <a:xfrm>
            <a:off x="4973943" y="3861047"/>
            <a:ext cx="1938751" cy="17457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CustomShape 1"/>
          <p:cNvSpPr/>
          <p:nvPr/>
        </p:nvSpPr>
        <p:spPr>
          <a:xfrm>
            <a:off x="8064822" y="5363606"/>
            <a:ext cx="4530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Переход на сайт «Работа России»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4205121" y="5776523"/>
            <a:ext cx="4530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Мобильная версия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6356072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-72082" y="1087480"/>
            <a:ext cx="9446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17375E"/>
                </a:solidFill>
                <a:latin typeface="Calibri"/>
              </a:rPr>
              <a:t>Вся информация будет поступать только в Ваш личный </a:t>
            </a:r>
            <a:r>
              <a:rPr lang="ru-RU" sz="2800" b="0" strike="noStrike" spc="-1" dirty="0" smtClean="0">
                <a:solidFill>
                  <a:srgbClr val="17375E"/>
                </a:solidFill>
                <a:latin typeface="Calibri"/>
              </a:rPr>
              <a:t>кабинет </a:t>
            </a:r>
            <a:r>
              <a:rPr lang="ru-RU" sz="2800" b="0" strike="noStrike" spc="-1" dirty="0">
                <a:solidFill>
                  <a:srgbClr val="17375E"/>
                </a:solidFill>
                <a:latin typeface="Calibri"/>
              </a:rPr>
              <a:t>на портале «Работа России»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406161" y="2924944"/>
            <a:ext cx="1925352" cy="2232248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ВАЖНО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</a:rPr>
              <a:t>!!! </a:t>
            </a:r>
            <a:r>
              <a:rPr lang="ru-RU" b="1" strike="noStrike" spc="-1" dirty="0" smtClean="0">
                <a:solidFill>
                  <a:srgbClr val="FF0000"/>
                </a:solidFill>
                <a:latin typeface="Times New Roman"/>
              </a:rPr>
              <a:t>Отслеживать информацию поступающую на Вашу электронную почту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244" name="Рисунок 4"/>
          <p:cNvPicPr/>
          <p:nvPr/>
        </p:nvPicPr>
        <p:blipFill>
          <a:blip r:embed="rId3"/>
          <a:stretch/>
        </p:blipFill>
        <p:spPr>
          <a:xfrm>
            <a:off x="6552654" y="2830312"/>
            <a:ext cx="3566520" cy="2664000"/>
          </a:xfrm>
          <a:prstGeom prst="rect">
            <a:avLst/>
          </a:prstGeom>
          <a:ln>
            <a:noFill/>
          </a:ln>
        </p:spPr>
      </p:pic>
      <p:pic>
        <p:nvPicPr>
          <p:cNvPr id="245" name="Рисунок 5"/>
          <p:cNvPicPr/>
          <p:nvPr/>
        </p:nvPicPr>
        <p:blipFill>
          <a:blip r:embed="rId4"/>
          <a:srcRect l="50792" t="-399"/>
          <a:stretch/>
        </p:blipFill>
        <p:spPr>
          <a:xfrm>
            <a:off x="575261" y="2780928"/>
            <a:ext cx="3585240" cy="2731680"/>
          </a:xfrm>
          <a:prstGeom prst="rect">
            <a:avLst/>
          </a:prstGeom>
          <a:ln>
            <a:noFill/>
          </a:ln>
        </p:spPr>
      </p:pic>
      <p:pic>
        <p:nvPicPr>
          <p:cNvPr id="246" name="Рисунок 6"/>
          <p:cNvPicPr/>
          <p:nvPr/>
        </p:nvPicPr>
        <p:blipFill>
          <a:blip r:embed="rId5"/>
          <a:stretch/>
        </p:blipFill>
        <p:spPr>
          <a:xfrm>
            <a:off x="9035280" y="793440"/>
            <a:ext cx="1968120" cy="1470240"/>
          </a:xfrm>
          <a:prstGeom prst="rect">
            <a:avLst/>
          </a:prstGeom>
          <a:ln>
            <a:noFill/>
          </a:ln>
        </p:spPr>
      </p:pic>
      <p:sp>
        <p:nvSpPr>
          <p:cNvPr id="247" name="CustomShape 3"/>
          <p:cNvSpPr/>
          <p:nvPr/>
        </p:nvSpPr>
        <p:spPr>
          <a:xfrm rot="19121400" flipH="1">
            <a:off x="9831960" y="407880"/>
            <a:ext cx="60840" cy="21279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4"/>
          <p:cNvSpPr/>
          <p:nvPr/>
        </p:nvSpPr>
        <p:spPr>
          <a:xfrm rot="2083800">
            <a:off x="9831240" y="312840"/>
            <a:ext cx="60840" cy="21279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1944142" y="62312"/>
            <a:ext cx="7848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5. Отслеживание поступившей информации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3"/>
          <p:cNvPicPr/>
          <p:nvPr/>
        </p:nvPicPr>
        <p:blipFill>
          <a:blip r:embed="rId3"/>
          <a:stretch/>
        </p:blipFill>
        <p:spPr>
          <a:xfrm>
            <a:off x="5443020" y="1062172"/>
            <a:ext cx="6659640" cy="3048480"/>
          </a:xfrm>
          <a:prstGeom prst="rect">
            <a:avLst/>
          </a:prstGeom>
          <a:ln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8772840" y="6356520"/>
            <a:ext cx="28558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9BAECD3-B4E4-4316-862F-8F513194B23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6602040" y="2937600"/>
            <a:ext cx="525960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0" y="1062172"/>
            <a:ext cx="4845240" cy="30484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5" name="Рисунок 8"/>
          <p:cNvPicPr/>
          <p:nvPr/>
        </p:nvPicPr>
        <p:blipFill>
          <a:blip r:embed="rId5"/>
          <a:stretch/>
        </p:blipFill>
        <p:spPr>
          <a:xfrm>
            <a:off x="3888358" y="4464441"/>
            <a:ext cx="7843320" cy="1832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26" name="CustomShape 3"/>
          <p:cNvSpPr/>
          <p:nvPr/>
        </p:nvSpPr>
        <p:spPr>
          <a:xfrm>
            <a:off x="1872000" y="332640"/>
            <a:ext cx="7848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подходящей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Вам вакансии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51952" y="1073909"/>
            <a:ext cx="1616458" cy="228523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ознакомьтесь с информацией поступившей в Ваш личный кабинет на Портале «Работа России»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75261" y="4730464"/>
            <a:ext cx="2570726" cy="13003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поступления большого количества вакансий, отметьте вакансии в порядке привлекательности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47722" y="5517232"/>
            <a:ext cx="578840" cy="118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5160" y="332640"/>
            <a:ext cx="105152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8" name="Рисунок 2"/>
          <p:cNvPicPr/>
          <p:nvPr/>
        </p:nvPicPr>
        <p:blipFill>
          <a:blip r:embed="rId4"/>
          <a:stretch/>
        </p:blipFill>
        <p:spPr>
          <a:xfrm>
            <a:off x="547020" y="821160"/>
            <a:ext cx="10859040" cy="1884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29" name="Рисунок 3"/>
          <p:cNvPicPr/>
          <p:nvPr/>
        </p:nvPicPr>
        <p:blipFill>
          <a:blip r:embed="rId5"/>
          <a:stretch/>
        </p:blipFill>
        <p:spPr>
          <a:xfrm>
            <a:off x="299633" y="2473796"/>
            <a:ext cx="5840640" cy="3408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30" name="Рисунок 4"/>
          <p:cNvPicPr/>
          <p:nvPr/>
        </p:nvPicPr>
        <p:blipFill>
          <a:blip r:embed="rId6"/>
          <a:stretch/>
        </p:blipFill>
        <p:spPr>
          <a:xfrm>
            <a:off x="6262821" y="2597923"/>
            <a:ext cx="5924160" cy="2952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32" name="CustomShape 3"/>
          <p:cNvSpPr/>
          <p:nvPr/>
        </p:nvSpPr>
        <p:spPr>
          <a:xfrm>
            <a:off x="1656110" y="153118"/>
            <a:ext cx="10009112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7. Предложение работодателя о прохождении собеседования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86697" y="6095447"/>
            <a:ext cx="10225864" cy="31546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Откликнитесь на поступившее от работодателя приглашение пройти собеседование в назначенную дату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11736" y="3725642"/>
            <a:ext cx="3001594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V="1">
            <a:off x="6199629" y="5549924"/>
            <a:ext cx="281017" cy="5455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1"/>
          <p:cNvPicPr/>
          <p:nvPr/>
        </p:nvPicPr>
        <p:blipFill>
          <a:blip r:embed="rId4"/>
          <a:stretch/>
        </p:blipFill>
        <p:spPr>
          <a:xfrm>
            <a:off x="211031" y="931105"/>
            <a:ext cx="6266520" cy="35686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34" name="Рисунок 2"/>
          <p:cNvPicPr/>
          <p:nvPr/>
        </p:nvPicPr>
        <p:blipFill>
          <a:blip r:embed="rId5"/>
          <a:stretch/>
        </p:blipFill>
        <p:spPr>
          <a:xfrm>
            <a:off x="6512080" y="3026341"/>
            <a:ext cx="5400600" cy="29468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35" name="CustomShape 1"/>
          <p:cNvSpPr/>
          <p:nvPr/>
        </p:nvSpPr>
        <p:spPr>
          <a:xfrm>
            <a:off x="7200720" y="890280"/>
            <a:ext cx="37796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4184032" y="5483407"/>
            <a:ext cx="2308613" cy="13003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 пройденного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появится информация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1069559" y="127317"/>
            <a:ext cx="10373794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7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. Согласование с работодателем прохождения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10334700" y="5157783"/>
            <a:ext cx="1825094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37542" y="2564904"/>
            <a:ext cx="300159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36030" y="4658176"/>
            <a:ext cx="2570726" cy="80791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Ваше желание пройти собеседование.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9212380" y="946640"/>
            <a:ext cx="2570726" cy="13003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ВАЖНО!!! </a:t>
            </a: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опаздывайте к работодателю в назначенное время собеседования!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527174" y="5416123"/>
            <a:ext cx="3807526" cy="8211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00326" y="3731798"/>
            <a:ext cx="648072" cy="8969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0004" y="745161"/>
            <a:ext cx="2222376" cy="2222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1"/>
          <p:cNvPicPr/>
          <p:nvPr/>
        </p:nvPicPr>
        <p:blipFill>
          <a:blip r:embed="rId3"/>
          <a:stretch/>
        </p:blipFill>
        <p:spPr>
          <a:xfrm>
            <a:off x="446691" y="1015525"/>
            <a:ext cx="5836320" cy="35269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38" name="CustomShape 1"/>
          <p:cNvSpPr/>
          <p:nvPr/>
        </p:nvSpPr>
        <p:spPr>
          <a:xfrm>
            <a:off x="648000" y="4179960"/>
            <a:ext cx="4427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240" name="Рисунок 4"/>
          <p:cNvPicPr/>
          <p:nvPr/>
        </p:nvPicPr>
        <p:blipFill rotWithShape="1">
          <a:blip r:embed="rId4"/>
          <a:srcRect t="-84" r="8218"/>
          <a:stretch/>
        </p:blipFill>
        <p:spPr>
          <a:xfrm>
            <a:off x="6893380" y="764704"/>
            <a:ext cx="4483810" cy="561662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CustomShape 2"/>
          <p:cNvSpPr/>
          <p:nvPr/>
        </p:nvSpPr>
        <p:spPr>
          <a:xfrm>
            <a:off x="864022" y="4554093"/>
            <a:ext cx="3708720" cy="80791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свое желание работать после проведенного собеседования.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«Принять»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977330" y="2860599"/>
            <a:ext cx="1077871" cy="16554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stomShape 3"/>
          <p:cNvSpPr/>
          <p:nvPr/>
        </p:nvSpPr>
        <p:spPr>
          <a:xfrm>
            <a:off x="1872000" y="332640"/>
            <a:ext cx="7848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8. Оформление результатов собеседования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192614" y="6022676"/>
            <a:ext cx="2160240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56782" y="2411537"/>
            <a:ext cx="2160240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CustomShape 2"/>
          <p:cNvSpPr/>
          <p:nvPr/>
        </p:nvSpPr>
        <p:spPr>
          <a:xfrm>
            <a:off x="1346481" y="5919636"/>
            <a:ext cx="3708720" cy="80791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информацию об успешном собеседовании направить специалистам центра занятости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75640" y="6237312"/>
            <a:ext cx="110090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Шаг 1. Авторизация на Портале «Работа России»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3"/>
          <p:cNvPicPr/>
          <p:nvPr/>
        </p:nvPicPr>
        <p:blipFill rotWithShape="1">
          <a:blip r:embed="rId10"/>
          <a:srcRect l="9169" t="8489" r="9732" b="32402"/>
          <a:stretch/>
        </p:blipFill>
        <p:spPr>
          <a:xfrm>
            <a:off x="647998" y="633807"/>
            <a:ext cx="7488832" cy="248637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4" name="Объект 3"/>
          <p:cNvPicPr/>
          <p:nvPr/>
        </p:nvPicPr>
        <p:blipFill>
          <a:blip r:embed="rId11"/>
          <a:srcRect l="9278" t="7962" r="11138" b="22653"/>
          <a:stretch/>
        </p:blipFill>
        <p:spPr>
          <a:xfrm>
            <a:off x="215950" y="3356992"/>
            <a:ext cx="7079760" cy="31269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2"/>
          <p:cNvPicPr/>
          <p:nvPr/>
        </p:nvPicPr>
        <p:blipFill>
          <a:blip r:embed="rId12"/>
          <a:stretch/>
        </p:blipFill>
        <p:spPr>
          <a:xfrm>
            <a:off x="7537611" y="3429000"/>
            <a:ext cx="2852640" cy="27921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6" name="CustomShape 3"/>
          <p:cNvSpPr/>
          <p:nvPr/>
        </p:nvSpPr>
        <p:spPr>
          <a:xfrm>
            <a:off x="10366623" y="3480312"/>
            <a:ext cx="1490995" cy="2540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254061"/>
                </a:solidFill>
                <a:latin typeface="Times New Roman"/>
              </a:rPr>
              <a:t>На открывшейся странице Вам нужно указать данные своей учётной записи портала «</a:t>
            </a:r>
            <a:r>
              <a:rPr lang="ru-RU" sz="1400" b="1" i="1" strike="noStrike" spc="-1" dirty="0" err="1">
                <a:solidFill>
                  <a:srgbClr val="254061"/>
                </a:solidFill>
                <a:latin typeface="Times New Roman"/>
              </a:rPr>
              <a:t>Госуслуги</a:t>
            </a:r>
            <a:r>
              <a:rPr lang="ru-RU" sz="1400" b="1" i="1" strike="noStrike" spc="-1" dirty="0">
                <a:solidFill>
                  <a:srgbClr val="254061"/>
                </a:solidFill>
                <a:latin typeface="Times New Roman"/>
              </a:rPr>
              <a:t>» и нажать на кнопку «Войти»</a:t>
            </a:r>
            <a:endParaRPr lang="ru-RU" sz="1400" b="1" strike="noStrike" spc="-1" dirty="0">
              <a:latin typeface="Arial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344742" y="584861"/>
            <a:ext cx="769698" cy="32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CustomShape 3"/>
          <p:cNvSpPr/>
          <p:nvPr/>
        </p:nvSpPr>
        <p:spPr>
          <a:xfrm>
            <a:off x="8352854" y="633807"/>
            <a:ext cx="1490995" cy="1139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открывшейся странице Вам нужно 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в верхнем правом углу нажать </a:t>
            </a: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кнопку «Войти»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4628" y="5445224"/>
            <a:ext cx="231365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CustomShape 3"/>
          <p:cNvSpPr/>
          <p:nvPr/>
        </p:nvSpPr>
        <p:spPr>
          <a:xfrm>
            <a:off x="3096270" y="4242912"/>
            <a:ext cx="1490995" cy="1015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открывшейся странице 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осуществить вход через портал </a:t>
            </a:r>
            <a:r>
              <a:rPr lang="ru-RU" sz="1200" b="0" i="1" strike="noStrike" spc="-1" dirty="0" err="1" smtClean="0">
                <a:solidFill>
                  <a:srgbClr val="254061"/>
                </a:solidFill>
                <a:latin typeface="Times New Roman"/>
              </a:rPr>
              <a:t>Госуслуги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042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2"/>
          <p:cNvPicPr/>
          <p:nvPr/>
        </p:nvPicPr>
        <p:blipFill rotWithShape="1">
          <a:blip r:embed="rId2"/>
          <a:srcRect r="10357" b="6038"/>
          <a:stretch/>
        </p:blipFill>
        <p:spPr>
          <a:xfrm>
            <a:off x="503982" y="980728"/>
            <a:ext cx="7128792" cy="34639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2 шаг. Создание резюме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3168278" y="3773283"/>
            <a:ext cx="2088232" cy="735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Для начала заполнения резюме нажать </a:t>
            </a: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кнопку 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«</a:t>
            </a:r>
            <a:r>
              <a:rPr lang="ru-RU" sz="1200" i="1" spc="-1" dirty="0" smtClean="0">
                <a:solidFill>
                  <a:srgbClr val="254061"/>
                </a:solidFill>
                <a:latin typeface="Times New Roman"/>
              </a:rPr>
              <a:t>Создать резюме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30451" y="3852240"/>
            <a:ext cx="224164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CustomShape 3"/>
          <p:cNvSpPr/>
          <p:nvPr/>
        </p:nvSpPr>
        <p:spPr>
          <a:xfrm>
            <a:off x="1204200" y="4869000"/>
            <a:ext cx="9928800" cy="165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   В случае указания профессии, поле «Желаемая должность» должно соответствовать указанной Вами профессии. Указываемая Вами профессия должна подразумевать отсутствие у Вас квалификации (пример: подсобный рабочий, уборщик территорий, помощник делопроизводителя).</a:t>
            </a:r>
          </a:p>
          <a:p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    Если Вы создаёте резюме для подачи индивидуального заявления при участии во временном трудоустройстве образовательной организации, которая ранее подала на Вас групповую заявку, то следует уточнить профессию и должность у Вашей образовательной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9659" y="765688"/>
            <a:ext cx="3662328" cy="36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/>
          <p:cNvPicPr/>
          <p:nvPr/>
        </p:nvPicPr>
        <p:blipFill>
          <a:blip r:embed="rId2"/>
          <a:stretch/>
        </p:blipFill>
        <p:spPr>
          <a:xfrm>
            <a:off x="500762" y="4468317"/>
            <a:ext cx="3692287" cy="15392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шаг 2. Создание резюме. Продолжение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3014" y="0"/>
            <a:ext cx="1647087" cy="1647087"/>
          </a:xfrm>
          <a:prstGeom prst="rect">
            <a:avLst/>
          </a:prstGeom>
        </p:spPr>
      </p:pic>
      <p:pic>
        <p:nvPicPr>
          <p:cNvPr id="9" name="Рисунок 1"/>
          <p:cNvPicPr/>
          <p:nvPr/>
        </p:nvPicPr>
        <p:blipFill>
          <a:blip r:embed="rId11"/>
          <a:stretch/>
        </p:blipFill>
        <p:spPr>
          <a:xfrm>
            <a:off x="700127" y="668373"/>
            <a:ext cx="3910320" cy="388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" name="Рисунок 3"/>
          <p:cNvPicPr/>
          <p:nvPr/>
        </p:nvPicPr>
        <p:blipFill>
          <a:blip r:embed="rId12"/>
          <a:stretch/>
        </p:blipFill>
        <p:spPr>
          <a:xfrm>
            <a:off x="5328000" y="637978"/>
            <a:ext cx="3743640" cy="3246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3" name="Рисунок 8"/>
          <p:cNvPicPr/>
          <p:nvPr/>
        </p:nvPicPr>
        <p:blipFill>
          <a:blip r:embed="rId13"/>
          <a:stretch/>
        </p:blipFill>
        <p:spPr>
          <a:xfrm>
            <a:off x="6893508" y="3960007"/>
            <a:ext cx="4118760" cy="27309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4" name="Овал 13"/>
          <p:cNvSpPr/>
          <p:nvPr/>
        </p:nvSpPr>
        <p:spPr>
          <a:xfrm>
            <a:off x="6916786" y="4694933"/>
            <a:ext cx="1401723" cy="27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16786" y="5476746"/>
            <a:ext cx="1401723" cy="27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99585" y="2612373"/>
            <a:ext cx="1401723" cy="27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14111" y="823542"/>
            <a:ext cx="1850111" cy="373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799958" y="629432"/>
            <a:ext cx="2009854" cy="123879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Выбираем профессии не требующие квалификации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9216950" y="1992973"/>
            <a:ext cx="2009854" cy="123879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Взаимодействие только через электронную почту 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872015" y="4270950"/>
            <a:ext cx="2009854" cy="173124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Выбираем неполный рабочий день в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соотвтствии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ТК РФ, а также работу временного характера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stomShape 6"/>
          <p:cNvSpPr/>
          <p:nvPr/>
        </p:nvSpPr>
        <p:spPr>
          <a:xfrm>
            <a:off x="500762" y="5919492"/>
            <a:ext cx="4827935" cy="74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1200" b="1" i="1" strike="noStrike" spc="-1" dirty="0" smtClean="0">
                <a:solidFill>
                  <a:srgbClr val="FF0000"/>
                </a:solidFill>
                <a:latin typeface="Times New Roman"/>
              </a:rPr>
              <a:t>ВАЖНО!! </a:t>
            </a:r>
            <a:r>
              <a:rPr lang="ru-RU" sz="1200" b="0" i="1" strike="noStrike" spc="-1" dirty="0" smtClean="0">
                <a:solidFill>
                  <a:srgbClr val="000000"/>
                </a:solidFill>
                <a:latin typeface="Times New Roman"/>
              </a:rPr>
              <a:t>Обратите 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</a:rPr>
              <a:t>внимание, что данные сведения необходимы для уточнения данных, в случае неполноты которых Вам может быть отказано в предоставлении государственной услуги.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031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9" y="2729802"/>
            <a:ext cx="7949138" cy="159702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52254" y="4509120"/>
            <a:ext cx="7952538" cy="1504950"/>
          </a:xfrm>
          <a:prstGeom prst="rect">
            <a:avLst/>
          </a:prstGeom>
        </p:spPr>
      </p:pic>
      <p:pic>
        <p:nvPicPr>
          <p:cNvPr id="8" name="Рисунок 3"/>
          <p:cNvPicPr/>
          <p:nvPr/>
        </p:nvPicPr>
        <p:blipFill>
          <a:blip r:embed="rId4"/>
          <a:srcRect r="21071" b="54840"/>
          <a:stretch/>
        </p:blipFill>
        <p:spPr>
          <a:xfrm>
            <a:off x="261289" y="1546129"/>
            <a:ext cx="5783400" cy="1144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>
            <a:off x="412559" y="3759068"/>
            <a:ext cx="1584176" cy="46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1957" y="1844824"/>
            <a:ext cx="1633256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CustomShape 2"/>
          <p:cNvSpPr/>
          <p:nvPr/>
        </p:nvSpPr>
        <p:spPr>
          <a:xfrm>
            <a:off x="565527" y="775502"/>
            <a:ext cx="2926750" cy="736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3. Заявление на профессиональную ориентацию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52254" y="4221456"/>
            <a:ext cx="7560840" cy="71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KochegarovaAE\Desktop\Blog-2-career-inform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7" y="4937105"/>
            <a:ext cx="2115544" cy="1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t="48625" r="46091" b="21344"/>
          <a:stretch/>
        </p:blipFill>
        <p:spPr bwMode="auto">
          <a:xfrm>
            <a:off x="6408637" y="516380"/>
            <a:ext cx="3915463" cy="205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515854" y="1932379"/>
            <a:ext cx="1850513" cy="231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15854" y="775502"/>
            <a:ext cx="1584176" cy="46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0" b="6040"/>
          <a:stretch/>
        </p:blipFill>
        <p:spPr bwMode="auto">
          <a:xfrm>
            <a:off x="6217005" y="699653"/>
            <a:ext cx="5409873" cy="224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1742" r="33027" b="37920"/>
          <a:stretch/>
        </p:blipFill>
        <p:spPr bwMode="auto">
          <a:xfrm>
            <a:off x="6234174" y="2980064"/>
            <a:ext cx="4609192" cy="10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4022" y="188640"/>
            <a:ext cx="971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Заполнение заявления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47268" y="3473031"/>
            <a:ext cx="1919135" cy="450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7581" t="26678" r="32232" b="8945"/>
          <a:stretch/>
        </p:blipFill>
        <p:spPr>
          <a:xfrm>
            <a:off x="6278704" y="4040156"/>
            <a:ext cx="3575397" cy="194624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307529" y="5705208"/>
            <a:ext cx="1152128" cy="305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"/>
          <p:cNvPicPr/>
          <p:nvPr/>
        </p:nvPicPr>
        <p:blipFill>
          <a:blip r:embed="rId5"/>
          <a:srcRect r="10725"/>
          <a:stretch/>
        </p:blipFill>
        <p:spPr>
          <a:xfrm>
            <a:off x="287958" y="692696"/>
            <a:ext cx="5060670" cy="30873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6" name="CustomShape 8"/>
          <p:cNvSpPr/>
          <p:nvPr/>
        </p:nvSpPr>
        <p:spPr>
          <a:xfrm rot="21043800">
            <a:off x="3828722" y="4261582"/>
            <a:ext cx="2358000" cy="616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8" name="CustomShape 7"/>
          <p:cNvSpPr/>
          <p:nvPr/>
        </p:nvSpPr>
        <p:spPr>
          <a:xfrm>
            <a:off x="409962" y="5857728"/>
            <a:ext cx="367560" cy="103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6" name="Picture 2" descr="C:\Users\KochegarovaAE\Downloads\2023-03-07_09-24-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30729"/>
          <a:stretch/>
        </p:blipFill>
        <p:spPr bwMode="auto">
          <a:xfrm>
            <a:off x="788565" y="4266735"/>
            <a:ext cx="3050010" cy="20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stomShape 7"/>
          <p:cNvSpPr/>
          <p:nvPr/>
        </p:nvSpPr>
        <p:spPr>
          <a:xfrm>
            <a:off x="409962" y="5168819"/>
            <a:ext cx="367560" cy="103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817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98640" y="221760"/>
            <a:ext cx="10603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Подать заявление на услугу </a:t>
            </a:r>
          </a:p>
        </p:txBody>
      </p:sp>
      <p:pic>
        <p:nvPicPr>
          <p:cNvPr id="195" name="Рисунок 3"/>
          <p:cNvPicPr/>
          <p:nvPr/>
        </p:nvPicPr>
        <p:blipFill>
          <a:blip r:embed="rId3"/>
          <a:srcRect r="21071" b="54840"/>
          <a:stretch/>
        </p:blipFill>
        <p:spPr>
          <a:xfrm>
            <a:off x="575990" y="1411363"/>
            <a:ext cx="5783400" cy="1144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96" name="CustomShape 2"/>
          <p:cNvSpPr/>
          <p:nvPr/>
        </p:nvSpPr>
        <p:spPr>
          <a:xfrm>
            <a:off x="575990" y="675221"/>
            <a:ext cx="2926750" cy="736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</a:p>
        </p:txBody>
      </p:sp>
      <p:pic>
        <p:nvPicPr>
          <p:cNvPr id="197" name="Рисунок 5"/>
          <p:cNvPicPr/>
          <p:nvPr/>
        </p:nvPicPr>
        <p:blipFill>
          <a:blip r:embed="rId4"/>
          <a:stretch/>
        </p:blipFill>
        <p:spPr>
          <a:xfrm>
            <a:off x="160798" y="2601287"/>
            <a:ext cx="9162000" cy="1774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98" name="Рисунок 6"/>
          <p:cNvPicPr/>
          <p:nvPr/>
        </p:nvPicPr>
        <p:blipFill>
          <a:blip r:embed="rId5"/>
          <a:stretch/>
        </p:blipFill>
        <p:spPr>
          <a:xfrm>
            <a:off x="4529520" y="3573000"/>
            <a:ext cx="7711560" cy="307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7479" y="3786494"/>
            <a:ext cx="2232248" cy="589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85350" y="3482641"/>
            <a:ext cx="6891840" cy="131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8918" y="1648939"/>
            <a:ext cx="1633256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/>
          <p:cNvPicPr/>
          <p:nvPr/>
        </p:nvPicPr>
        <p:blipFill>
          <a:blip r:embed="rId2"/>
          <a:srcRect r="10725"/>
          <a:stretch/>
        </p:blipFill>
        <p:spPr>
          <a:xfrm>
            <a:off x="287958" y="692696"/>
            <a:ext cx="5060670" cy="30873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70" name="Рисунок 2"/>
          <p:cNvPicPr/>
          <p:nvPr/>
        </p:nvPicPr>
        <p:blipFill>
          <a:blip r:embed="rId3"/>
          <a:srcRect r="16776" b="2408"/>
          <a:stretch/>
        </p:blipFill>
        <p:spPr>
          <a:xfrm>
            <a:off x="6192614" y="671349"/>
            <a:ext cx="5656157" cy="310866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80" name="CustomShape 8"/>
          <p:cNvSpPr/>
          <p:nvPr/>
        </p:nvSpPr>
        <p:spPr>
          <a:xfrm rot="21043800">
            <a:off x="3787162" y="4266028"/>
            <a:ext cx="2358000" cy="616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619923" y="-4935"/>
            <a:ext cx="8795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4. Заполнение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заявления</a:t>
            </a:r>
          </a:p>
        </p:txBody>
      </p:sp>
      <p:pic>
        <p:nvPicPr>
          <p:cNvPr id="15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pic>
        <p:nvPicPr>
          <p:cNvPr id="16" name="Рисунок 3"/>
          <p:cNvPicPr/>
          <p:nvPr/>
        </p:nvPicPr>
        <p:blipFill>
          <a:blip r:embed="rId10"/>
          <a:stretch/>
        </p:blipFill>
        <p:spPr>
          <a:xfrm>
            <a:off x="6264622" y="4065390"/>
            <a:ext cx="5584149" cy="25235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7" name="CustomShape 4"/>
          <p:cNvSpPr/>
          <p:nvPr/>
        </p:nvSpPr>
        <p:spPr>
          <a:xfrm>
            <a:off x="9504982" y="5562712"/>
            <a:ext cx="2232000" cy="7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ru-RU" sz="1200" i="1" spc="-1" dirty="0">
                <a:solidFill>
                  <a:srgbClr val="000000"/>
                </a:solidFill>
                <a:latin typeface="Times New Roman"/>
              </a:rPr>
              <a:t>Выбираем ранее </a:t>
            </a:r>
          </a:p>
          <a:p>
            <a:pPr algn="ctr">
              <a:lnSpc>
                <a:spcPct val="120000"/>
              </a:lnSpc>
            </a:pPr>
            <a:r>
              <a:rPr lang="ru-RU" sz="1200" i="1" spc="-1" dirty="0">
                <a:solidFill>
                  <a:srgbClr val="000000"/>
                </a:solidFill>
                <a:latin typeface="Times New Roman"/>
              </a:rPr>
              <a:t>заполненное резюме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89632" y="5719560"/>
            <a:ext cx="2088232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52654" y="3410054"/>
            <a:ext cx="2088232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KochegarovaAE\Downloads\2023-03-07_09-24-5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30729"/>
          <a:stretch/>
        </p:blipFill>
        <p:spPr bwMode="auto">
          <a:xfrm>
            <a:off x="788565" y="4266735"/>
            <a:ext cx="3050010" cy="20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27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3"/>
          <a:stretch/>
        </p:blipFill>
        <p:spPr>
          <a:xfrm>
            <a:off x="7518362" y="900215"/>
            <a:ext cx="3905640" cy="1756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11" name="Рисунок 3"/>
          <p:cNvPicPr/>
          <p:nvPr/>
        </p:nvPicPr>
        <p:blipFill>
          <a:blip r:embed="rId4"/>
          <a:stretch/>
        </p:blipFill>
        <p:spPr>
          <a:xfrm>
            <a:off x="421629" y="2656655"/>
            <a:ext cx="6412320" cy="219744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</p:pic>
      <p:pic>
        <p:nvPicPr>
          <p:cNvPr id="212" name="Рисунок 4"/>
          <p:cNvPicPr/>
          <p:nvPr/>
        </p:nvPicPr>
        <p:blipFill>
          <a:blip r:embed="rId5"/>
          <a:stretch/>
        </p:blipFill>
        <p:spPr>
          <a:xfrm>
            <a:off x="421629" y="5139180"/>
            <a:ext cx="6587640" cy="15843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13" name="Рисунок 5"/>
          <p:cNvPicPr/>
          <p:nvPr/>
        </p:nvPicPr>
        <p:blipFill>
          <a:blip r:embed="rId6"/>
          <a:stretch/>
        </p:blipFill>
        <p:spPr>
          <a:xfrm>
            <a:off x="5927760" y="3850611"/>
            <a:ext cx="6237000" cy="180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18" name="CustomShape 5"/>
          <p:cNvSpPr/>
          <p:nvPr/>
        </p:nvSpPr>
        <p:spPr>
          <a:xfrm>
            <a:off x="6040800" y="3366026"/>
            <a:ext cx="6123960" cy="364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76092"/>
                </a:solidFill>
                <a:latin typeface="Calibri"/>
              </a:rPr>
              <a:t>Если все верно заполнено Вы увидите данную запись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0" name="CustomShape 7"/>
          <p:cNvSpPr/>
          <p:nvPr/>
        </p:nvSpPr>
        <p:spPr>
          <a:xfrm rot="21043800">
            <a:off x="3215584" y="3442310"/>
            <a:ext cx="2560680" cy="949762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latin typeface="Times New Roman"/>
              </a:rPr>
              <a:t>ВАЖНО! Социальные выплаты осуществляются на карту «МИР»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1800126" y="130085"/>
            <a:ext cx="8795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4. Заполнение заявления. Продолжение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" y="665008"/>
            <a:ext cx="5433650" cy="195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451</Words>
  <Application>Microsoft Office PowerPoint</Application>
  <PresentationFormat>Произвольный</PresentationFormat>
  <Paragraphs>54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Кочегарова Анастасия Евгеньевна</dc:creator>
  <cp:lastModifiedBy>Upavlenie kab 4(1)</cp:lastModifiedBy>
  <cp:revision>58</cp:revision>
  <cp:lastPrinted>2023-03-21T05:30:17Z</cp:lastPrinted>
  <dcterms:created xsi:type="dcterms:W3CDTF">2023-01-26T07:14:58Z</dcterms:created>
  <dcterms:modified xsi:type="dcterms:W3CDTF">2023-04-26T10:49:53Z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