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4" r:id="rId5"/>
    <p:sldId id="265" r:id="rId6"/>
    <p:sldId id="266" r:id="rId7"/>
    <p:sldId id="303" r:id="rId8"/>
    <p:sldId id="267" r:id="rId9"/>
    <p:sldId id="268" r:id="rId10"/>
    <p:sldId id="269" r:id="rId11"/>
    <p:sldId id="271" r:id="rId12"/>
    <p:sldId id="270" r:id="rId13"/>
    <p:sldId id="272" r:id="rId14"/>
    <p:sldId id="276" r:id="rId15"/>
    <p:sldId id="277" r:id="rId16"/>
    <p:sldId id="278" r:id="rId17"/>
    <p:sldId id="280" r:id="rId18"/>
    <p:sldId id="279" r:id="rId19"/>
    <p:sldId id="281" r:id="rId20"/>
    <p:sldId id="282" r:id="rId21"/>
    <p:sldId id="297" r:id="rId22"/>
    <p:sldId id="298" r:id="rId23"/>
    <p:sldId id="299" r:id="rId24"/>
    <p:sldId id="300" r:id="rId25"/>
    <p:sldId id="301" r:id="rId26"/>
    <p:sldId id="275" r:id="rId27"/>
    <p:sldId id="274" r:id="rId28"/>
    <p:sldId id="273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1" r:id="rId39"/>
    <p:sldId id="293" r:id="rId40"/>
    <p:sldId id="296" r:id="rId41"/>
    <p:sldId id="295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A94D0F"/>
    <a:srgbClr val="C55A11"/>
    <a:srgbClr val="9FCD85"/>
    <a:srgbClr val="F48142"/>
    <a:srgbClr val="546751"/>
    <a:srgbClr val="6D8669"/>
    <a:srgbClr val="B1BD8B"/>
    <a:srgbClr val="B6B98E"/>
    <a:srgbClr val="8EA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>
        <p:scale>
          <a:sx n="80" d="100"/>
          <a:sy n="80" d="100"/>
        </p:scale>
        <p:origin x="142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455D-BA12-4C76-AF62-47F4BEC32C13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1E3-CFD2-4D60-9557-1D1DD66E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36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455D-BA12-4C76-AF62-47F4BEC32C13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1E3-CFD2-4D60-9557-1D1DD66E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455D-BA12-4C76-AF62-47F4BEC32C13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1E3-CFD2-4D60-9557-1D1DD66E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3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455D-BA12-4C76-AF62-47F4BEC32C13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1E3-CFD2-4D60-9557-1D1DD66E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80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455D-BA12-4C76-AF62-47F4BEC32C13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1E3-CFD2-4D60-9557-1D1DD66E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24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455D-BA12-4C76-AF62-47F4BEC32C13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1E3-CFD2-4D60-9557-1D1DD66E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5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455D-BA12-4C76-AF62-47F4BEC32C13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1E3-CFD2-4D60-9557-1D1DD66E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5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455D-BA12-4C76-AF62-47F4BEC32C13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1E3-CFD2-4D60-9557-1D1DD66E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3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455D-BA12-4C76-AF62-47F4BEC32C13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1E3-CFD2-4D60-9557-1D1DD66E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0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455D-BA12-4C76-AF62-47F4BEC32C13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1E3-CFD2-4D60-9557-1D1DD66E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18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455D-BA12-4C76-AF62-47F4BEC32C13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1E3-CFD2-4D60-9557-1D1DD66E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04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5455D-BA12-4C76-AF62-47F4BEC32C13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591E3-CFD2-4D60-9557-1D1DD66E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11" name="Полилиния 10"/>
          <p:cNvSpPr/>
          <p:nvPr/>
        </p:nvSpPr>
        <p:spPr>
          <a:xfrm>
            <a:off x="6930190" y="3907857"/>
            <a:ext cx="5342021" cy="2685448"/>
          </a:xfrm>
          <a:custGeom>
            <a:avLst/>
            <a:gdLst>
              <a:gd name="connsiteX0" fmla="*/ 0 w 5370897"/>
              <a:gd name="connsiteY0" fmla="*/ 9625 h 2685448"/>
              <a:gd name="connsiteX1" fmla="*/ 5351647 w 5370897"/>
              <a:gd name="connsiteY1" fmla="*/ 0 h 2685448"/>
              <a:gd name="connsiteX2" fmla="*/ 5370897 w 5370897"/>
              <a:gd name="connsiteY2" fmla="*/ 2685448 h 2685448"/>
              <a:gd name="connsiteX3" fmla="*/ 770022 w 5370897"/>
              <a:gd name="connsiteY3" fmla="*/ 2646947 h 2685448"/>
              <a:gd name="connsiteX4" fmla="*/ 693019 w 5370897"/>
              <a:gd name="connsiteY4" fmla="*/ 2387065 h 2685448"/>
              <a:gd name="connsiteX5" fmla="*/ 664144 w 5370897"/>
              <a:gd name="connsiteY5" fmla="*/ 1944303 h 2685448"/>
              <a:gd name="connsiteX6" fmla="*/ 596767 w 5370897"/>
              <a:gd name="connsiteY6" fmla="*/ 1568918 h 2685448"/>
              <a:gd name="connsiteX7" fmla="*/ 510139 w 5370897"/>
              <a:gd name="connsiteY7" fmla="*/ 1357162 h 2685448"/>
              <a:gd name="connsiteX8" fmla="*/ 625643 w 5370897"/>
              <a:gd name="connsiteY8" fmla="*/ 1857676 h 2685448"/>
              <a:gd name="connsiteX9" fmla="*/ 519765 w 5370897"/>
              <a:gd name="connsiteY9" fmla="*/ 1848050 h 2685448"/>
              <a:gd name="connsiteX10" fmla="*/ 490889 w 5370897"/>
              <a:gd name="connsiteY10" fmla="*/ 1771048 h 2685448"/>
              <a:gd name="connsiteX11" fmla="*/ 154005 w 5370897"/>
              <a:gd name="connsiteY11" fmla="*/ 1645920 h 2685448"/>
              <a:gd name="connsiteX12" fmla="*/ 38502 w 5370897"/>
              <a:gd name="connsiteY12" fmla="*/ 1597794 h 2685448"/>
              <a:gd name="connsiteX13" fmla="*/ 0 w 5370897"/>
              <a:gd name="connsiteY13" fmla="*/ 9625 h 268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70897" h="2685448">
                <a:moveTo>
                  <a:pt x="0" y="9625"/>
                </a:moveTo>
                <a:lnTo>
                  <a:pt x="5351647" y="0"/>
                </a:lnTo>
                <a:lnTo>
                  <a:pt x="5370897" y="2685448"/>
                </a:lnTo>
                <a:lnTo>
                  <a:pt x="770022" y="2646947"/>
                </a:lnTo>
                <a:lnTo>
                  <a:pt x="693019" y="2387065"/>
                </a:lnTo>
                <a:lnTo>
                  <a:pt x="664144" y="1944303"/>
                </a:lnTo>
                <a:lnTo>
                  <a:pt x="596767" y="1568918"/>
                </a:lnTo>
                <a:lnTo>
                  <a:pt x="510139" y="1357162"/>
                </a:lnTo>
                <a:lnTo>
                  <a:pt x="625643" y="1857676"/>
                </a:lnTo>
                <a:lnTo>
                  <a:pt x="519765" y="1848050"/>
                </a:lnTo>
                <a:lnTo>
                  <a:pt x="490889" y="1771048"/>
                </a:lnTo>
                <a:lnTo>
                  <a:pt x="154005" y="1645920"/>
                </a:lnTo>
                <a:lnTo>
                  <a:pt x="38502" y="1597794"/>
                </a:lnTo>
                <a:lnTo>
                  <a:pt x="0" y="9625"/>
                </a:lnTo>
                <a:close/>
              </a:path>
            </a:pathLst>
          </a:custGeom>
          <a:gradFill flip="none" rotWithShape="1">
            <a:gsLst>
              <a:gs pos="0">
                <a:srgbClr val="EC3C3C">
                  <a:alpha val="98000"/>
                </a:srgbClr>
              </a:gs>
              <a:gs pos="39000">
                <a:srgbClr val="EE5454">
                  <a:alpha val="88000"/>
                </a:srgbClr>
              </a:gs>
              <a:gs pos="100000">
                <a:srgbClr val="DAA9A5">
                  <a:alpha val="87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53200" y="409641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7200" b="1" dirty="0">
                <a:solidFill>
                  <a:srgbClr val="FEFEFE"/>
                </a:solidFill>
                <a:latin typeface="Century Gothic" panose="020B0502020202020204" pitchFamily="34" charset="0"/>
              </a:rPr>
              <a:t>БУЛЛИНГ И ННО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E06F4F-D8AB-4BBE-9CC9-32AD53DFC96F}"/>
              </a:ext>
            </a:extLst>
          </p:cNvPr>
          <p:cNvSpPr/>
          <p:nvPr/>
        </p:nvSpPr>
        <p:spPr>
          <a:xfrm>
            <a:off x="1572769" y="100430"/>
            <a:ext cx="10619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Программа разработана в рамках деятельности Тверского регионального отделения движения «Волонтеры-психологи»</a:t>
            </a:r>
            <a:br>
              <a:rPr lang="ru-RU" sz="16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Авторы: </a:t>
            </a:r>
            <a:r>
              <a:rPr lang="ru-RU" sz="1600" b="1" dirty="0" err="1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Сыровая</a:t>
            </a:r>
            <a:r>
              <a:rPr lang="ru-RU" sz="16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Г.А., </a:t>
            </a:r>
            <a:r>
              <a:rPr lang="ru-RU" sz="1600" b="1" dirty="0" err="1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Чегринцова</a:t>
            </a:r>
            <a:r>
              <a:rPr lang="ru-RU" sz="1600" b="1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В.Н., Сивас Ю.С.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6A14BE-C400-4A90-A556-A790DF511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5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302594" y="2901933"/>
            <a:ext cx="76589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546751"/>
                </a:solidFill>
                <a:latin typeface="Century Gothic" panose="020B0502020202020204" pitchFamily="34" charset="0"/>
              </a:rPr>
              <a:t>Кейс 2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26DF55B-BA0A-4E3D-B4B9-9A452B76EB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1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32129" y="1710866"/>
            <a:ext cx="1144344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Рекомендации для свидетелей травли:</a:t>
            </a:r>
          </a:p>
          <a:p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1.Расскажите о случившемся хоть кому-нибудь.</a:t>
            </a:r>
          </a:p>
          <a:p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2.Не поддерживайте </a:t>
            </a:r>
            <a:r>
              <a:rPr lang="ru-RU" sz="2800" b="1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буллера</a:t>
            </a:r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, даже если боитесь, что он переключится на вас.</a:t>
            </a:r>
          </a:p>
          <a:p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3.Проявите сочувствие к тому, над кем издеваются, и предложите свою поддержку. Например, если его мама и папа не хотят помогать, то вы можете обратиться к своим родственникам или учителям.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AE07ADD-6471-4878-808F-08A8C9FF64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80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302594" y="2901933"/>
            <a:ext cx="76589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546751"/>
                </a:solidFill>
                <a:latin typeface="Century Gothic" panose="020B0502020202020204" pitchFamily="34" charset="0"/>
              </a:rPr>
              <a:t>Кейс 3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B5BFFF6-E443-499A-9BEB-6CC8CACCD9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6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39944" y="1815955"/>
            <a:ext cx="117661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Рекомендации для школьников, подвергшихся травле:</a:t>
            </a:r>
          </a:p>
          <a:p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1.Обратитесь за поддержкой к взрослым и расскажите обо всем случившемся.</a:t>
            </a:r>
          </a:p>
          <a:p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2.Если не можете обратиться к взрослым, то воспользуйтесь детским телефоном доверия: 8-800-2000-122.</a:t>
            </a:r>
          </a:p>
          <a:p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3.Не вините себя в том, что происходит, не стыдитесь этого. Дело не в вас, а в том, кто нападает.</a:t>
            </a:r>
          </a:p>
          <a:p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4.Не замыкайтесь и не становитесь хулиганами, чтобы отвести внимание от себя или отыграться на другом.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C713C86-B914-4248-BD4E-EE533EB93E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98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468038">
            <a:off x="-2162857" y="5813727"/>
            <a:ext cx="4972796" cy="166802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154703">
            <a:off x="256079" y="6399105"/>
            <a:ext cx="3976469" cy="1475656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FFC000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FFC000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250849" y="2613442"/>
            <a:ext cx="9986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Умножение 2"/>
          <p:cNvSpPr/>
          <p:nvPr/>
        </p:nvSpPr>
        <p:spPr>
          <a:xfrm rot="20577307">
            <a:off x="3241510" y="19780"/>
            <a:ext cx="792480" cy="1185804"/>
          </a:xfrm>
          <a:prstGeom prst="mathMultiply">
            <a:avLst>
              <a:gd name="adj1" fmla="val 145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175" y="464717"/>
            <a:ext cx="517809" cy="5952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78" y="676081"/>
            <a:ext cx="417301" cy="4797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110" y="842653"/>
            <a:ext cx="378070" cy="4346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930" y="119427"/>
            <a:ext cx="262151" cy="749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7469" y="2843302"/>
            <a:ext cx="3804438" cy="38044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697">
            <a:off x="8815569" y="104021"/>
            <a:ext cx="221025" cy="6322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0016">
            <a:off x="9087758" y="256085"/>
            <a:ext cx="186729" cy="5341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82154" y="4554683"/>
            <a:ext cx="1617784" cy="307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7549" y="1636318"/>
            <a:ext cx="1125260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Что делать, если тебя дразнят?</a:t>
            </a:r>
          </a:p>
          <a:p>
            <a:endParaRPr lang="ru-RU" sz="24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indent="-342900">
              <a:buAutoNum type="arabicPeriod"/>
            </a:pPr>
            <a:r>
              <a:rPr lang="ru-RU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Сохраняй спокойствие, не давай реакции на прозвища и дразнилки</a:t>
            </a:r>
          </a:p>
          <a:p>
            <a:pPr indent="-342900">
              <a:buAutoNum type="arabicPeriod"/>
            </a:pPr>
            <a:r>
              <a:rPr lang="ru-RU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Уверенно и спокойно попроси прекратить</a:t>
            </a:r>
          </a:p>
          <a:p>
            <a:pPr indent="-342900">
              <a:buAutoNum type="arabicPeriod"/>
            </a:pPr>
            <a:r>
              <a:rPr lang="ru-RU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Не поддавайся на провокации</a:t>
            </a:r>
          </a:p>
          <a:p>
            <a:pPr indent="-342900">
              <a:buAutoNum type="arabicPeriod"/>
            </a:pPr>
            <a:r>
              <a:rPr lang="ru-RU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Подготовь ответы заранее</a:t>
            </a:r>
          </a:p>
          <a:p>
            <a:pPr indent="-342900">
              <a:buAutoNum type="arabicPeriod"/>
            </a:pPr>
            <a:r>
              <a:rPr lang="ru-RU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Неожиданное поведение</a:t>
            </a:r>
          </a:p>
          <a:p>
            <a:pPr indent="-342900">
              <a:buAutoNum type="arabicPeriod"/>
            </a:pPr>
            <a:r>
              <a:rPr lang="ru-RU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Покинь ситуацию, если чувствуешь, </a:t>
            </a:r>
          </a:p>
          <a:p>
            <a:r>
              <a:rPr lang="ru-RU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что больше не можешь сопротивляться давлению</a:t>
            </a:r>
          </a:p>
          <a:p>
            <a:r>
              <a:rPr lang="ru-RU" sz="23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7. Обратиться за помощью к взрослым</a:t>
            </a:r>
          </a:p>
        </p:txBody>
      </p:sp>
      <p:sp>
        <p:nvSpPr>
          <p:cNvPr id="12" name="TextBox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71DD938-4CED-4202-9650-6EDE51B44E3F}"/>
              </a:ext>
            </a:extLst>
          </p:cNvPr>
          <p:cNvSpPr txBox="1"/>
          <p:nvPr/>
        </p:nvSpPr>
        <p:spPr>
          <a:xfrm>
            <a:off x="3217985" y="6216690"/>
            <a:ext cx="1981047" cy="33855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К последствиям</a:t>
            </a:r>
          </a:p>
        </p:txBody>
      </p:sp>
      <p:sp>
        <p:nvSpPr>
          <p:cNvPr id="31" name="TextBox 30">
            <a:hlinkClick r:id="rId5" action="ppaction://hlinksldjump"/>
            <a:extLst>
              <a:ext uri="{FF2B5EF4-FFF2-40B4-BE49-F238E27FC236}">
                <a16:creationId xmlns:a16="http://schemas.microsoft.com/office/drawing/2014/main" id="{EC38D69A-6001-4545-B6FD-98CFBAA3A009}"/>
              </a:ext>
            </a:extLst>
          </p:cNvPr>
          <p:cNvSpPr txBox="1"/>
          <p:nvPr/>
        </p:nvSpPr>
        <p:spPr>
          <a:xfrm>
            <a:off x="5480172" y="6212494"/>
            <a:ext cx="2850011" cy="58477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К ненасильственному общению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1163D93-39B0-490D-B0A4-09AB9ECAFD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51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468038">
            <a:off x="-2162857" y="5813727"/>
            <a:ext cx="4972796" cy="166802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154703">
            <a:off x="256079" y="6399105"/>
            <a:ext cx="3976469" cy="1475656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FFC000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FFC000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250849" y="2613442"/>
            <a:ext cx="9986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Умножение 2"/>
          <p:cNvSpPr/>
          <p:nvPr/>
        </p:nvSpPr>
        <p:spPr>
          <a:xfrm rot="20577307">
            <a:off x="3241510" y="19780"/>
            <a:ext cx="792480" cy="1185804"/>
          </a:xfrm>
          <a:prstGeom prst="mathMultiply">
            <a:avLst>
              <a:gd name="adj1" fmla="val 145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175" y="464717"/>
            <a:ext cx="517809" cy="5952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78" y="676081"/>
            <a:ext cx="417301" cy="4797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110" y="842653"/>
            <a:ext cx="378070" cy="4346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930" y="119427"/>
            <a:ext cx="262151" cy="74987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697">
            <a:off x="8815569" y="104021"/>
            <a:ext cx="221025" cy="6322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0016">
            <a:off x="9087758" y="256085"/>
            <a:ext cx="186729" cy="5341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69011" y="2205982"/>
            <a:ext cx="974978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ПОСЛЕДСТВИЯ ТРАВЛИ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0204" y="3866448"/>
            <a:ext cx="5181836" cy="24940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2E3162A-4044-47DC-8D72-2DEA7E130B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76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468038">
            <a:off x="-2162857" y="5813727"/>
            <a:ext cx="4972796" cy="166802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154703">
            <a:off x="256079" y="6399105"/>
            <a:ext cx="3976469" cy="1475656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FFC000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FFC000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250849" y="2613442"/>
            <a:ext cx="9986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Умножение 2"/>
          <p:cNvSpPr/>
          <p:nvPr/>
        </p:nvSpPr>
        <p:spPr>
          <a:xfrm rot="20577307">
            <a:off x="3241510" y="19780"/>
            <a:ext cx="792480" cy="1185804"/>
          </a:xfrm>
          <a:prstGeom prst="mathMultiply">
            <a:avLst>
              <a:gd name="adj1" fmla="val 145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175" y="464717"/>
            <a:ext cx="517809" cy="5952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78" y="676081"/>
            <a:ext cx="417301" cy="4797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110" y="842653"/>
            <a:ext cx="378070" cy="4346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930" y="119427"/>
            <a:ext cx="262151" cy="74987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697">
            <a:off x="8815569" y="104021"/>
            <a:ext cx="221025" cy="6322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0016">
            <a:off x="9087758" y="256085"/>
            <a:ext cx="186729" cy="5341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3991" y="1211858"/>
            <a:ext cx="118938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ПСИХОЛОГИЧЕСКИЕ:</a:t>
            </a:r>
          </a:p>
          <a:p>
            <a:pPr algn="ctr"/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- </a:t>
            </a:r>
            <a:r>
              <a:rPr lang="ru-RU" sz="28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для жертв</a:t>
            </a:r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: депрессия, тревожность, заниженная самооценка, проблемы в обучении</a:t>
            </a:r>
          </a:p>
          <a:p>
            <a:pPr algn="ctr"/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- </a:t>
            </a:r>
            <a:r>
              <a:rPr lang="ru-RU" sz="28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для </a:t>
            </a:r>
            <a:r>
              <a:rPr lang="ru-RU" sz="2800" b="1" u="sng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буллера</a:t>
            </a:r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: проблемы со здоровьем, антисоциальное поведение</a:t>
            </a:r>
          </a:p>
          <a:p>
            <a:pPr algn="ctr"/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- </a:t>
            </a:r>
            <a:r>
              <a:rPr lang="ru-RU" sz="28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для наблюдателя</a:t>
            </a:r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: тревога и неуверенность, схожие с жертвами чувства</a:t>
            </a:r>
          </a:p>
          <a:p>
            <a:pPr marL="457200" indent="-457200" algn="ctr">
              <a:buFontTx/>
              <a:buChar char="-"/>
            </a:pPr>
            <a:endParaRPr lang="ru-RU" sz="28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Издевательства наносят как краткосрочный, так и долгосрочный вред здоровью, а также социальному и психологическому благополучию.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8FE8395-F128-425D-8D7F-5C22A4EC55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1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468038">
            <a:off x="-2162857" y="5813727"/>
            <a:ext cx="4972796" cy="166802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154703">
            <a:off x="256079" y="6399105"/>
            <a:ext cx="3976469" cy="1475656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FFC000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FFC000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250849" y="2613442"/>
            <a:ext cx="9986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Умножение 2"/>
          <p:cNvSpPr/>
          <p:nvPr/>
        </p:nvSpPr>
        <p:spPr>
          <a:xfrm rot="20577307">
            <a:off x="3241510" y="19780"/>
            <a:ext cx="792480" cy="1185804"/>
          </a:xfrm>
          <a:prstGeom prst="mathMultiply">
            <a:avLst>
              <a:gd name="adj1" fmla="val 145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175" y="464717"/>
            <a:ext cx="517809" cy="5952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78" y="676081"/>
            <a:ext cx="417301" cy="4797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110" y="842653"/>
            <a:ext cx="378070" cy="4346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930" y="119427"/>
            <a:ext cx="262151" cy="74987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697">
            <a:off x="8815569" y="104021"/>
            <a:ext cx="221025" cy="6322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0016">
            <a:off x="9087758" y="256085"/>
            <a:ext cx="186729" cy="5341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4198" y="1055167"/>
            <a:ext cx="1125804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ПОСЛЕДСТВИЯ ДЛЯ ЗДОРОВЬЯ:</a:t>
            </a:r>
          </a:p>
          <a:p>
            <a:pPr algn="ctr"/>
            <a:endParaRPr lang="ru-RU" sz="3200" b="1" u="sng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A94D0F"/>
                </a:solidFill>
                <a:latin typeface="Century Gothic" panose="020B0502020202020204" pitchFamily="34" charset="0"/>
              </a:rPr>
              <a:t>- зависимости (алкоголизм, наркомания);</a:t>
            </a:r>
          </a:p>
          <a:p>
            <a:pPr algn="ctr"/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- проблемы в сексуальной сфере;</a:t>
            </a:r>
          </a:p>
          <a:p>
            <a:pPr algn="ctr"/>
            <a:r>
              <a:rPr lang="ru-RU" sz="2800" b="1" dirty="0">
                <a:solidFill>
                  <a:srgbClr val="A94D0F"/>
                </a:solidFill>
                <a:latin typeface="Century Gothic" panose="020B0502020202020204" pitchFamily="34" charset="0"/>
              </a:rPr>
              <a:t>- психические расстройства;</a:t>
            </a:r>
          </a:p>
          <a:p>
            <a:pPr algn="ctr"/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- трудности с поиском и сохранением работы;</a:t>
            </a:r>
          </a:p>
          <a:p>
            <a:pPr algn="ctr"/>
            <a:r>
              <a:rPr lang="ru-RU" sz="2800" b="1" dirty="0">
                <a:solidFill>
                  <a:srgbClr val="A94D0F"/>
                </a:solidFill>
                <a:latin typeface="Century Gothic" panose="020B0502020202020204" pitchFamily="34" charset="0"/>
              </a:rPr>
              <a:t>- расстройства пищевого поведения;</a:t>
            </a:r>
          </a:p>
          <a:p>
            <a:pPr algn="ctr"/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- агрессия и </a:t>
            </a:r>
            <a:r>
              <a:rPr lang="ru-RU" sz="2800" b="1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аутоагрессия</a:t>
            </a:r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(нанесение самоповреждений, </a:t>
            </a:r>
            <a:r>
              <a:rPr lang="ru-RU" sz="2800" b="1" dirty="0">
                <a:solidFill>
                  <a:srgbClr val="A94D0F"/>
                </a:solidFill>
                <a:latin typeface="Century Gothic" panose="020B0502020202020204" pitchFamily="34" charset="0"/>
              </a:rPr>
              <a:t>негативное и грубое отношение к себе);</a:t>
            </a:r>
          </a:p>
          <a:p>
            <a:pPr algn="ctr"/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- плохой аппетит, боли в животе</a:t>
            </a:r>
          </a:p>
          <a:p>
            <a:pPr algn="ctr"/>
            <a:r>
              <a:rPr lang="ru-RU" sz="2800" b="1" dirty="0">
                <a:solidFill>
                  <a:srgbClr val="A94D0F"/>
                </a:solidFill>
                <a:latin typeface="Century Gothic" panose="020B0502020202020204" pitchFamily="34" charset="0"/>
              </a:rPr>
              <a:t>- головные боли, нарушения сна, усталость</a:t>
            </a:r>
          </a:p>
          <a:p>
            <a:pPr algn="ctr"/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- частые простудные заболевания.</a:t>
            </a:r>
            <a:endParaRPr lang="ru-RU" sz="24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0207B09-1A27-48EB-A1B3-926F3329CA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82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468038">
            <a:off x="-2162857" y="5813727"/>
            <a:ext cx="4972796" cy="166802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154703">
            <a:off x="256079" y="6399105"/>
            <a:ext cx="3976469" cy="1475656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FFC000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FFC000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250849" y="2613442"/>
            <a:ext cx="9986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Умножение 2"/>
          <p:cNvSpPr/>
          <p:nvPr/>
        </p:nvSpPr>
        <p:spPr>
          <a:xfrm rot="20577307">
            <a:off x="3241510" y="19780"/>
            <a:ext cx="792480" cy="1185804"/>
          </a:xfrm>
          <a:prstGeom prst="mathMultiply">
            <a:avLst>
              <a:gd name="adj1" fmla="val 145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175" y="464717"/>
            <a:ext cx="517809" cy="5952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78" y="676081"/>
            <a:ext cx="417301" cy="4797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110" y="842653"/>
            <a:ext cx="378070" cy="4346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930" y="119427"/>
            <a:ext cx="262151" cy="74987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697">
            <a:off x="8815569" y="104021"/>
            <a:ext cx="221025" cy="6322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0016">
            <a:off x="9087758" y="256085"/>
            <a:ext cx="186729" cy="5341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36973" y="1279925"/>
            <a:ext cx="988976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СОЦИАЛЬНЫЕ ПОСЛЕДСТВИЯ:</a:t>
            </a:r>
          </a:p>
          <a:p>
            <a:pPr algn="ctr"/>
            <a:endParaRPr lang="ru-RU" sz="2800" b="1" u="sng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трудности в адаптации в обществе: </a:t>
            </a:r>
          </a:p>
          <a:p>
            <a:r>
              <a:rPr lang="ru-RU" sz="28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для жертв </a:t>
            </a:r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- чувствуют себя одинокими, сложно заводить друзей, социальная незрелость;</a:t>
            </a:r>
          </a:p>
          <a:p>
            <a:r>
              <a:rPr lang="ru-RU" sz="28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для </a:t>
            </a:r>
            <a:r>
              <a:rPr lang="ru-RU" sz="2800" b="1" u="sng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буллеров</a:t>
            </a:r>
            <a:r>
              <a:rPr lang="ru-RU" sz="28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- чувствуют себя изолированными от общества</a:t>
            </a:r>
          </a:p>
          <a:p>
            <a:endParaRPr lang="ru-RU" sz="28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- </a:t>
            </a:r>
            <a:r>
              <a:rPr lang="ru-RU" sz="2800" b="1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буллинг</a:t>
            </a:r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приводит к ПТСР, депрессии, тревожным расстройствам</a:t>
            </a:r>
            <a:endParaRPr lang="ru-RU" sz="20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7CA77CA-6DB0-46D8-BABB-6F5C275D12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34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468038">
            <a:off x="-2162857" y="5813727"/>
            <a:ext cx="4972796" cy="166802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154703">
            <a:off x="256079" y="6399105"/>
            <a:ext cx="3976469" cy="1475656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FFC000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FFC000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250849" y="2613442"/>
            <a:ext cx="9986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Умножение 2"/>
          <p:cNvSpPr/>
          <p:nvPr/>
        </p:nvSpPr>
        <p:spPr>
          <a:xfrm rot="20577307">
            <a:off x="3241510" y="19780"/>
            <a:ext cx="792480" cy="1185804"/>
          </a:xfrm>
          <a:prstGeom prst="mathMultiply">
            <a:avLst>
              <a:gd name="adj1" fmla="val 145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175" y="464717"/>
            <a:ext cx="517809" cy="5952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78" y="676081"/>
            <a:ext cx="417301" cy="4797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110" y="842653"/>
            <a:ext cx="378070" cy="4346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930" y="119427"/>
            <a:ext cx="262151" cy="74987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697">
            <a:off x="8815569" y="104021"/>
            <a:ext cx="221025" cy="6322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0016">
            <a:off x="9087758" y="256085"/>
            <a:ext cx="186729" cy="5341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6423" y="2205982"/>
            <a:ext cx="117149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ПСИХОЛОГИЧЕСКИЙ ПОРТРЕТ УЧАСТНИКОВ БУЛЛИНГА В ШКОЛЕ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4374" r="22900" b="3335"/>
          <a:stretch/>
        </p:blipFill>
        <p:spPr>
          <a:xfrm>
            <a:off x="7775344" y="3927622"/>
            <a:ext cx="1405778" cy="25772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5985E32-5F12-494E-B816-CE45E13EA8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9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 rot="651122">
            <a:off x="7695566" y="789338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/>
        </p:nvSpPr>
        <p:spPr>
          <a:xfrm rot="821712">
            <a:off x="8054526" y="1061343"/>
            <a:ext cx="39350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solidFill>
                  <a:srgbClr val="546751"/>
                </a:solidFill>
                <a:latin typeface="Century Gothic" panose="020B0502020202020204" pitchFamily="34" charset="0"/>
              </a:rPr>
              <a:t>ВОЛОНТЕРЫ-ПСИХОЛОГИ</a:t>
            </a:r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98299" y="1968713"/>
            <a:ext cx="38880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Наша почта: </a:t>
            </a:r>
          </a:p>
          <a:p>
            <a:pPr algn="ctr"/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profcareer69@mail.ru</a:t>
            </a:r>
          </a:p>
          <a:p>
            <a:pPr algn="ctr"/>
            <a:endParaRPr lang="ru-RU" sz="28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Телефон: </a:t>
            </a:r>
          </a:p>
          <a:p>
            <a:pPr algn="ctr"/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8-900-011-16-26 </a:t>
            </a:r>
          </a:p>
          <a:p>
            <a:pPr algn="ctr"/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(Пн.-Чт. 10:00-18:00, Пт. 10:00-17:00)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81927" y="2861266"/>
            <a:ext cx="27196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Наша группа </a:t>
            </a:r>
            <a:r>
              <a:rPr lang="ru-RU" sz="2000" b="1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ВКонтакте</a:t>
            </a:r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https://vk.com/profcareer69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29740" y="5007758"/>
            <a:ext cx="30472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По вопросам </a:t>
            </a:r>
            <a:r>
              <a:rPr lang="ru-RU" sz="2000" b="1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волонтёрства</a:t>
            </a:r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писать Галине </a:t>
            </a:r>
            <a:r>
              <a:rPr lang="ru-RU" sz="2000" b="1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Сыровой</a:t>
            </a:r>
            <a:endParaRPr lang="ru-RU" sz="20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l="4054" t="2495" r="2985" b="3525"/>
          <a:stretch/>
        </p:blipFill>
        <p:spPr>
          <a:xfrm>
            <a:off x="9319847" y="2558562"/>
            <a:ext cx="1881554" cy="19079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/>
          <a:srcRect l="4610" t="3832" r="4402" b="4095"/>
          <a:stretch/>
        </p:blipFill>
        <p:spPr>
          <a:xfrm>
            <a:off x="9319847" y="4536179"/>
            <a:ext cx="1881554" cy="19094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06259" y="5624718"/>
            <a:ext cx="877900" cy="5486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01746" y="4903876"/>
            <a:ext cx="877900" cy="548688"/>
          </a:xfrm>
          <a:prstGeom prst="rect">
            <a:avLst/>
          </a:prstGeom>
        </p:spPr>
      </p:pic>
      <p:sp>
        <p:nvSpPr>
          <p:cNvPr id="23" name="Рамка 22"/>
          <p:cNvSpPr/>
          <p:nvPr/>
        </p:nvSpPr>
        <p:spPr>
          <a:xfrm>
            <a:off x="1003969" y="1875815"/>
            <a:ext cx="4074025" cy="3385899"/>
          </a:xfrm>
          <a:prstGeom prst="frame">
            <a:avLst>
              <a:gd name="adj1" fmla="val 3035"/>
            </a:avLst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82504" y="2669740"/>
            <a:ext cx="2915479" cy="133239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6283" y="4242992"/>
            <a:ext cx="2914141" cy="13412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956E546-9B7C-4F4E-B29F-22849D3E16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7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2460" t="13784" r="41646" b="13240"/>
          <a:stretch/>
        </p:blipFill>
        <p:spPr>
          <a:xfrm>
            <a:off x="436579" y="2982774"/>
            <a:ext cx="1013531" cy="261178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 rot="2468038">
            <a:off x="-2162857" y="5813727"/>
            <a:ext cx="4972796" cy="166802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154703">
            <a:off x="256079" y="6399105"/>
            <a:ext cx="3976469" cy="1475656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FFC000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FFC000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250849" y="2613442"/>
            <a:ext cx="9986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Умножение 2"/>
          <p:cNvSpPr/>
          <p:nvPr/>
        </p:nvSpPr>
        <p:spPr>
          <a:xfrm rot="20577307">
            <a:off x="3241510" y="19780"/>
            <a:ext cx="792480" cy="1185804"/>
          </a:xfrm>
          <a:prstGeom prst="mathMultiply">
            <a:avLst>
              <a:gd name="adj1" fmla="val 145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175" y="464717"/>
            <a:ext cx="517809" cy="5952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678" y="676081"/>
            <a:ext cx="417301" cy="4797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110" y="842653"/>
            <a:ext cx="378070" cy="4346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930" y="119427"/>
            <a:ext cx="262151" cy="74987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02697">
            <a:off x="8815569" y="104021"/>
            <a:ext cx="221025" cy="6322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0016">
            <a:off x="9087758" y="256085"/>
            <a:ext cx="186729" cy="5341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6127" y="1513098"/>
            <a:ext cx="1086083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ВОЗМОЖНЫЕ ХАРАКТЕРИСТИКИ ЖЕРТВЫ БУЛЛИНГА</a:t>
            </a:r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ru-RU" sz="22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 -Особенности внешнего вида;</a:t>
            </a:r>
          </a:p>
          <a:p>
            <a:r>
              <a:rPr lang="ru-RU" sz="22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     -Демонстрация своих способностей (успехи в учебе);</a:t>
            </a:r>
          </a:p>
          <a:p>
            <a:r>
              <a:rPr lang="ru-RU" sz="22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          -Поведенческие особенности: самоуверенность, излишнее </a:t>
            </a:r>
          </a:p>
          <a:p>
            <a:r>
              <a:rPr lang="ru-RU" sz="22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             хвастовство, вызывающая манера поведения или стиль </a:t>
            </a:r>
          </a:p>
          <a:p>
            <a:r>
              <a:rPr lang="ru-RU" sz="22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                поведения жертвы;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45341" y="3612110"/>
            <a:ext cx="103967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 -Особое положение ученика (называемые любимчики, ребята, </a:t>
            </a:r>
          </a:p>
          <a:p>
            <a:r>
              <a:rPr lang="ru-RU" sz="22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     сильно отличающиеся по финансовому положению от остальных);</a:t>
            </a:r>
          </a:p>
          <a:p>
            <a:r>
              <a:rPr lang="ru-RU" sz="22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        -Новаторство и энтузиазм;</a:t>
            </a:r>
          </a:p>
          <a:p>
            <a:r>
              <a:rPr lang="ru-RU" sz="22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             -Пол: девочки подвергаются </a:t>
            </a:r>
            <a:r>
              <a:rPr lang="ru-RU" sz="2200" b="1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буллингу</a:t>
            </a:r>
            <a:r>
              <a:rPr lang="ru-RU" sz="22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чаще, мальчиков-                     </a:t>
            </a:r>
          </a:p>
          <a:p>
            <a:r>
              <a:rPr lang="ru-RU" sz="22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                 </a:t>
            </a:r>
            <a:r>
              <a:rPr lang="ru-RU" sz="2200" b="1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буллеров</a:t>
            </a:r>
            <a:r>
              <a:rPr lang="ru-RU" sz="22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значительно больше, чем девочек;</a:t>
            </a:r>
          </a:p>
          <a:p>
            <a:r>
              <a:rPr lang="ru-RU" sz="22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                     -Личная неприязнь;</a:t>
            </a:r>
          </a:p>
          <a:p>
            <a:r>
              <a:rPr lang="ru-RU" sz="22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                        -Статус новичка;</a:t>
            </a:r>
          </a:p>
          <a:p>
            <a:r>
              <a:rPr lang="ru-RU" sz="22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                            -Недостаточные знания.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507D5E7-CC2C-4DE8-859F-64215DE7B5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10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468038">
            <a:off x="-2162857" y="5813727"/>
            <a:ext cx="4972796" cy="166802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154703">
            <a:off x="256079" y="6399105"/>
            <a:ext cx="3976469" cy="1475656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FFC000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FFC000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630732" y="1155782"/>
            <a:ext cx="1092883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БУЛЛЕРАМИ МОГУТ СТАТЬ:</a:t>
            </a:r>
          </a:p>
          <a:p>
            <a:pPr lvl="0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 Активные, общительные дети, претендующие на роль лидера в классе;</a:t>
            </a:r>
          </a:p>
          <a:p>
            <a:pPr lvl="0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 Агрессивные дети;</a:t>
            </a:r>
          </a:p>
          <a:p>
            <a:pPr lvl="0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 Дети, стремящиеся быть в центре внимания;</a:t>
            </a:r>
          </a:p>
          <a:p>
            <a:pPr lvl="0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 Дети, делящие всех на "своих" и "чужих";</a:t>
            </a:r>
          </a:p>
          <a:p>
            <a:pPr lvl="0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 Максималисты, не желающие идти на </a:t>
            </a:r>
          </a:p>
          <a:p>
            <a:pPr lvl="0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компромиссы;</a:t>
            </a:r>
          </a:p>
          <a:p>
            <a:pPr lvl="0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 Дети со слабым самоконтролем;</a:t>
            </a:r>
          </a:p>
          <a:p>
            <a:pPr lvl="0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 Дети, не обученные другим способам </a:t>
            </a:r>
          </a:p>
          <a:p>
            <a:pPr lvl="0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добиваться своих целей и строить общение.</a:t>
            </a:r>
          </a:p>
        </p:txBody>
      </p:sp>
      <p:sp>
        <p:nvSpPr>
          <p:cNvPr id="3" name="Умножение 2"/>
          <p:cNvSpPr/>
          <p:nvPr/>
        </p:nvSpPr>
        <p:spPr>
          <a:xfrm rot="20577307">
            <a:off x="3241510" y="19780"/>
            <a:ext cx="792480" cy="1185804"/>
          </a:xfrm>
          <a:prstGeom prst="mathMultiply">
            <a:avLst>
              <a:gd name="adj1" fmla="val 145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175" y="464717"/>
            <a:ext cx="517809" cy="5952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78" y="676081"/>
            <a:ext cx="417301" cy="4797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110" y="842653"/>
            <a:ext cx="378070" cy="4346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930" y="119427"/>
            <a:ext cx="262151" cy="74987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697">
            <a:off x="8815569" y="104021"/>
            <a:ext cx="221025" cy="6322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0016">
            <a:off x="9087758" y="256085"/>
            <a:ext cx="186729" cy="5341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/>
          <a:stretch/>
        </p:blipFill>
        <p:spPr>
          <a:xfrm>
            <a:off x="7998392" y="2489012"/>
            <a:ext cx="3223408" cy="38928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BB4DF7A-8525-4F45-8C16-A640EC69E4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81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468038">
            <a:off x="-2162857" y="5813727"/>
            <a:ext cx="4972796" cy="166802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154703">
            <a:off x="256079" y="6399105"/>
            <a:ext cx="3976469" cy="1475656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FFC000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FFC000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538963" y="1121315"/>
            <a:ext cx="1102724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ДЛЯ БУЛЛЕРОВ ХАРАКТЕРНЫ</a:t>
            </a:r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:</a:t>
            </a:r>
          </a:p>
          <a:p>
            <a:pPr lvl="0" algn="ctr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 Импульсивность;</a:t>
            </a:r>
          </a:p>
          <a:p>
            <a:pPr lvl="0" algn="ctr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 Раздражительность;</a:t>
            </a:r>
          </a:p>
          <a:p>
            <a:pPr lvl="0" algn="ctr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 Эмоциональная неустойчивость;</a:t>
            </a:r>
          </a:p>
          <a:p>
            <a:pPr lvl="0" algn="ctr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 Завышенная самооценка;</a:t>
            </a:r>
          </a:p>
          <a:p>
            <a:pPr lvl="0" algn="ctr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 Враждебность (агрессивность);</a:t>
            </a:r>
          </a:p>
          <a:p>
            <a:pPr lvl="0" algn="ctr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 Отсутствие коммуникативных навыков при внешнем соблюдении общепринятых норм и правил;</a:t>
            </a:r>
          </a:p>
          <a:p>
            <a:pPr lvl="0" algn="ctr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 Склонность ко лжи или жульничеству;</a:t>
            </a:r>
          </a:p>
          <a:p>
            <a:pPr lvl="0" algn="ctr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 Социальные нормы и правила размыты и необязательны к исполнению.</a:t>
            </a:r>
          </a:p>
          <a:p>
            <a:pPr lvl="0" algn="ctr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 Испытывает презрение к более слабым. Физическое развитие в норме или выше.</a:t>
            </a:r>
          </a:p>
          <a:p>
            <a:pPr lvl="0" algn="ctr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 Возвышенное положение в обществе. </a:t>
            </a:r>
          </a:p>
        </p:txBody>
      </p:sp>
      <p:sp>
        <p:nvSpPr>
          <p:cNvPr id="3" name="Умножение 2"/>
          <p:cNvSpPr/>
          <p:nvPr/>
        </p:nvSpPr>
        <p:spPr>
          <a:xfrm rot="20577307">
            <a:off x="3241510" y="19780"/>
            <a:ext cx="792480" cy="1185804"/>
          </a:xfrm>
          <a:prstGeom prst="mathMultiply">
            <a:avLst>
              <a:gd name="adj1" fmla="val 145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175" y="464717"/>
            <a:ext cx="517809" cy="5952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78" y="676081"/>
            <a:ext cx="417301" cy="4797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110" y="842653"/>
            <a:ext cx="378070" cy="4346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930" y="119427"/>
            <a:ext cx="262151" cy="74987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697">
            <a:off x="8815569" y="104021"/>
            <a:ext cx="221025" cy="6322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0016">
            <a:off x="9087758" y="256085"/>
            <a:ext cx="186729" cy="53413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B863A82-754C-41EB-9DE0-AC9FA9DB20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76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468038">
            <a:off x="-2162857" y="5813727"/>
            <a:ext cx="4972796" cy="166802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154703">
            <a:off x="256079" y="6399105"/>
            <a:ext cx="3976469" cy="1475656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FFC000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FFC000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Умножение 2"/>
          <p:cNvSpPr/>
          <p:nvPr/>
        </p:nvSpPr>
        <p:spPr>
          <a:xfrm rot="20577307">
            <a:off x="3241510" y="19780"/>
            <a:ext cx="792480" cy="1185804"/>
          </a:xfrm>
          <a:prstGeom prst="mathMultiply">
            <a:avLst>
              <a:gd name="adj1" fmla="val 145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175" y="464717"/>
            <a:ext cx="517809" cy="5952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78" y="676081"/>
            <a:ext cx="417301" cy="4797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110" y="842653"/>
            <a:ext cx="378070" cy="4346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930" y="119427"/>
            <a:ext cx="262151" cy="74987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697">
            <a:off x="8815569" y="104021"/>
            <a:ext cx="221025" cy="6322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0016">
            <a:off x="9087758" y="256085"/>
            <a:ext cx="186729" cy="5341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43345" y="1299452"/>
            <a:ext cx="1026709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КТО ЧАЩЕ ВСЕГО СТАНОВИТСЯ ПРЕСЛЕДОВАТЕЛЯМИ, ПОМОЩНИКАМИ БУЛЛЕРОВ:</a:t>
            </a:r>
          </a:p>
          <a:p>
            <a:pPr algn="ctr"/>
            <a:endParaRPr lang="ru-RU" sz="24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 Легко поддающиеся влиянию окружающих дети;</a:t>
            </a:r>
          </a:p>
          <a:p>
            <a:pPr algn="ctr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 Дети, которые всегда стремятся следовать правилам, собственным стандартам;</a:t>
            </a:r>
          </a:p>
          <a:p>
            <a:pPr algn="ctr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 Дети, не склонные признавать свою ответственность за происходящее;</a:t>
            </a:r>
          </a:p>
          <a:p>
            <a:pPr algn="ctr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•Часто подверженные жесткому контролю со стороны старших дети;</a:t>
            </a:r>
          </a:p>
          <a:p>
            <a:pPr algn="ctr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 Не уверенные в себе, очень дорожащие «дружбой», оказанным доверием со стороны лидеров класса.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0869C66-335D-4846-8338-4A7D64BAEC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13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468038">
            <a:off x="-2162857" y="5813727"/>
            <a:ext cx="4972796" cy="166802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154703">
            <a:off x="256079" y="6399105"/>
            <a:ext cx="3976469" cy="1475656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FFC000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FFC000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Умножение 2"/>
          <p:cNvSpPr/>
          <p:nvPr/>
        </p:nvSpPr>
        <p:spPr>
          <a:xfrm rot="20577307">
            <a:off x="3241510" y="19780"/>
            <a:ext cx="792480" cy="1185804"/>
          </a:xfrm>
          <a:prstGeom prst="mathMultiply">
            <a:avLst>
              <a:gd name="adj1" fmla="val 145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175" y="464717"/>
            <a:ext cx="517809" cy="5952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78" y="676081"/>
            <a:ext cx="417301" cy="4797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110" y="842653"/>
            <a:ext cx="378070" cy="4346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930" y="119427"/>
            <a:ext cx="262151" cy="74987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697">
            <a:off x="8815569" y="104021"/>
            <a:ext cx="221025" cy="6322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0016">
            <a:off x="9087758" y="256085"/>
            <a:ext cx="186729" cy="5341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57879" y="1102518"/>
            <a:ext cx="104338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ПОВЕДЕНИЕ СВИДЕТЕЛЕЙ БУЛЛИНГА</a:t>
            </a:r>
          </a:p>
          <a:p>
            <a:pPr algn="ctr"/>
            <a:endParaRPr lang="ru-RU" sz="28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0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ДЕТИ:</a:t>
            </a:r>
          </a:p>
          <a:p>
            <a:pPr algn="ctr"/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1. Они боятся последствий. У них отмечается страх совершения подобного с тобой, злорадство по этому поводу («Слава богу, не я»), беспомощность, что не можешь оказать помощь ближнему.</a:t>
            </a:r>
          </a:p>
          <a:p>
            <a:pPr algn="ctr"/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2. Они переживают потребности к бегству от ситуации </a:t>
            </a:r>
            <a:r>
              <a:rPr lang="ru-RU" sz="2000" b="1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буллинга</a:t>
            </a:r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, чтобы не быть в неё втянутыми, чтобы она не разрушила их душевный комфорт.</a:t>
            </a:r>
          </a:p>
          <a:p>
            <a:pPr algn="ctr"/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3. Они переживают желание присоединиться </a:t>
            </a:r>
          </a:p>
          <a:p>
            <a:pPr algn="ctr"/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к травле.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12205" b="8210"/>
          <a:stretch/>
        </p:blipFill>
        <p:spPr>
          <a:xfrm>
            <a:off x="7278857" y="4427398"/>
            <a:ext cx="3804530" cy="21407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01AEFDE-8566-4D3F-8DEB-CABFB54D4B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78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468038">
            <a:off x="-2162857" y="5813727"/>
            <a:ext cx="4972796" cy="166802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154703">
            <a:off x="256079" y="6399105"/>
            <a:ext cx="3976469" cy="1475656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FFC000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FFC000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Умножение 2"/>
          <p:cNvSpPr/>
          <p:nvPr/>
        </p:nvSpPr>
        <p:spPr>
          <a:xfrm rot="20577307">
            <a:off x="3241510" y="19780"/>
            <a:ext cx="792480" cy="1185804"/>
          </a:xfrm>
          <a:prstGeom prst="mathMultiply">
            <a:avLst>
              <a:gd name="adj1" fmla="val 145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175" y="464717"/>
            <a:ext cx="517809" cy="5952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78" y="676081"/>
            <a:ext cx="417301" cy="4797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110" y="842653"/>
            <a:ext cx="378070" cy="4346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930" y="119427"/>
            <a:ext cx="262151" cy="74987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697">
            <a:off x="8815569" y="104021"/>
            <a:ext cx="221025" cy="6322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0016">
            <a:off x="9087758" y="256085"/>
            <a:ext cx="186729" cy="5341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41" y="1199766"/>
            <a:ext cx="1157946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ВЗРОСЛЫЕ:</a:t>
            </a:r>
          </a:p>
          <a:p>
            <a:pPr algn="ctr"/>
            <a:endParaRPr lang="ru-RU" sz="2000" b="1" u="sng" dirty="0">
              <a:ln>
                <a:solidFill>
                  <a:schemeClr val="bg1"/>
                </a:solidFill>
              </a:ln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2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1. Возмущение, негодование, желание немедленно вмешаться.</a:t>
            </a:r>
          </a:p>
          <a:p>
            <a:pPr algn="ctr"/>
            <a:r>
              <a:rPr lang="ru-RU" sz="22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2. Страх, отчаяние, бессилие, и они не знают, как это прекратить.</a:t>
            </a:r>
          </a:p>
          <a:p>
            <a:pPr algn="ctr"/>
            <a:r>
              <a:rPr lang="ru-RU" sz="22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3. Защитное игнорирование фактов («Я это не вижу», «Меня это не касается»).</a:t>
            </a:r>
          </a:p>
          <a:p>
            <a:pPr algn="ctr"/>
            <a:r>
              <a:rPr lang="ru-RU" sz="22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4. Присоединение к агрессору. Переживание чувств «праведного возмездия» и «торжества справедливости». Как правило, к подобным реакциям, могут быть склонны педагоги, травмированные длительным проблемным поведением своих учеников.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4842" y="4277532"/>
            <a:ext cx="5384563" cy="24521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9338BFB-58CB-430A-BFB9-67275DAD10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34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48" y="2085375"/>
            <a:ext cx="8047633" cy="36214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619627" y="4573725"/>
            <a:ext cx="11067183" cy="996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05388" y="1370936"/>
            <a:ext cx="114956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ННО</a:t>
            </a:r>
            <a:br>
              <a:rPr lang="ru-RU" sz="6000" b="1" dirty="0">
                <a:solidFill>
                  <a:srgbClr val="C55A11"/>
                </a:solidFill>
                <a:latin typeface="Century Gothic" panose="020B0502020202020204" pitchFamily="34" charset="0"/>
              </a:rPr>
            </a:br>
            <a:br>
              <a:rPr lang="ru-RU" sz="6000" b="1" dirty="0">
                <a:solidFill>
                  <a:srgbClr val="C55A11"/>
                </a:solidFill>
                <a:latin typeface="Century Gothic" panose="020B0502020202020204" pitchFamily="34" charset="0"/>
              </a:rPr>
            </a:br>
            <a:r>
              <a:rPr lang="ru-RU" sz="6000" b="1" dirty="0">
                <a:ln w="38100">
                  <a:solidFill>
                    <a:schemeClr val="bg1"/>
                  </a:solidFill>
                </a:ln>
                <a:solidFill>
                  <a:srgbClr val="C55A11"/>
                </a:solidFill>
                <a:latin typeface="Century Gothic" panose="020B0502020202020204" pitchFamily="34" charset="0"/>
              </a:rPr>
              <a:t>МЕТОДЫ НЕНАСИЛЬСТВЕННОГО ОБЩЕНИЯ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A2391D4-A32F-4432-A3DD-8E5A1E349E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23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016478" y="1759078"/>
            <a:ext cx="100773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Как применять методы ненасильственного общения жизни</a:t>
            </a:r>
          </a:p>
          <a:p>
            <a:endParaRPr lang="ru-RU" sz="28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/>
          <a:srcRect l="7900" t="12906"/>
          <a:stretch/>
        </p:blipFill>
        <p:spPr>
          <a:xfrm>
            <a:off x="7998392" y="3374013"/>
            <a:ext cx="3745846" cy="298647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007512" y="3098766"/>
            <a:ext cx="7168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Ненасильственное общение состоит из четырех компонентов: </a:t>
            </a:r>
            <a:r>
              <a:rPr lang="ru-RU" sz="24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наблюдения, чувства, потребности и просьбы.</a:t>
            </a:r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Важно ясно формулировать каждый из них без оценок, перекладывания ответственности и осуждения.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D9B578B-EFCB-42E1-B0B1-D42DD07842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44543" y="1253540"/>
            <a:ext cx="1143508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Наблюдение</a:t>
            </a:r>
          </a:p>
          <a:p>
            <a:endParaRPr lang="ru-RU" sz="28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2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Объясните собеседнику, что произошло и как вы это видите. Назовите конкретные факты без оценки, ярлыков и осуждения. Чтобы научиться делать наблюдения, представьте ситуацию сверху, как будто вы в ней не участвуете. Отмечайте объективные детали и факты без своего мнения.</a:t>
            </a:r>
          </a:p>
          <a:p>
            <a:pPr algn="ctr"/>
            <a:endParaRPr lang="ru-RU" sz="22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76" y="3856969"/>
            <a:ext cx="2366913" cy="2366913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448308" y="378460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С оценкой: «Иванов — плохой футболист».</a:t>
            </a:r>
          </a:p>
          <a:p>
            <a:pPr lvl="0"/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Без оценки: «Иванов не забил ни одного мяча за последние 15 игр».</a:t>
            </a:r>
          </a:p>
          <a:p>
            <a:pPr lvl="0"/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С оценкой: «Этот парень уродлив».</a:t>
            </a:r>
          </a:p>
          <a:p>
            <a:pPr lvl="0"/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Без оценки: «Внешность этого парня не кажется мне привлекательной».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E75FD5D-D054-42D6-BCD9-DEA19CDE55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02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33201" y="1184427"/>
            <a:ext cx="110400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Чувства</a:t>
            </a:r>
            <a:endParaRPr lang="ru-RU" sz="3200" b="1" u="sng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endParaRPr lang="ru-RU" sz="24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Нужно понять, какую эмоцию вы чувствуете, и назвать ее. Чтобы выразить чувства, нужно назвать одну позитивную или негативную эмоцию. Хорошо использовать словарь чувств и постоянно его пополнять.</a:t>
            </a:r>
          </a:p>
          <a:p>
            <a:endParaRPr lang="ru-RU" sz="24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Бесчувствие: «Я чувствую, что меня не любят».</a:t>
            </a:r>
          </a:p>
          <a:p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Чувство: «Я чувствую безразличие».</a:t>
            </a:r>
          </a:p>
          <a:p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Бесчувствие: «Я чувствую, что ты меня не уважаешь».</a:t>
            </a:r>
          </a:p>
          <a:p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Чувство: «Я чувствую унижение».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39734" y="3431365"/>
            <a:ext cx="3101732" cy="310173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3918497-B06A-4DFD-94FF-CAA847E94A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9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272450" y="2462870"/>
            <a:ext cx="765899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546751"/>
                </a:solidFill>
                <a:latin typeface="Century Gothic" panose="020B0502020202020204" pitchFamily="34" charset="0"/>
              </a:rPr>
              <a:t>УПРАЖНЕНИЕ </a:t>
            </a:r>
          </a:p>
          <a:p>
            <a:pPr algn="ctr"/>
            <a:r>
              <a:rPr lang="ru-RU" sz="4800" b="1" dirty="0">
                <a:solidFill>
                  <a:srgbClr val="546751"/>
                </a:solidFill>
                <a:latin typeface="Century Gothic" panose="020B0502020202020204" pitchFamily="34" charset="0"/>
              </a:rPr>
              <a:t>«ВСЕ, У КОГО»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0C308AF-1B45-4774-9937-4E79F13BB1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8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071682" y="1249392"/>
            <a:ext cx="1031389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Потребность</a:t>
            </a:r>
          </a:p>
          <a:p>
            <a:endParaRPr lang="ru-RU" sz="24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Сформулируйте потребность без оценки, суждений и мнений. Потребность объясняет, на чем основаны чувства, и почему дальнейшая просьба для вас важна.</a:t>
            </a:r>
          </a:p>
          <a:p>
            <a:pPr algn="ctr"/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Суждение: «Ты обещаешь третий день». </a:t>
            </a:r>
          </a:p>
          <a:p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Потребность — Честность.</a:t>
            </a:r>
          </a:p>
          <a:p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Суждение: «Хватит заглядывать в мой телефон».</a:t>
            </a:r>
          </a:p>
          <a:p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Потребность — Доверие.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6671" y="3885917"/>
            <a:ext cx="2211964" cy="26189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1006761-C44C-4863-811B-1D4B941861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4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09282" y="1011328"/>
            <a:ext cx="1159255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Просьба</a:t>
            </a:r>
          </a:p>
          <a:p>
            <a:endParaRPr lang="ru-RU" sz="28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Просьба — что вы хотите получить от других людей, чтобы улучшить свою жизнь. Нужно конкретно и четко попросить чело-века удовлетворить вашу потребность. Понятная просьба дает собеседнику четкий план действий, который может улучшить ваши отношения и жизнь. Чтобы сформулировать понятную просьбу, рекомендуется использовать позитивные формулировки без «не» и избегать абстрактных описаний. </a:t>
            </a:r>
          </a:p>
          <a:p>
            <a:endParaRPr lang="ru-RU" sz="20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Критика: «Не подводи нас больше».</a:t>
            </a:r>
          </a:p>
          <a:p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Просьба: «Приходи на встречи за 10 минут до начала».</a:t>
            </a:r>
          </a:p>
          <a:p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Критика: «Дай мне возможность быть собой!»</a:t>
            </a:r>
          </a:p>
          <a:p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Просьба: «Улыбнись и похвали меня за что-то».</a:t>
            </a:r>
            <a:endParaRPr lang="ru-RU" sz="28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9443" y="3863714"/>
            <a:ext cx="2549163" cy="254916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5565191-88F3-486C-A7FC-3520A9BF0B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98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11901" y="2273384"/>
            <a:ext cx="112839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КАК ПРАКТИКОВАТЬ НЕНАСИЛЬСТВЕННОЕ ОБЩЕНИЕ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4F1FF14-E02D-47C9-A145-F9FC837AC5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14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38220" y="1340908"/>
            <a:ext cx="114299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Говорить «я сообщениями»</a:t>
            </a:r>
          </a:p>
          <a:p>
            <a:pPr algn="ctr"/>
            <a:endParaRPr lang="ru-RU" sz="24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Важно говорить о себе и своих чувствах, а не о другом человеке, и начинать предложение не с «ты» или «тебе», а с «я» или «мне». </a:t>
            </a:r>
          </a:p>
          <a:p>
            <a:endParaRPr lang="ru-RU" sz="24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Например:</a:t>
            </a:r>
          </a:p>
          <a:p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«Я расстраиваюсь, если ты много играешь. Мне тебя не хватает».</a:t>
            </a:r>
          </a:p>
          <a:p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«Я очень злюсь, когда кто то опаздывает. Не люблю, когда сбиваются планы».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9695" y="4776917"/>
            <a:ext cx="2667048" cy="178214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8F8A2C9-7B4A-4A3C-B3FA-3AE1FC1603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80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712457" y="1230003"/>
            <a:ext cx="1088152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Алгоритм «я-высказывания»</a:t>
            </a:r>
          </a:p>
          <a:p>
            <a:pPr algn="ctr"/>
            <a:endParaRPr lang="ru-RU" sz="20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1. Объективно описать события, ситуацию без экспрессии, вызываю-щей напряжение («Когда я вижу, что...», «Когда это происходит...»).</a:t>
            </a:r>
          </a:p>
          <a:p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2. Описать свою эмоциональную реакцию, точно назвать свое чувство в этой ситуации («Я чувствую...», «Я огорчаюсь...», «Я не знаю, как реагировать...»).</a:t>
            </a:r>
          </a:p>
          <a:p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3. Объяснить причины этого чувства и высказать свои по желания («Потому что я не люблю…», «Мне бы хотелось...»).</a:t>
            </a:r>
          </a:p>
          <a:p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4. Представить как можно больше альтернативных вариантов («Воз-можно, тебе стоит поступить так...», «В следующий раз сделай...»)</a:t>
            </a:r>
          </a:p>
          <a:p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5. Дать дополнительную информацию партнеру относительно про-</a:t>
            </a:r>
            <a:r>
              <a:rPr lang="ru-RU" sz="2000" b="1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блемы</a:t>
            </a:r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(объяснение).</a:t>
            </a:r>
          </a:p>
          <a:p>
            <a:endParaRPr lang="ru-RU" sz="20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Формула: Ситуация + Я - чувство + Объяснение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D31C635-C52F-480D-92F7-37E1370F1A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89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44543" y="1725208"/>
            <a:ext cx="1144344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Стараться обходиться без оценки</a:t>
            </a:r>
          </a:p>
          <a:p>
            <a:pPr algn="ctr"/>
            <a:endParaRPr lang="ru-RU" sz="28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Оценка — это продукт наших эмоций, когнитивных искажений и негативного опыта, она не может быть объективной и не помогает в коммуникации. Суть ННО в том, чтобы хотя бы отчасти разобраться в мотивах и потребностях человека. Если отталкиваться от этого, вероятность прийти к компромиссу будет выше.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2B0CF6A-A542-4D57-A518-EAF355674F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57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465113" y="1267062"/>
            <a:ext cx="113762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Избегать повелительного наклонения</a:t>
            </a:r>
          </a:p>
          <a:p>
            <a:pPr algn="ctr"/>
            <a:endParaRPr lang="ru-RU" sz="32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«Помой посуду», «позвони клиенту», «выключите музыку» — подобные фразы звучат как приказы. А людям не нравится, когда им приказывают. Лучше использовать более мягкие, дипломатичные и уважительные конструкции, не повелевать, а просить или предлагать. </a:t>
            </a:r>
          </a:p>
          <a:p>
            <a:endParaRPr lang="ru-RU" sz="24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3757" y="4097434"/>
            <a:ext cx="3338782" cy="212670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338958" y="386728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К примеру:</a:t>
            </a:r>
          </a:p>
          <a:p>
            <a:pPr lvl="0"/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«У тебя получится сегодня позвонить клиенту и прояснить этот вопрос?»</a:t>
            </a:r>
          </a:p>
          <a:p>
            <a:pPr lvl="0"/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«Давай ты быстренько помоешь посуду, а потом мы посмотрим сериал!»</a:t>
            </a:r>
          </a:p>
          <a:p>
            <a:pPr lvl="0"/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«Пожалуйста, сделайте музыку </a:t>
            </a:r>
            <a:r>
              <a:rPr lang="ru-RU" sz="2000" b="1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потише</a:t>
            </a:r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».</a:t>
            </a:r>
            <a:endParaRPr lang="ru-RU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DDADDA2-04A0-4255-B969-AE90548E6D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55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7171" t="13659" r="8215" b="49668"/>
          <a:stretch/>
        </p:blipFill>
        <p:spPr>
          <a:xfrm>
            <a:off x="2084460" y="1991265"/>
            <a:ext cx="8079961" cy="21011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543712" y="3295210"/>
            <a:ext cx="9104484" cy="956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47759" y="1213921"/>
            <a:ext cx="875336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Не давать непрошеных советов</a:t>
            </a:r>
          </a:p>
          <a:p>
            <a:pPr algn="ctr"/>
            <a:endParaRPr lang="ru-RU" sz="32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32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32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Они могут нарушить личные границы и принять форму психологического насилия. Если вам кажется, что человеку совет очень необходим, и он точно сделает его жизнь лучше или поможет в трудной ситуации, попробуйте сначала узнать, насколько уместно сейчас что то советовать.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889A5DB-D6C5-4D4F-8500-E5FC852AFE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73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859138" y="1508178"/>
            <a:ext cx="106097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Быть аккуратнее с критикой</a:t>
            </a:r>
          </a:p>
          <a:p>
            <a:pPr algn="ctr"/>
            <a:endParaRPr lang="ru-RU" sz="36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Иногда без критики не обойтись (например, если вы вместе работаете). В таком случае лучше высказывать её в форме обратной связи. То есть говорить о том, что вам нравится в действиях человека, потом вежливо показывать ему, что можно исправить, и предлагать пару идей, как это сделать.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86" y="4321236"/>
            <a:ext cx="2536764" cy="253676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E103D68-97EF-44D5-9A4F-87C02DE362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77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152203" y="1445239"/>
            <a:ext cx="771021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Учиться говорить о своих эмоциях</a:t>
            </a:r>
          </a:p>
          <a:p>
            <a:pPr algn="ctr"/>
            <a:endParaRPr lang="ru-RU" sz="28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Иногда все трудности в общении возникают из-за того, что мы не можем понять свои чувства и правильно их назвать.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2296" y="4601264"/>
            <a:ext cx="3620244" cy="212186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551932C-A904-442C-9258-EB94DA5CDF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8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468038">
            <a:off x="-2162857" y="5813727"/>
            <a:ext cx="4972796" cy="166802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154703">
            <a:off x="256079" y="6399105"/>
            <a:ext cx="3976469" cy="1475656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FFC000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FFC000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978884" y="1430265"/>
            <a:ext cx="830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48142"/>
                </a:solidFill>
                <a:latin typeface="Century Gothic" panose="020B0502020202020204" pitchFamily="34" charset="0"/>
              </a:rPr>
              <a:t>Буллинг</a:t>
            </a:r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(от английского </a:t>
            </a:r>
            <a:r>
              <a:rPr lang="ru-RU" sz="2000" b="1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bullying</a:t>
            </a:r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— запугивание, издевательство) — это систематическое и продолжительное психологическое и/или физическое насилие группы или одного человека над ребенком или взрослым. По данным ВОЗ, 42% школьников и 37% школьниц подвергаются издевательствам. Однако травля возникает не только в школе, но и на работе, в быту.</a:t>
            </a:r>
          </a:p>
          <a:p>
            <a:pPr algn="ctr"/>
            <a:endParaRPr lang="ru-RU" sz="20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t="20806" r="9620" b="20147"/>
          <a:stretch/>
        </p:blipFill>
        <p:spPr>
          <a:xfrm>
            <a:off x="7638933" y="4660072"/>
            <a:ext cx="4139921" cy="2098601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085123" y="384600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Сами по себе пинки, оскорбления, толчки или другие агрессивные действия не обязательно являются проявлениями </a:t>
            </a:r>
            <a:r>
              <a:rPr lang="ru-RU" sz="2000" b="1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буллинга</a:t>
            </a:r>
            <a:r>
              <a:rPr lang="ru-RU" sz="2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 — например, если это случилось единожды или в конфликте равносильных сторон.</a:t>
            </a:r>
          </a:p>
        </p:txBody>
      </p:sp>
      <p:sp>
        <p:nvSpPr>
          <p:cNvPr id="3" name="Умножение 2"/>
          <p:cNvSpPr/>
          <p:nvPr/>
        </p:nvSpPr>
        <p:spPr>
          <a:xfrm rot="20577307">
            <a:off x="3241510" y="19780"/>
            <a:ext cx="792480" cy="1185804"/>
          </a:xfrm>
          <a:prstGeom prst="mathMultiply">
            <a:avLst>
              <a:gd name="adj1" fmla="val 145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175" y="464717"/>
            <a:ext cx="517809" cy="5952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678" y="676081"/>
            <a:ext cx="417301" cy="4797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110" y="842653"/>
            <a:ext cx="378070" cy="4346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930" y="119427"/>
            <a:ext cx="262151" cy="74987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2697">
            <a:off x="8815569" y="104021"/>
            <a:ext cx="221025" cy="6322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0016">
            <a:off x="9087758" y="256085"/>
            <a:ext cx="186729" cy="534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6C62B2A-DE8C-4680-B4BD-137BC7CB77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39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089966" y="1591795"/>
            <a:ext cx="812650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Выражать сочувствие</a:t>
            </a:r>
          </a:p>
          <a:p>
            <a:pPr algn="ctr"/>
            <a:endParaRPr lang="ru-RU" sz="28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Человек будет настроен куда лояльнее, если увидит, что вы на его сто-</a:t>
            </a:r>
            <a:r>
              <a:rPr lang="ru-RU" sz="2400" b="1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роне</a:t>
            </a:r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, понимаете и разделяете его эмоции и не считаете его плохим. А ещё не лишним будет похвалить собеседника за хорошие поступки.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16367" y="4577228"/>
            <a:ext cx="1874970" cy="187497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19A1B12-8390-4AD6-AAD2-975EBD2476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13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272450" y="2462870"/>
            <a:ext cx="765899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546751"/>
                </a:solidFill>
                <a:latin typeface="Century Gothic" panose="020B0502020202020204" pitchFamily="34" charset="0"/>
              </a:rPr>
              <a:t>УПРАЖНЕНИЕ </a:t>
            </a:r>
            <a:r>
              <a:rPr lang="ru-RU" sz="5400" b="1" dirty="0">
                <a:solidFill>
                  <a:srgbClr val="546751"/>
                </a:solidFill>
                <a:latin typeface="Century Gothic" panose="020B0502020202020204" pitchFamily="34" charset="0"/>
              </a:rPr>
              <a:t>«НАХАЛ» </a:t>
            </a:r>
            <a:endParaRPr lang="ru-RU" sz="4000" b="1" dirty="0">
              <a:solidFill>
                <a:srgbClr val="54675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64472D3-C2D8-4D2D-A6FA-30559D94A7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35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468038">
            <a:off x="-2162857" y="5813727"/>
            <a:ext cx="4972796" cy="166802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154703">
            <a:off x="256079" y="6399105"/>
            <a:ext cx="3976469" cy="1475656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FFC000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FFC000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788565" y="1527648"/>
            <a:ext cx="8689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48142"/>
                </a:solidFill>
                <a:latin typeface="Century Gothic" panose="020B0502020202020204" pitchFamily="34" charset="0"/>
              </a:rPr>
              <a:t>КОГДА ЖЕ МЫ ГОВОРИМ ИМЕННО О БУЛЛИНГЕ?</a:t>
            </a:r>
            <a:endParaRPr lang="ru-RU" sz="32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t="20806" r="9620" b="20147"/>
          <a:stretch/>
        </p:blipFill>
        <p:spPr>
          <a:xfrm>
            <a:off x="7638933" y="4660072"/>
            <a:ext cx="4139921" cy="2098601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250849" y="2613442"/>
            <a:ext cx="99861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О травле речь идет только тогда, когда присутствуют следующие компоненты:</a:t>
            </a:r>
          </a:p>
          <a:p>
            <a:pPr lvl="0"/>
            <a:endParaRPr lang="ru-RU" sz="20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•обидчик и обиженный состоят в каких-либо отношениях;</a:t>
            </a:r>
          </a:p>
          <a:p>
            <a:pPr lvl="0"/>
            <a:r>
              <a:rPr lang="ru-RU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•в этих отношениях присутствует дисбаланс власти и / или силы (моральной, физической) либо пострадавший считает, что этот дисбаланс есть;</a:t>
            </a:r>
          </a:p>
          <a:p>
            <a:pPr lvl="0"/>
            <a:r>
              <a:rPr lang="ru-RU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•агрессор (по-другому называется </a:t>
            </a:r>
            <a:r>
              <a:rPr lang="ru-RU" b="1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буллером</a:t>
            </a:r>
            <a:r>
              <a:rPr lang="ru-RU" b="1" dirty="0">
                <a:solidFill>
                  <a:srgbClr val="C55A11"/>
                </a:solidFill>
                <a:latin typeface="Century Gothic" panose="020B0502020202020204" pitchFamily="34" charset="0"/>
              </a:rPr>
              <a:t>, </a:t>
            </a:r>
            <a:r>
              <a:rPr lang="ru-RU" b="1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буллем</a:t>
            </a:r>
            <a:r>
              <a:rPr lang="ru-RU" b="1" dirty="0">
                <a:solidFill>
                  <a:srgbClr val="C55A11"/>
                </a:solidFill>
                <a:latin typeface="Century Gothic" panose="020B0502020202020204" pitchFamily="34" charset="0"/>
              </a:rPr>
              <a:t>) целенаправленно вредит;</a:t>
            </a:r>
          </a:p>
          <a:p>
            <a:pPr lvl="0"/>
            <a:r>
              <a:rPr lang="ru-RU" b="1" dirty="0">
                <a:solidFill>
                  <a:srgbClr val="C55A11"/>
                </a:solidFill>
                <a:latin typeface="Century Gothic" panose="020B0502020202020204" pitchFamily="34" charset="0"/>
              </a:rPr>
              <a:t>•акты агрессии повторяются систематически на протяжении длительного времени.</a:t>
            </a:r>
          </a:p>
        </p:txBody>
      </p:sp>
      <p:sp>
        <p:nvSpPr>
          <p:cNvPr id="3" name="Умножение 2"/>
          <p:cNvSpPr/>
          <p:nvPr/>
        </p:nvSpPr>
        <p:spPr>
          <a:xfrm rot="20577307">
            <a:off x="3241510" y="19780"/>
            <a:ext cx="792480" cy="1185804"/>
          </a:xfrm>
          <a:prstGeom prst="mathMultiply">
            <a:avLst>
              <a:gd name="adj1" fmla="val 145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175" y="464717"/>
            <a:ext cx="517809" cy="5952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678" y="676081"/>
            <a:ext cx="417301" cy="4797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110" y="842653"/>
            <a:ext cx="378070" cy="4346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930" y="119427"/>
            <a:ext cx="262151" cy="74987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2697">
            <a:off x="8815569" y="104021"/>
            <a:ext cx="221025" cy="6322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0016">
            <a:off x="9087758" y="256085"/>
            <a:ext cx="186729" cy="534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FD340FF-EABF-4DD6-8B25-1B0CD92D27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7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468038">
            <a:off x="-2162857" y="5813727"/>
            <a:ext cx="4972796" cy="166802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154703">
            <a:off x="256079" y="6399105"/>
            <a:ext cx="3976469" cy="1475656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FFC000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FFC000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50849" y="1671784"/>
            <a:ext cx="91007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48142"/>
                </a:solidFill>
                <a:latin typeface="Century Gothic" panose="020B0502020202020204" pitchFamily="34" charset="0"/>
              </a:rPr>
              <a:t>КАКИЕ ПРОЯВЛЕНИЯ БУЛЛИНГА ВЫ ЗНАЕТЕ? </a:t>
            </a:r>
            <a:endParaRPr lang="ru-RU" sz="6600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50849" y="2613442"/>
            <a:ext cx="9986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Умножение 2"/>
          <p:cNvSpPr/>
          <p:nvPr/>
        </p:nvSpPr>
        <p:spPr>
          <a:xfrm rot="20577307">
            <a:off x="3241510" y="19780"/>
            <a:ext cx="792480" cy="1185804"/>
          </a:xfrm>
          <a:prstGeom prst="mathMultiply">
            <a:avLst>
              <a:gd name="adj1" fmla="val 145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175" y="464717"/>
            <a:ext cx="517809" cy="5952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78" y="676081"/>
            <a:ext cx="417301" cy="4797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110" y="842653"/>
            <a:ext cx="378070" cy="4346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930" y="119427"/>
            <a:ext cx="262151" cy="74987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697">
            <a:off x="8815569" y="104021"/>
            <a:ext cx="221025" cy="6322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0016">
            <a:off x="9087758" y="256085"/>
            <a:ext cx="186729" cy="5341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6387" y="2153103"/>
            <a:ext cx="4605540" cy="41549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A93AB2B-2483-4066-AD48-357EEDA72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3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468038">
            <a:off x="-2162857" y="5813727"/>
            <a:ext cx="4972796" cy="166802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154703">
            <a:off x="256079" y="6399105"/>
            <a:ext cx="3976469" cy="1475656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FFC000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FFC000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1250849" y="2613442"/>
            <a:ext cx="9986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>
              <a:solidFill>
                <a:srgbClr val="C55A1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Умножение 2"/>
          <p:cNvSpPr/>
          <p:nvPr/>
        </p:nvSpPr>
        <p:spPr>
          <a:xfrm rot="20577307">
            <a:off x="3241510" y="19780"/>
            <a:ext cx="792480" cy="1185804"/>
          </a:xfrm>
          <a:prstGeom prst="mathMultiply">
            <a:avLst>
              <a:gd name="adj1" fmla="val 1454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175" y="464717"/>
            <a:ext cx="517809" cy="5952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78" y="676081"/>
            <a:ext cx="417301" cy="4797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110" y="842653"/>
            <a:ext cx="378070" cy="4346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930" y="119427"/>
            <a:ext cx="262151" cy="74987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2697">
            <a:off x="8815569" y="104021"/>
            <a:ext cx="221025" cy="6322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0016">
            <a:off x="9087758" y="256085"/>
            <a:ext cx="186729" cy="5341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72193" y="1155782"/>
            <a:ext cx="3726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A94D0F"/>
                </a:solidFill>
                <a:latin typeface="Century Gothic" panose="020B0502020202020204" pitchFamily="34" charset="0"/>
              </a:rPr>
              <a:t>УЧАСТНИКИ БУЛЛИНГА</a:t>
            </a:r>
          </a:p>
        </p:txBody>
      </p:sp>
      <p:sp>
        <p:nvSpPr>
          <p:cNvPr id="12" name="Стрелка вправо 11"/>
          <p:cNvSpPr/>
          <p:nvPr/>
        </p:nvSpPr>
        <p:spPr>
          <a:xfrm rot="8718038">
            <a:off x="2873845" y="2347336"/>
            <a:ext cx="1592072" cy="263769"/>
          </a:xfrm>
          <a:prstGeom prst="rightArrow">
            <a:avLst>
              <a:gd name="adj1" fmla="val 25545"/>
              <a:gd name="adj2" fmla="val 115776"/>
            </a:avLst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83298" y="2006739"/>
            <a:ext cx="1434811" cy="944962"/>
          </a:xfrm>
          <a:prstGeom prst="rect">
            <a:avLst/>
          </a:prstGeom>
        </p:spPr>
      </p:pic>
      <p:sp>
        <p:nvSpPr>
          <p:cNvPr id="37" name="Стрелка вправо 36"/>
          <p:cNvSpPr/>
          <p:nvPr/>
        </p:nvSpPr>
        <p:spPr>
          <a:xfrm rot="5400000">
            <a:off x="5809870" y="2769472"/>
            <a:ext cx="650842" cy="263769"/>
          </a:xfrm>
          <a:prstGeom prst="rightArrow">
            <a:avLst>
              <a:gd name="adj1" fmla="val 25545"/>
              <a:gd name="adj2" fmla="val 115776"/>
            </a:avLst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22022" y="2982774"/>
            <a:ext cx="2642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АГРЕССОР (БУЛЛЕР, БУЛЛИ)</a:t>
            </a:r>
          </a:p>
          <a:p>
            <a:r>
              <a:rPr lang="ru-RU" sz="1600" b="1" dirty="0">
                <a:solidFill>
                  <a:srgbClr val="A94D0F"/>
                </a:solidFill>
                <a:latin typeface="Century Gothic" panose="020B0502020202020204" pitchFamily="34" charset="0"/>
              </a:rPr>
              <a:t>ПОСЛЕДОВАТЕЛИ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08544" y="3350112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ЖЕРТВА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300808" y="3072922"/>
            <a:ext cx="293615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СВИДЕТЕЛИ:</a:t>
            </a:r>
          </a:p>
          <a:p>
            <a:r>
              <a:rPr lang="ru-RU" sz="1600" b="1" dirty="0">
                <a:solidFill>
                  <a:srgbClr val="A94D0F"/>
                </a:solidFill>
                <a:latin typeface="Century Gothic" panose="020B0502020202020204" pitchFamily="34" charset="0"/>
              </a:rPr>
              <a:t>-ДЕТИ (ОДНОКЛАССНИКИ, ДРУГИЕ УЧЕНИКИ)</a:t>
            </a:r>
          </a:p>
          <a:p>
            <a:r>
              <a:rPr lang="ru-RU" sz="1600" b="1" dirty="0">
                <a:solidFill>
                  <a:srgbClr val="A94D0F"/>
                </a:solidFill>
                <a:latin typeface="Century Gothic" panose="020B0502020202020204" pitchFamily="34" charset="0"/>
              </a:rPr>
              <a:t>-ВЗРОСЛЫЕ (УЧИТЕЛЯ, РОДИТЕЛИ)</a:t>
            </a:r>
          </a:p>
        </p:txBody>
      </p:sp>
      <p:sp>
        <p:nvSpPr>
          <p:cNvPr id="46" name="Рамка 45"/>
          <p:cNvSpPr/>
          <p:nvPr/>
        </p:nvSpPr>
        <p:spPr>
          <a:xfrm>
            <a:off x="5608544" y="3290774"/>
            <a:ext cx="1053494" cy="506521"/>
          </a:xfrm>
          <a:prstGeom prst="frame">
            <a:avLst>
              <a:gd name="adj1" fmla="val 10764"/>
            </a:avLst>
          </a:prstGeom>
          <a:solidFill>
            <a:srgbClr val="A9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Рамка 46"/>
          <p:cNvSpPr/>
          <p:nvPr/>
        </p:nvSpPr>
        <p:spPr>
          <a:xfrm>
            <a:off x="1688208" y="2963152"/>
            <a:ext cx="2597726" cy="971884"/>
          </a:xfrm>
          <a:prstGeom prst="frame">
            <a:avLst>
              <a:gd name="adj1" fmla="val 707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Рамка 47"/>
          <p:cNvSpPr/>
          <p:nvPr/>
        </p:nvSpPr>
        <p:spPr>
          <a:xfrm>
            <a:off x="8266024" y="2982774"/>
            <a:ext cx="3004750" cy="1536472"/>
          </a:xfrm>
          <a:prstGeom prst="frame">
            <a:avLst>
              <a:gd name="adj1" fmla="val 3811"/>
            </a:avLst>
          </a:prstGeom>
          <a:solidFill>
            <a:srgbClr val="E26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/>
          <a:srcRect l="2720" t="3985" r="3716" b="1515"/>
          <a:stretch/>
        </p:blipFill>
        <p:spPr>
          <a:xfrm>
            <a:off x="3424842" y="4089140"/>
            <a:ext cx="4534117" cy="219313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87CAEEB-DF07-4824-9E48-8611ADACFC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0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302594" y="2901933"/>
            <a:ext cx="76589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546751"/>
                </a:solidFill>
                <a:latin typeface="Century Gothic" panose="020B0502020202020204" pitchFamily="34" charset="0"/>
              </a:rPr>
              <a:t>Кейс 1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E92D710-50CC-4D8A-8507-C314C8B25C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52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072658">
            <a:off x="6338500" y="-751869"/>
            <a:ext cx="3319784" cy="1363095"/>
          </a:xfrm>
          <a:prstGeom prst="rect">
            <a:avLst/>
          </a:prstGeom>
          <a:solidFill>
            <a:srgbClr val="F7A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76466">
            <a:off x="2450383" y="-750296"/>
            <a:ext cx="4074978" cy="1449330"/>
          </a:xfrm>
          <a:prstGeom prst="rect">
            <a:avLst/>
          </a:prstGeom>
          <a:solidFill>
            <a:srgbClr val="9FC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65982">
            <a:off x="-1279103" y="-327703"/>
            <a:ext cx="4832153" cy="1561686"/>
          </a:xfrm>
          <a:prstGeom prst="rect">
            <a:avLst/>
          </a:prstGeom>
          <a:solidFill>
            <a:srgbClr val="F4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812692">
            <a:off x="8769098" y="-591792"/>
            <a:ext cx="3758196" cy="1578132"/>
          </a:xfrm>
          <a:prstGeom prst="rect">
            <a:avLst/>
          </a:prstGeom>
          <a:solidFill>
            <a:srgbClr val="B1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C09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61085">
            <a:off x="-1673812" y="5217826"/>
            <a:ext cx="4036710" cy="2682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4574">
            <a:off x="264312" y="6310861"/>
            <a:ext cx="4304051" cy="165391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651122">
            <a:off x="8213771" y="160683"/>
            <a:ext cx="845574" cy="732986"/>
            <a:chOff x="6691285" y="2203704"/>
            <a:chExt cx="503280" cy="41456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868356" y="2203704"/>
              <a:ext cx="206054" cy="414564"/>
              <a:chOff x="6868356" y="2203704"/>
              <a:chExt cx="206054" cy="414564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868356" y="2203704"/>
                <a:ext cx="0" cy="384048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541" y="2203704"/>
                <a:ext cx="54869" cy="414564"/>
              </a:xfrm>
              <a:prstGeom prst="rect">
                <a:avLst/>
              </a:prstGeom>
            </p:spPr>
          </p:pic>
        </p:grpSp>
        <p:grpSp>
          <p:nvGrpSpPr>
            <p:cNvPr id="10" name="Группа 9"/>
            <p:cNvGrpSpPr/>
            <p:nvPr/>
          </p:nvGrpSpPr>
          <p:grpSpPr>
            <a:xfrm>
              <a:off x="6691285" y="2298831"/>
              <a:ext cx="503280" cy="193793"/>
              <a:chOff x="6700800" y="2293769"/>
              <a:chExt cx="503280" cy="193793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6910604" y="2083965"/>
                <a:ext cx="64008" cy="483615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720464" y="2477729"/>
                <a:ext cx="483616" cy="9833"/>
              </a:xfrm>
              <a:prstGeom prst="line">
                <a:avLst/>
              </a:prstGeom>
              <a:ln w="57150">
                <a:solidFill>
                  <a:srgbClr val="6D86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5691">
            <a:off x="9417390" y="52995"/>
            <a:ext cx="583009" cy="557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1118" y="287240"/>
            <a:ext cx="397097" cy="379706"/>
          </a:xfrm>
          <a:prstGeom prst="rect">
            <a:avLst/>
          </a:prstGeom>
        </p:spPr>
      </p:pic>
      <p:sp>
        <p:nvSpPr>
          <p:cNvPr id="17" name="Умножение 16"/>
          <p:cNvSpPr/>
          <p:nvPr/>
        </p:nvSpPr>
        <p:spPr>
          <a:xfrm rot="4138878">
            <a:off x="2813179" y="290811"/>
            <a:ext cx="1000370" cy="836465"/>
          </a:xfrm>
          <a:prstGeom prst="mathMultiply">
            <a:avLst>
              <a:gd name="adj1" fmla="val 11870"/>
            </a:avLst>
          </a:prstGeom>
          <a:solidFill>
            <a:srgbClr val="6D8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2230">
            <a:off x="2662557" y="672643"/>
            <a:ext cx="306324" cy="345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3447">
            <a:off x="2179282" y="825046"/>
            <a:ext cx="246624" cy="2782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05969">
            <a:off x="1694933" y="965607"/>
            <a:ext cx="217519" cy="24540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 rot="21259819">
            <a:off x="820549" y="5663134"/>
            <a:ext cx="214593" cy="750354"/>
            <a:chOff x="1322214" y="3198239"/>
            <a:chExt cx="184014" cy="753813"/>
          </a:xfrm>
          <a:solidFill>
            <a:srgbClr val="546751"/>
          </a:solidFill>
        </p:grpSpPr>
        <p:sp>
          <p:nvSpPr>
            <p:cNvPr id="24" name="Полилиния 23"/>
            <p:cNvSpPr/>
            <p:nvPr/>
          </p:nvSpPr>
          <p:spPr>
            <a:xfrm rot="437879">
              <a:off x="1322214" y="3198239"/>
              <a:ext cx="162755" cy="582049"/>
            </a:xfrm>
            <a:custGeom>
              <a:avLst/>
              <a:gdLst>
                <a:gd name="connsiteX0" fmla="*/ 155518 w 162755"/>
                <a:gd name="connsiteY0" fmla="*/ 579138 h 582049"/>
                <a:gd name="connsiteX1" fmla="*/ 129141 w 162755"/>
                <a:gd name="connsiteY1" fmla="*/ 51600 h 582049"/>
                <a:gd name="connsiteX2" fmla="*/ 14841 w 162755"/>
                <a:gd name="connsiteY2" fmla="*/ 42808 h 582049"/>
                <a:gd name="connsiteX3" fmla="*/ 14841 w 162755"/>
                <a:gd name="connsiteY3" fmla="*/ 253823 h 582049"/>
                <a:gd name="connsiteX4" fmla="*/ 155518 w 162755"/>
                <a:gd name="connsiteY4" fmla="*/ 579138 h 5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755" h="582049">
                  <a:moveTo>
                    <a:pt x="155518" y="579138"/>
                  </a:moveTo>
                  <a:cubicBezTo>
                    <a:pt x="174568" y="545434"/>
                    <a:pt x="152587" y="140988"/>
                    <a:pt x="129141" y="51600"/>
                  </a:cubicBezTo>
                  <a:cubicBezTo>
                    <a:pt x="105695" y="-37788"/>
                    <a:pt x="33891" y="9104"/>
                    <a:pt x="14841" y="42808"/>
                  </a:cubicBezTo>
                  <a:cubicBezTo>
                    <a:pt x="-4209" y="76512"/>
                    <a:pt x="-5674" y="162969"/>
                    <a:pt x="14841" y="253823"/>
                  </a:cubicBezTo>
                  <a:cubicBezTo>
                    <a:pt x="35356" y="344677"/>
                    <a:pt x="136468" y="612842"/>
                    <a:pt x="155518" y="5791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03591" y="3858207"/>
              <a:ext cx="102637" cy="938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4675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 rot="449804">
            <a:off x="1008491" y="5910227"/>
            <a:ext cx="455450" cy="734377"/>
            <a:chOff x="1542661" y="5228608"/>
            <a:chExt cx="431039" cy="729440"/>
          </a:xfrm>
          <a:solidFill>
            <a:srgbClr val="546751"/>
          </a:solidFill>
        </p:grpSpPr>
        <p:sp>
          <p:nvSpPr>
            <p:cNvPr id="28" name="Полилиния 27"/>
            <p:cNvSpPr/>
            <p:nvPr/>
          </p:nvSpPr>
          <p:spPr>
            <a:xfrm rot="2530114">
              <a:off x="1542661" y="5228608"/>
              <a:ext cx="431039" cy="506640"/>
            </a:xfrm>
            <a:custGeom>
              <a:avLst/>
              <a:gdLst>
                <a:gd name="connsiteX0" fmla="*/ 155510 w 431039"/>
                <a:gd name="connsiteY0" fmla="*/ 257792 h 506640"/>
                <a:gd name="connsiteX1" fmla="*/ 186612 w 431039"/>
                <a:gd name="connsiteY1" fmla="*/ 301335 h 506640"/>
                <a:gd name="connsiteX2" fmla="*/ 93306 w 431039"/>
                <a:gd name="connsiteY2" fmla="*/ 332437 h 506640"/>
                <a:gd name="connsiteX3" fmla="*/ 0 w 431039"/>
                <a:gd name="connsiteY3" fmla="*/ 195588 h 506640"/>
                <a:gd name="connsiteX4" fmla="*/ 93306 w 431039"/>
                <a:gd name="connsiteY4" fmla="*/ 21416 h 506640"/>
                <a:gd name="connsiteX5" fmla="*/ 304800 w 431039"/>
                <a:gd name="connsiteY5" fmla="*/ 33857 h 506640"/>
                <a:gd name="connsiteX6" fmla="*/ 367004 w 431039"/>
                <a:gd name="connsiteY6" fmla="*/ 301335 h 506640"/>
                <a:gd name="connsiteX7" fmla="*/ 360784 w 431039"/>
                <a:gd name="connsiteY7" fmla="*/ 419523 h 506640"/>
                <a:gd name="connsiteX8" fmla="*/ 429208 w 431039"/>
                <a:gd name="connsiteY8" fmla="*/ 469286 h 506640"/>
                <a:gd name="connsiteX9" fmla="*/ 404327 w 431039"/>
                <a:gd name="connsiteY9" fmla="*/ 506608 h 506640"/>
                <a:gd name="connsiteX10" fmla="*/ 329682 w 431039"/>
                <a:gd name="connsiteY10" fmla="*/ 463065 h 506640"/>
                <a:gd name="connsiteX11" fmla="*/ 311021 w 431039"/>
                <a:gd name="connsiteY11" fmla="*/ 332437 h 506640"/>
                <a:gd name="connsiteX12" fmla="*/ 311021 w 431039"/>
                <a:gd name="connsiteY12" fmla="*/ 195588 h 506640"/>
                <a:gd name="connsiteX13" fmla="*/ 267478 w 431039"/>
                <a:gd name="connsiteY13" fmla="*/ 77400 h 506640"/>
                <a:gd name="connsiteX14" fmla="*/ 105747 w 431039"/>
                <a:gd name="connsiteY14" fmla="*/ 96061 h 506640"/>
                <a:gd name="connsiteX15" fmla="*/ 87086 w 431039"/>
                <a:gd name="connsiteY15" fmla="*/ 251572 h 506640"/>
                <a:gd name="connsiteX16" fmla="*/ 155510 w 431039"/>
                <a:gd name="connsiteY16" fmla="*/ 257792 h 50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039" h="506640">
                  <a:moveTo>
                    <a:pt x="155510" y="257792"/>
                  </a:moveTo>
                  <a:cubicBezTo>
                    <a:pt x="172097" y="266086"/>
                    <a:pt x="196979" y="288894"/>
                    <a:pt x="186612" y="301335"/>
                  </a:cubicBezTo>
                  <a:cubicBezTo>
                    <a:pt x="176245" y="313776"/>
                    <a:pt x="124408" y="350062"/>
                    <a:pt x="93306" y="332437"/>
                  </a:cubicBezTo>
                  <a:cubicBezTo>
                    <a:pt x="62204" y="314812"/>
                    <a:pt x="0" y="247425"/>
                    <a:pt x="0" y="195588"/>
                  </a:cubicBezTo>
                  <a:cubicBezTo>
                    <a:pt x="0" y="143751"/>
                    <a:pt x="42506" y="48371"/>
                    <a:pt x="93306" y="21416"/>
                  </a:cubicBezTo>
                  <a:cubicBezTo>
                    <a:pt x="144106" y="-5539"/>
                    <a:pt x="259184" y="-12796"/>
                    <a:pt x="304800" y="33857"/>
                  </a:cubicBezTo>
                  <a:cubicBezTo>
                    <a:pt x="350416" y="80510"/>
                    <a:pt x="357673" y="237057"/>
                    <a:pt x="367004" y="301335"/>
                  </a:cubicBezTo>
                  <a:cubicBezTo>
                    <a:pt x="376335" y="365613"/>
                    <a:pt x="350417" y="391531"/>
                    <a:pt x="360784" y="419523"/>
                  </a:cubicBezTo>
                  <a:cubicBezTo>
                    <a:pt x="371151" y="447515"/>
                    <a:pt x="421951" y="454772"/>
                    <a:pt x="429208" y="469286"/>
                  </a:cubicBezTo>
                  <a:cubicBezTo>
                    <a:pt x="436465" y="483800"/>
                    <a:pt x="420915" y="507645"/>
                    <a:pt x="404327" y="506608"/>
                  </a:cubicBezTo>
                  <a:cubicBezTo>
                    <a:pt x="387739" y="505571"/>
                    <a:pt x="345233" y="492094"/>
                    <a:pt x="329682" y="463065"/>
                  </a:cubicBezTo>
                  <a:cubicBezTo>
                    <a:pt x="314131" y="434037"/>
                    <a:pt x="314131" y="377016"/>
                    <a:pt x="311021" y="332437"/>
                  </a:cubicBezTo>
                  <a:cubicBezTo>
                    <a:pt x="307911" y="287858"/>
                    <a:pt x="318278" y="238094"/>
                    <a:pt x="311021" y="195588"/>
                  </a:cubicBezTo>
                  <a:cubicBezTo>
                    <a:pt x="303764" y="153082"/>
                    <a:pt x="301690" y="93988"/>
                    <a:pt x="267478" y="77400"/>
                  </a:cubicBezTo>
                  <a:cubicBezTo>
                    <a:pt x="233266" y="60812"/>
                    <a:pt x="135812" y="67032"/>
                    <a:pt x="105747" y="96061"/>
                  </a:cubicBezTo>
                  <a:cubicBezTo>
                    <a:pt x="75682" y="125090"/>
                    <a:pt x="78792" y="222543"/>
                    <a:pt x="87086" y="251572"/>
                  </a:cubicBezTo>
                  <a:cubicBezTo>
                    <a:pt x="95380" y="280601"/>
                    <a:pt x="138923" y="249498"/>
                    <a:pt x="155510" y="2577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691724" y="5838984"/>
              <a:ext cx="111968" cy="1190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44543" y="1631874"/>
            <a:ext cx="1157343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Рекомендации для </a:t>
            </a:r>
            <a:r>
              <a:rPr lang="ru-RU" sz="2800" b="1" u="sng" dirty="0" err="1">
                <a:solidFill>
                  <a:srgbClr val="C55A11"/>
                </a:solidFill>
                <a:latin typeface="Century Gothic" panose="020B0502020202020204" pitchFamily="34" charset="0"/>
              </a:rPr>
              <a:t>буллеров</a:t>
            </a:r>
            <a:r>
              <a:rPr lang="ru-RU" sz="2800" b="1" u="sng" dirty="0">
                <a:solidFill>
                  <a:srgbClr val="C55A11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1.Осознайте опасность такого поведения. Помните, что большинство агрессоров в будущем становятся зависимыми и встают на преступный путь.</a:t>
            </a:r>
          </a:p>
          <a:p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2.Подумайте, что занижает вашу самооценку, пугает или тревожит вас.</a:t>
            </a:r>
          </a:p>
          <a:p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3.Подумайте: почему вы причиняете боль другому? Что вы чувствуете после этого? С чем агрессия помогает справиться? Можно ли преодолеть это другими путями?</a:t>
            </a:r>
          </a:p>
          <a:p>
            <a:r>
              <a:rPr lang="ru-RU" sz="2400" b="1" dirty="0">
                <a:solidFill>
                  <a:srgbClr val="C55A11"/>
                </a:solidFill>
                <a:latin typeface="Century Gothic" panose="020B0502020202020204" pitchFamily="34" charset="0"/>
              </a:rPr>
              <a:t>4.Поговорите о том, что вас тревожит со взрослыми или другом.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335CAB4-2046-45F6-AD38-19EC9447B0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" y="-420624"/>
            <a:ext cx="1435558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65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2087</Words>
  <Application>Microsoft Office PowerPoint</Application>
  <PresentationFormat>Широкоэкранный</PresentationFormat>
  <Paragraphs>217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Арсеньева Татьяна Николаевна</dc:creator>
  <cp:lastModifiedBy>Арсеньева Татьяна Николаевна</cp:lastModifiedBy>
  <cp:revision>59</cp:revision>
  <dcterms:created xsi:type="dcterms:W3CDTF">2023-01-17T13:14:33Z</dcterms:created>
  <dcterms:modified xsi:type="dcterms:W3CDTF">2023-03-29T12:25:48Z</dcterms:modified>
</cp:coreProperties>
</file>