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57" r:id="rId2"/>
  </p:sldIdLst>
  <p:sldSz cx="12192000" cy="6858000"/>
  <p:notesSz cx="6888163" cy="100187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0F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2" d="100"/>
          <a:sy n="112" d="100"/>
        </p:scale>
        <p:origin x="-480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67FF3-252B-4374-A07B-A7FD8045D1EC}" type="datetimeFigureOut">
              <a:rPr lang="ru-RU" smtClean="0"/>
              <a:t>14.05.2021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84CB-0CE2-4C6B-8BB3-FF17D9CEB9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44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67FF3-252B-4374-A07B-A7FD8045D1EC}" type="datetimeFigureOut">
              <a:rPr lang="ru-RU" smtClean="0"/>
              <a:t>14.05.2021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84CB-0CE2-4C6B-8BB3-FF17D9CEB9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502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67FF3-252B-4374-A07B-A7FD8045D1EC}" type="datetimeFigureOut">
              <a:rPr lang="ru-RU" smtClean="0"/>
              <a:t>14.05.2021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84CB-0CE2-4C6B-8BB3-FF17D9CEB9EA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02506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67FF3-252B-4374-A07B-A7FD8045D1EC}" type="datetimeFigureOut">
              <a:rPr lang="ru-RU" smtClean="0"/>
              <a:t>14.05.2021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84CB-0CE2-4C6B-8BB3-FF17D9CEB9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3377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67FF3-252B-4374-A07B-A7FD8045D1EC}" type="datetimeFigureOut">
              <a:rPr lang="ru-RU" smtClean="0"/>
              <a:t>14.05.2021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84CB-0CE2-4C6B-8BB3-FF17D9CEB9E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53520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67FF3-252B-4374-A07B-A7FD8045D1EC}" type="datetimeFigureOut">
              <a:rPr lang="ru-RU" smtClean="0"/>
              <a:t>14.05.2021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84CB-0CE2-4C6B-8BB3-FF17D9CEB9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6608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67FF3-252B-4374-A07B-A7FD8045D1EC}" type="datetimeFigureOut">
              <a:rPr lang="ru-RU" smtClean="0"/>
              <a:t>14.05.2021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84CB-0CE2-4C6B-8BB3-FF17D9CEB9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4966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67FF3-252B-4374-A07B-A7FD8045D1EC}" type="datetimeFigureOut">
              <a:rPr lang="ru-RU" smtClean="0"/>
              <a:t>14.05.2021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84CB-0CE2-4C6B-8BB3-FF17D9CEB9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242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67FF3-252B-4374-A07B-A7FD8045D1EC}" type="datetimeFigureOut">
              <a:rPr lang="ru-RU" smtClean="0"/>
              <a:t>14.05.2021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84CB-0CE2-4C6B-8BB3-FF17D9CEB9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595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67FF3-252B-4374-A07B-A7FD8045D1EC}" type="datetimeFigureOut">
              <a:rPr lang="ru-RU" smtClean="0"/>
              <a:t>14.05.2021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84CB-0CE2-4C6B-8BB3-FF17D9CEB9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343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67FF3-252B-4374-A07B-A7FD8045D1EC}" type="datetimeFigureOut">
              <a:rPr lang="ru-RU" smtClean="0"/>
              <a:t>14.05.2021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84CB-0CE2-4C6B-8BB3-FF17D9CEB9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077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67FF3-252B-4374-A07B-A7FD8045D1EC}" type="datetimeFigureOut">
              <a:rPr lang="ru-RU" smtClean="0"/>
              <a:t>14.05.2021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84CB-0CE2-4C6B-8BB3-FF17D9CEB9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854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67FF3-252B-4374-A07B-A7FD8045D1EC}" type="datetimeFigureOut">
              <a:rPr lang="ru-RU" smtClean="0"/>
              <a:t>14.05.2021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84CB-0CE2-4C6B-8BB3-FF17D9CEB9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381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67FF3-252B-4374-A07B-A7FD8045D1EC}" type="datetimeFigureOut">
              <a:rPr lang="ru-RU" smtClean="0"/>
              <a:t>14.05.2021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84CB-0CE2-4C6B-8BB3-FF17D9CEB9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8977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67FF3-252B-4374-A07B-A7FD8045D1EC}" type="datetimeFigureOut">
              <a:rPr lang="ru-RU" smtClean="0"/>
              <a:t>14.05.2021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84CB-0CE2-4C6B-8BB3-FF17D9CEB9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424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67FF3-252B-4374-A07B-A7FD8045D1EC}" type="datetimeFigureOut">
              <a:rPr lang="ru-RU" smtClean="0"/>
              <a:t>14.05.2021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84CB-0CE2-4C6B-8BB3-FF17D9CEB9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738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67FF3-252B-4374-A07B-A7FD8045D1EC}" type="datetimeFigureOut">
              <a:rPr lang="ru-RU" smtClean="0"/>
              <a:t>14.05.2021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C8684CB-0CE2-4C6B-8BB3-FF17D9CEB9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40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379661" y="10260"/>
            <a:ext cx="10696698" cy="386862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2C0FD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ЗА ЭКСТРЕМИЗМ И ТЕРРОРИЗМ</a:t>
            </a:r>
            <a:endParaRPr lang="ru-RU" b="1" i="1" dirty="0">
              <a:solidFill>
                <a:srgbClr val="2C0FD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312984" y="595653"/>
            <a:ext cx="4950068" cy="2268415"/>
          </a:xfrm>
        </p:spPr>
        <p:txBody>
          <a:bodyPr>
            <a:normAutofit fontScale="92500" lnSpcReduction="20000"/>
          </a:bodyPr>
          <a:lstStyle/>
          <a:p>
            <a:r>
              <a:rPr lang="ru-RU" sz="1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Федеральные законы, регулирующие ответственность за экстремистскую и террористическую деятельность:</a:t>
            </a:r>
          </a:p>
          <a:p>
            <a:r>
              <a:rPr lang="ru-RU" sz="1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25.07.2002 г. № 114-ФЗ (ред. от 29.04.2008) «О противодействии экстремистской деятельности»</a:t>
            </a:r>
          </a:p>
          <a:p>
            <a:r>
              <a:rPr lang="ru-RU" sz="1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06.03.2006 г. № 35-ФЗ (ред. 20 30.12.2008) «О противодействии терроризму»</a:t>
            </a:r>
          </a:p>
          <a:p>
            <a:r>
              <a:rPr lang="ru-RU" sz="1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Уголовный кодекс Российской Федерации</a:t>
            </a:r>
          </a:p>
          <a:p>
            <a:r>
              <a:rPr lang="ru-RU" sz="1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Кодекс Российской Федерации об административных правонарушениях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463185" y="3074035"/>
            <a:ext cx="5198086" cy="366712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Экстремизм - приверженность отдельных лиц, групп, организаций к крайним, радикальным взглядам, позициям и мерам в общественной деятельности.</a:t>
            </a:r>
          </a:p>
          <a:p>
            <a:pPr marL="0" indent="0">
              <a:buNone/>
            </a:pPr>
            <a:r>
              <a:rPr lang="ru-RU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Экстремистской деятельностью (экстремизмом) является: насильственное изменение основ конституционного строя и нарушение целостности Российской Федерации;  публичное оправдание терроризма и иная террористическая деятельность; возбуждение социальной, расовой, национальной или религиозной розни; пропаганда исключительности, превосходства либо неполноценности человека по признаку его социальной, расовой, национальной, религиозной или языковой принадлежности или отношения к религии; пропаганда и публичное демонстрирование нацистской атрибутики; публичные призывы к осуществлению указанных деяний либо массовое распространение заведомо экстремистских материалов, а равно их изготовление или хранение в целях массового распространения;  организация и подготовка указанных деяний, а также подстрекательство к их осуществлению.</a:t>
            </a:r>
          </a:p>
          <a:p>
            <a:pPr marL="0" indent="0">
              <a:buNone/>
            </a:pPr>
            <a:r>
              <a:rPr lang="ru-RU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Террористическая деятельность – это: организация, планирование, подготовка, финансирование и реализация террористического акта, а также пособничество в этом; подстрекательство к террористическому акту; организация незаконного вооруженного формирования, преступного сообщества, организованной группы для реализации террористического акта, а также участие в такой группе; вербовка, вооружение, обучение и использование террористов; пропаганда идей терроризма, распространение материалов или информации, призывающих к осуществлению террористической деятельности либо обосновывающих или оправдывающих необходимость осуществления такой деятельности</a:t>
            </a:r>
          </a:p>
          <a:p>
            <a:pPr marL="0" indent="0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885109" y="427852"/>
            <a:ext cx="6096000" cy="160043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 ответственность за совершение правонарушений: </a:t>
            </a:r>
          </a:p>
          <a:p>
            <a:r>
              <a:rPr lang="ru-RU" sz="12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Ст.20.29. за массовое распространение экстремистских материалов, включенных в опубликованный федеральный список экстремистских материалов, а равно их производство либо хранение в целях массового распространения - влечет наложение административного штрафа. </a:t>
            </a:r>
          </a:p>
          <a:p>
            <a:r>
              <a:rPr lang="ru-RU" sz="12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Ст.20.3 КоАП РФ федеральным законом РФ №255-ФЗ от 25.12.2012г. за пропаганду либо публичное демонстрирование атрибутики или символики экстремистских организаций влечет наложение административного штрафа</a:t>
            </a:r>
            <a:r>
              <a:rPr lang="ru-RU" sz="1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469252"/>
              </p:ext>
            </p:extLst>
          </p:nvPr>
        </p:nvGraphicFramePr>
        <p:xfrm>
          <a:off x="5661271" y="2609219"/>
          <a:ext cx="6319838" cy="42504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59919">
                  <a:extLst>
                    <a:ext uri="{9D8B030D-6E8A-4147-A177-3AD203B41FA5}">
                      <a16:colId xmlns:a16="http://schemas.microsoft.com/office/drawing/2014/main" xmlns="" val="1276650365"/>
                    </a:ext>
                  </a:extLst>
                </a:gridCol>
                <a:gridCol w="3159919">
                  <a:extLst>
                    <a:ext uri="{9D8B030D-6E8A-4147-A177-3AD203B41FA5}">
                      <a16:colId xmlns:a16="http://schemas.microsoft.com/office/drawing/2014/main" xmlns="" val="4040878255"/>
                    </a:ext>
                  </a:extLst>
                </a:gridCol>
              </a:tblGrid>
              <a:tr h="438376">
                <a:tc>
                  <a:txBody>
                    <a:bodyPr/>
                    <a:lstStyle/>
                    <a:p>
                      <a:pPr marL="457200"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</a:t>
                      </a:r>
                      <a:r>
                        <a:rPr lang="ru-RU" sz="1000" b="1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Уголовного Кодекса </a:t>
                      </a:r>
                      <a:r>
                        <a:rPr lang="ru-RU" sz="10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0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срок (размер) наказания</a:t>
                      </a:r>
                      <a:endParaRPr lang="ru-RU" sz="10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21504824"/>
                  </a:ext>
                </a:extLst>
              </a:tr>
              <a:tr h="165878">
                <a:tc>
                  <a:txBody>
                    <a:bodyPr/>
                    <a:lstStyle/>
                    <a:p>
                      <a:pPr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Ст. 205. Террористический акт</a:t>
                      </a:r>
                      <a:endParaRPr lang="ru-RU" sz="10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Пожизненное лишение свободы</a:t>
                      </a:r>
                      <a:endParaRPr lang="ru-RU" sz="10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4070249"/>
                  </a:ext>
                </a:extLst>
              </a:tr>
              <a:tr h="336963">
                <a:tc>
                  <a:txBody>
                    <a:bodyPr/>
                    <a:lstStyle/>
                    <a:p>
                      <a:pPr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Ст. 205.1. Содействие террористической деятельности</a:t>
                      </a:r>
                      <a:endParaRPr lang="ru-RU" sz="10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Пожизненное лишение свободы</a:t>
                      </a:r>
                      <a:endParaRPr lang="ru-RU" sz="1000" b="1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9059684"/>
                  </a:ext>
                </a:extLst>
              </a:tr>
              <a:tr h="440780">
                <a:tc>
                  <a:txBody>
                    <a:bodyPr/>
                    <a:lstStyle/>
                    <a:p>
                      <a:pPr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205.2. Публичные призывы к осуществлению террористической </a:t>
                      </a:r>
                      <a:r>
                        <a:rPr lang="ru-RU" sz="1000" b="1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деятельности, </a:t>
                      </a:r>
                      <a:r>
                        <a:rPr lang="ru-RU" sz="10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публичное оправдание </a:t>
                      </a:r>
                      <a:r>
                        <a:rPr lang="ru-RU" sz="1000" b="1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терроризма или пропаганда терроризма</a:t>
                      </a:r>
                      <a:endParaRPr lang="ru-RU" sz="10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Лишение свободы на срок до </a:t>
                      </a:r>
                      <a:r>
                        <a:rPr lang="ru-RU" sz="10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семи </a:t>
                      </a:r>
                      <a:r>
                        <a:rPr lang="ru-RU" sz="10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 с лишением права занимать определенные </a:t>
                      </a:r>
                      <a:r>
                        <a:rPr lang="ru-RU" sz="10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должности</a:t>
                      </a:r>
                      <a:endParaRPr lang="ru-RU" sz="10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/>
                </a:tc>
                <a:extLst>
                  <a:ext uri="{0D108BD9-81ED-4DB2-BD59-A6C34878D82A}">
                    <a16:rowId xmlns:a16="http://schemas.microsoft.com/office/drawing/2014/main" xmlns="" val="3948180236"/>
                  </a:ext>
                </a:extLst>
              </a:tr>
              <a:tr h="165878">
                <a:tc>
                  <a:txBody>
                    <a:bodyPr/>
                    <a:lstStyle/>
                    <a:p>
                      <a:pPr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206. Захват заложника</a:t>
                      </a:r>
                      <a:endParaRPr lang="ru-RU" sz="10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Пожизненное лишение свободы</a:t>
                      </a:r>
                      <a:endParaRPr lang="ru-RU" sz="10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08458781"/>
                  </a:ext>
                </a:extLst>
              </a:tr>
              <a:tr h="165878">
                <a:tc>
                  <a:txBody>
                    <a:bodyPr/>
                    <a:lstStyle/>
                    <a:p>
                      <a:pPr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207. Заведомо ложное сообщение об акте терроризма</a:t>
                      </a:r>
                      <a:endParaRPr lang="ru-RU" sz="10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Лишение свободы на срок до </a:t>
                      </a:r>
                      <a:r>
                        <a:rPr lang="ru-RU" sz="10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десяти лет.</a:t>
                      </a:r>
                      <a:endParaRPr lang="ru-RU" sz="10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/>
                </a:tc>
                <a:extLst>
                  <a:ext uri="{0D108BD9-81ED-4DB2-BD59-A6C34878D82A}">
                    <a16:rowId xmlns:a16="http://schemas.microsoft.com/office/drawing/2014/main" xmlns="" val="1170541214"/>
                  </a:ext>
                </a:extLst>
              </a:tr>
              <a:tr h="303329">
                <a:tc>
                  <a:txBody>
                    <a:bodyPr/>
                    <a:lstStyle/>
                    <a:p>
                      <a:pPr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239. </a:t>
                      </a:r>
                      <a:r>
                        <a:rPr lang="ru-RU" sz="1000" b="1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некоммерческой организации, посягающей на личность и права граждан</a:t>
                      </a:r>
                      <a:endParaRPr lang="ru-RU" sz="10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Лишение свободы на срок до двух лет</a:t>
                      </a:r>
                      <a:endParaRPr lang="ru-RU" sz="10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18544767"/>
                  </a:ext>
                </a:extLst>
              </a:tr>
              <a:tr h="391196">
                <a:tc>
                  <a:txBody>
                    <a:bodyPr/>
                    <a:lstStyle/>
                    <a:p>
                      <a:pPr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280. </a:t>
                      </a:r>
                      <a:r>
                        <a:rPr lang="ru-RU" sz="1000" b="1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Публичные призывы к осуществлению экстремистской деятельности</a:t>
                      </a:r>
                      <a:endParaRPr lang="ru-RU" sz="10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Лишение свободы на срок до пяти лет с лишением права занимать определенные </a:t>
                      </a:r>
                      <a:r>
                        <a:rPr lang="ru-RU" sz="10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должности</a:t>
                      </a:r>
                      <a:endParaRPr lang="ru-RU" sz="10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/>
                </a:tc>
                <a:extLst>
                  <a:ext uri="{0D108BD9-81ED-4DB2-BD59-A6C34878D82A}">
                    <a16:rowId xmlns:a16="http://schemas.microsoft.com/office/drawing/2014/main" xmlns="" val="4091030960"/>
                  </a:ext>
                </a:extLst>
              </a:tr>
              <a:tr h="303329">
                <a:tc>
                  <a:txBody>
                    <a:bodyPr/>
                    <a:lstStyle/>
                    <a:p>
                      <a:pPr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282. </a:t>
                      </a:r>
                      <a:r>
                        <a:rPr lang="ru-RU" sz="1000" b="1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Возбуждение ненависти либо вражды</a:t>
                      </a:r>
                      <a:r>
                        <a:rPr lang="ru-RU" sz="1000" b="1" i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</a:p>
                    <a:p>
                      <a:pPr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 </a:t>
                      </a:r>
                      <a:r>
                        <a:rPr lang="ru-RU" sz="1000" b="1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равно унижение человеческого достоинства</a:t>
                      </a:r>
                      <a:endParaRPr lang="ru-RU" sz="10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Лишение свободы на срок до </a:t>
                      </a:r>
                      <a:r>
                        <a:rPr lang="ru-RU" sz="10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шести </a:t>
                      </a:r>
                      <a:r>
                        <a:rPr lang="ru-RU" sz="10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</a:t>
                      </a:r>
                      <a:endParaRPr lang="ru-RU" sz="10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84961567"/>
                  </a:ext>
                </a:extLst>
              </a:tr>
              <a:tr h="458537">
                <a:tc>
                  <a:txBody>
                    <a:bodyPr/>
                    <a:lstStyle/>
                    <a:p>
                      <a:pPr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282.1. Организация экстремистского сообщества</a:t>
                      </a:r>
                      <a:endParaRPr lang="ru-RU" sz="10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лишение свободы на срок до </a:t>
                      </a:r>
                      <a:r>
                        <a:rPr lang="ru-RU" sz="10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восьми </a:t>
                      </a:r>
                      <a:r>
                        <a:rPr lang="ru-RU" sz="10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 с лишением права занимать определенные </a:t>
                      </a:r>
                      <a:r>
                        <a:rPr lang="ru-RU" sz="10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должности</a:t>
                      </a:r>
                      <a:endParaRPr lang="ru-RU" sz="10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/>
                </a:tc>
                <a:extLst>
                  <a:ext uri="{0D108BD9-81ED-4DB2-BD59-A6C34878D82A}">
                    <a16:rowId xmlns:a16="http://schemas.microsoft.com/office/drawing/2014/main" xmlns="" val="3377814040"/>
                  </a:ext>
                </a:extLst>
              </a:tr>
              <a:tr h="303329">
                <a:tc>
                  <a:txBody>
                    <a:bodyPr/>
                    <a:lstStyle/>
                    <a:p>
                      <a:pPr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282.2. Организация деятельности экстремистской организации</a:t>
                      </a:r>
                      <a:endParaRPr lang="ru-RU" sz="10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Лишение свободы на срок до </a:t>
                      </a:r>
                      <a:r>
                        <a:rPr lang="ru-RU" sz="10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десяти </a:t>
                      </a:r>
                      <a:r>
                        <a:rPr lang="ru-RU" sz="10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 с ограничением свободы на срок до одного </a:t>
                      </a:r>
                      <a:r>
                        <a:rPr lang="ru-RU" sz="10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</a:t>
                      </a:r>
                      <a:endParaRPr lang="ru-RU" sz="10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81904023"/>
                  </a:ext>
                </a:extLst>
              </a:tr>
            </a:tbl>
          </a:graphicData>
        </a:graphic>
      </p:graphicFrame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5211948" y="2028290"/>
            <a:ext cx="72184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1" u="sng" strike="noStrike" cap="none" normalizeH="0" baseline="0" dirty="0" smtClean="0">
                <a:ln>
                  <a:noFill/>
                </a:ln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Уголовная ответственность за совершение преступлений экстремистского и террористического характера:</a:t>
            </a:r>
            <a:endParaRPr kumimoji="0" lang="ru-RU" altLang="ru-RU" sz="1400" b="0" i="1" u="sng" strike="noStrike" cap="none" normalizeH="0" baseline="0" dirty="0" smtClean="0">
              <a:ln>
                <a:noFill/>
              </a:ln>
              <a:solidFill>
                <a:schemeClr val="accent5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32637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162</TotalTime>
  <Words>533</Words>
  <Application>Microsoft Office PowerPoint</Application>
  <PresentationFormat>Произвольный</PresentationFormat>
  <Paragraphs>36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Аспект</vt:lpstr>
      <vt:lpstr>ОТВЕТСТВЕННОСТЬ ЗА ЭКСТРЕМИЗМ И ТЕРРОРИЗМ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ОТВЕТСТВЕННОСТЬ ЗА ЭКСТРЕМИЗМ И ТЕРРОРИЗМ</dc:title>
  <dc:creator/>
  <cp:lastModifiedBy>Field PG</cp:lastModifiedBy>
  <cp:revision>16</cp:revision>
  <cp:lastPrinted>2018-12-04T08:17:24Z</cp:lastPrinted>
  <dcterms:created xsi:type="dcterms:W3CDTF">2018-12-03T11:02:33Z</dcterms:created>
  <dcterms:modified xsi:type="dcterms:W3CDTF">2021-05-14T07:32:02Z</dcterms:modified>
</cp:coreProperties>
</file>