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304" r:id="rId4"/>
    <p:sldId id="302" r:id="rId5"/>
    <p:sldId id="296" r:id="rId6"/>
    <p:sldId id="261" r:id="rId7"/>
    <p:sldId id="297" r:id="rId8"/>
    <p:sldId id="280" r:id="rId9"/>
    <p:sldId id="303" r:id="rId10"/>
    <p:sldId id="288" r:id="rId11"/>
    <p:sldId id="287" r:id="rId12"/>
    <p:sldId id="290" r:id="rId13"/>
    <p:sldId id="289" r:id="rId14"/>
    <p:sldId id="291" r:id="rId15"/>
    <p:sldId id="293" r:id="rId16"/>
    <p:sldId id="298" r:id="rId17"/>
    <p:sldId id="292" r:id="rId18"/>
    <p:sldId id="294" r:id="rId19"/>
    <p:sldId id="29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62" d="100"/>
          <a:sy n="62" d="100"/>
        </p:scale>
        <p:origin x="96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847B04-784B-4585-ABF0-30C8750B8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73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 descr="02"/>
          <p:cNvSpPr>
            <a:spLocks noChangeArrowheads="1"/>
          </p:cNvSpPr>
          <p:nvPr/>
        </p:nvSpPr>
        <p:spPr bwMode="gray">
          <a:xfrm rot="-472398">
            <a:off x="381000" y="304800"/>
            <a:ext cx="4267200" cy="4267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Rectangle 25" descr="01"/>
          <p:cNvSpPr>
            <a:spLocks noChangeArrowheads="1"/>
          </p:cNvSpPr>
          <p:nvPr/>
        </p:nvSpPr>
        <p:spPr bwMode="gray">
          <a:xfrm rot="-1211045">
            <a:off x="762000" y="1219200"/>
            <a:ext cx="4876800" cy="4876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04" name="Picture 12" descr="01"/>
          <p:cNvPicPr>
            <a:picLocks noChangeAspect="1" noChangeArrowheads="1"/>
          </p:cNvPicPr>
          <p:nvPr/>
        </p:nvPicPr>
        <p:blipFill>
          <a:blip r:embed="rId4"/>
          <a:srcRect l="15326" b="6250"/>
          <a:stretch>
            <a:fillRect/>
          </a:stretch>
        </p:blipFill>
        <p:spPr bwMode="gray">
          <a:xfrm>
            <a:off x="2466975" y="0"/>
            <a:ext cx="2105025" cy="6858000"/>
          </a:xfrm>
          <a:prstGeom prst="rect">
            <a:avLst/>
          </a:prstGeom>
          <a:noFill/>
        </p:spPr>
      </p:pic>
      <p:sp>
        <p:nvSpPr>
          <p:cNvPr id="8199" name="Freeform 7"/>
          <p:cNvSpPr>
            <a:spLocks/>
          </p:cNvSpPr>
          <p:nvPr/>
        </p:nvSpPr>
        <p:spPr bwMode="gray">
          <a:xfrm>
            <a:off x="2895600" y="0"/>
            <a:ext cx="6248400" cy="6858000"/>
          </a:xfrm>
          <a:custGeom>
            <a:avLst/>
            <a:gdLst/>
            <a:ahLst/>
            <a:cxnLst>
              <a:cxn ang="0">
                <a:pos x="305" y="4317"/>
              </a:cxn>
              <a:cxn ang="0">
                <a:pos x="0" y="0"/>
              </a:cxn>
              <a:cxn ang="0">
                <a:pos x="3936" y="0"/>
              </a:cxn>
              <a:cxn ang="0">
                <a:pos x="3936" y="4320"/>
              </a:cxn>
              <a:cxn ang="0">
                <a:pos x="305" y="4317"/>
              </a:cxn>
            </a:cxnLst>
            <a:rect l="0" t="0" r="r" b="b"/>
            <a:pathLst>
              <a:path w="3936" h="4320">
                <a:moveTo>
                  <a:pt x="305" y="4317"/>
                </a:moveTo>
                <a:lnTo>
                  <a:pt x="0" y="0"/>
                </a:lnTo>
                <a:lnTo>
                  <a:pt x="3936" y="0"/>
                </a:lnTo>
                <a:lnTo>
                  <a:pt x="3936" y="4320"/>
                </a:lnTo>
                <a:lnTo>
                  <a:pt x="305" y="4317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295400"/>
            <a:ext cx="5638800" cy="1012825"/>
          </a:xfrm>
        </p:spPr>
        <p:txBody>
          <a:bodyPr/>
          <a:lstStyle>
            <a:lvl1pPr algn="r">
              <a:defRPr sz="5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514600"/>
            <a:ext cx="4953000" cy="533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31CEFEA-F1A9-46A3-B8CA-FFEC4FA460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gray">
          <a:xfrm>
            <a:off x="7772400" y="618648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L/O/G/O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gray">
          <a:xfrm>
            <a:off x="3657600" y="52578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gray">
          <a:xfrm>
            <a:off x="3657600" y="54864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gray">
          <a:xfrm>
            <a:off x="3657600" y="57150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gray">
          <a:xfrm>
            <a:off x="3657600" y="59436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gray">
          <a:xfrm>
            <a:off x="3657600" y="61722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8221" name="Picture 29" descr="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1444625" y="0"/>
            <a:ext cx="384175" cy="614363"/>
          </a:xfrm>
          <a:prstGeom prst="rect">
            <a:avLst/>
          </a:prstGeom>
          <a:noFill/>
        </p:spPr>
      </p:pic>
      <p:pic>
        <p:nvPicPr>
          <p:cNvPr id="8222" name="Picture 30" descr="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gray">
          <a:xfrm>
            <a:off x="1676400" y="1193800"/>
            <a:ext cx="396875" cy="635000"/>
          </a:xfrm>
          <a:prstGeom prst="rect">
            <a:avLst/>
          </a:prstGeom>
          <a:noFill/>
        </p:spPr>
      </p:pic>
      <p:pic>
        <p:nvPicPr>
          <p:cNvPr id="8226" name="Picture 34" descr="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3657600" y="4884738"/>
            <a:ext cx="2971800" cy="204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21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A125F-552F-482B-BF8F-637090C99B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6A309-F923-4A87-B377-7693E4C8B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F960E-CADE-45F8-8F75-0A6BF57244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67A70-1651-44AF-BCB4-5FF77FACA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FCD60-4F7B-4324-9788-F0B2BECB1D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627A0-376C-43F5-BA7A-598C11946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77820-31F4-4EA9-945C-60546C170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321DB-C05E-4F0B-B788-B3297F8460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E6B72-B0D8-4123-8B25-78C7032BC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23EAD-28A6-4B4F-8974-5E2AA86C4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01"/>
          <p:cNvPicPr>
            <a:picLocks noChangeAspect="1" noChangeArrowheads="1"/>
          </p:cNvPicPr>
          <p:nvPr/>
        </p:nvPicPr>
        <p:blipFill>
          <a:blip r:embed="rId13"/>
          <a:srcRect l="17242" b="6250"/>
          <a:stretch>
            <a:fillRect/>
          </a:stretch>
        </p:blipFill>
        <p:spPr bwMode="gray">
          <a:xfrm>
            <a:off x="152400" y="0"/>
            <a:ext cx="1447800" cy="6858000"/>
          </a:xfrm>
          <a:prstGeom prst="rect">
            <a:avLst/>
          </a:prstGeom>
          <a:noFill/>
        </p:spPr>
      </p:pic>
      <p:sp>
        <p:nvSpPr>
          <p:cNvPr id="1055" name="Freeform 31"/>
          <p:cNvSpPr>
            <a:spLocks/>
          </p:cNvSpPr>
          <p:nvPr/>
        </p:nvSpPr>
        <p:spPr bwMode="ltGray">
          <a:xfrm>
            <a:off x="228600" y="0"/>
            <a:ext cx="8915400" cy="6883400"/>
          </a:xfrm>
          <a:custGeom>
            <a:avLst/>
            <a:gdLst/>
            <a:ahLst/>
            <a:cxnLst>
              <a:cxn ang="0">
                <a:pos x="312" y="4336"/>
              </a:cxn>
              <a:cxn ang="0">
                <a:pos x="0" y="0"/>
              </a:cxn>
              <a:cxn ang="0">
                <a:pos x="5480" y="0"/>
              </a:cxn>
              <a:cxn ang="0">
                <a:pos x="5480" y="4320"/>
              </a:cxn>
              <a:cxn ang="0">
                <a:pos x="312" y="4336"/>
              </a:cxn>
            </a:cxnLst>
            <a:rect l="0" t="0" r="r" b="b"/>
            <a:pathLst>
              <a:path w="5480" h="4336">
                <a:moveTo>
                  <a:pt x="312" y="4336"/>
                </a:moveTo>
                <a:lnTo>
                  <a:pt x="0" y="0"/>
                </a:lnTo>
                <a:lnTo>
                  <a:pt x="5480" y="0"/>
                </a:lnTo>
                <a:lnTo>
                  <a:pt x="5480" y="4320"/>
                </a:lnTo>
                <a:lnTo>
                  <a:pt x="312" y="4336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372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14400" y="76200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pic>
        <p:nvPicPr>
          <p:cNvPr id="1044" name="Picture 20" descr="0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76200" y="5638800"/>
            <a:ext cx="1676400" cy="1155700"/>
          </a:xfrm>
          <a:prstGeom prst="rect">
            <a:avLst/>
          </a:prstGeom>
          <a:noFill/>
        </p:spPr>
      </p:pic>
      <p:sp>
        <p:nvSpPr>
          <p:cNvPr id="1045" name="Text Box 21"/>
          <p:cNvSpPr txBox="1">
            <a:spLocks noChangeArrowheads="1"/>
          </p:cNvSpPr>
          <p:nvPr/>
        </p:nvSpPr>
        <p:spPr bwMode="gray">
          <a:xfrm>
            <a:off x="7050088" y="6465888"/>
            <a:ext cx="201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www.themegallery.com</a:t>
            </a:r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762000" y="381000"/>
            <a:ext cx="6781800" cy="609600"/>
            <a:chOff x="480" y="240"/>
            <a:chExt cx="3168" cy="576"/>
          </a:xfrm>
        </p:grpSpPr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480" y="240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480" y="384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480" y="528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480" y="672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480" y="816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8013700" y="193675"/>
            <a:ext cx="901700" cy="971550"/>
            <a:chOff x="5048" y="122"/>
            <a:chExt cx="568" cy="612"/>
          </a:xfrm>
        </p:grpSpPr>
        <p:sp>
          <p:nvSpPr>
            <p:cNvPr id="1040" name="Rectangle 16" descr="02"/>
            <p:cNvSpPr>
              <a:spLocks noChangeArrowheads="1"/>
            </p:cNvSpPr>
            <p:nvPr userDrawn="1"/>
          </p:nvSpPr>
          <p:spPr bwMode="gray">
            <a:xfrm rot="1760290">
              <a:off x="5048" y="166"/>
              <a:ext cx="568" cy="568"/>
            </a:xfrm>
            <a:prstGeom prst="rect">
              <a:avLst/>
            </a:prstGeom>
            <a:blipFill dpi="0" rotWithShape="1">
              <a:blip r:embed="rId15" cstate="print"/>
              <a:srcRect/>
              <a:stretch>
                <a:fillRect/>
              </a:stretch>
            </a:blip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2" name="Picture 18" descr="03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gray">
            <a:xfrm>
              <a:off x="5464" y="122"/>
              <a:ext cx="104" cy="166"/>
            </a:xfrm>
            <a:prstGeom prst="rect">
              <a:avLst/>
            </a:prstGeom>
            <a:noFill/>
          </p:spPr>
        </p:pic>
      </p:grpSp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7283450" y="0"/>
            <a:ext cx="1022350" cy="1233488"/>
            <a:chOff x="4588" y="0"/>
            <a:chExt cx="644" cy="777"/>
          </a:xfrm>
        </p:grpSpPr>
        <p:sp>
          <p:nvSpPr>
            <p:cNvPr id="1041" name="Rectangle 17" descr="01"/>
            <p:cNvSpPr>
              <a:spLocks noChangeArrowheads="1"/>
            </p:cNvSpPr>
            <p:nvPr userDrawn="1"/>
          </p:nvSpPr>
          <p:spPr bwMode="gray">
            <a:xfrm rot="682726">
              <a:off x="4588" y="133"/>
              <a:ext cx="644" cy="644"/>
            </a:xfrm>
            <a:prstGeom prst="rect">
              <a:avLst/>
            </a:prstGeom>
            <a:blipFill dpi="0" rotWithShape="1">
              <a:blip r:embed="rId17" cstate="print"/>
              <a:srcRect/>
              <a:stretch>
                <a:fillRect/>
              </a:stretch>
            </a:blip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3" name="Picture 19" descr="04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gray">
            <a:xfrm>
              <a:off x="4880" y="0"/>
              <a:ext cx="120" cy="192"/>
            </a:xfrm>
            <a:prstGeom prst="rect">
              <a:avLst/>
            </a:prstGeom>
            <a:noFill/>
          </p:spPr>
        </p:pic>
      </p:grp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8194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29200" y="64770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477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3B0DF-EA2D-4ACA-ABA6-87676D2DEA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295400"/>
            <a:ext cx="5700464" cy="1413520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Комплексный подход к коррекции речевых нарушений обучающихся  ОВЗ с общим недоразвитием речи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000" dirty="0" smtClean="0"/>
              <a:t>Учитель-логопед</a:t>
            </a:r>
            <a:br>
              <a:rPr lang="ru-RU" sz="2000" dirty="0" smtClean="0"/>
            </a:br>
            <a:r>
              <a:rPr lang="ru-RU" sz="2000" dirty="0" smtClean="0"/>
              <a:t>Лазарева Е.В.</a:t>
            </a:r>
            <a:br>
              <a:rPr lang="ru-RU" sz="2000" dirty="0" smtClean="0"/>
            </a:br>
            <a:r>
              <a:rPr lang="ru-RU" sz="2000" dirty="0" smtClean="0"/>
              <a:t>МБОУ ЦО № 49 </a:t>
            </a:r>
            <a:br>
              <a:rPr lang="ru-RU" sz="2000" dirty="0" smtClean="0"/>
            </a:br>
            <a:r>
              <a:rPr lang="ru-RU" sz="2000" dirty="0" smtClean="0"/>
              <a:t> Тверь </a:t>
            </a:r>
            <a:r>
              <a:rPr lang="ru-RU" sz="2000" dirty="0" smtClean="0"/>
              <a:t>2021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Логопедический массаж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массаж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языка, лица, воротниковой зоны, массаж рук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логопедический массаж необходим для эффективной коррекции тяжёлых речевых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(дизартрия, заикание)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логопедичнского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массажа: ручной,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зондовый,точечный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проведения – пассивный (с помощью специалиста) и активный (самомассаж)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методики: логопедический массаж Елены Викторовны Новиковой (зондовый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Елены Филипповны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Архиповой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Елены  Александровны Дьяковой.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70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Дыхательная гимнастика.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sz="1800" dirty="0"/>
              <a:t>Произнесение большинства </a:t>
            </a:r>
            <a:r>
              <a:rPr lang="ru-RU" sz="1800" dirty="0" smtClean="0"/>
              <a:t>звуков русского </a:t>
            </a:r>
            <a:r>
              <a:rPr lang="ru-RU" sz="1800" dirty="0"/>
              <a:t>языка требует направленной воздушной струи. Хорошо </a:t>
            </a:r>
            <a:r>
              <a:rPr lang="ru-RU" sz="1800" dirty="0" smtClean="0"/>
              <a:t>поставленное </a:t>
            </a:r>
            <a:r>
              <a:rPr lang="ru-RU" sz="1800" dirty="0"/>
              <a:t>речевое дыхание обеспечивает ясную дикцию и </a:t>
            </a:r>
            <a:r>
              <a:rPr lang="ru-RU" sz="1800" dirty="0" smtClean="0"/>
              <a:t>четкое произношение </a:t>
            </a:r>
            <a:r>
              <a:rPr lang="ru-RU" sz="1800" dirty="0"/>
              <a:t>звуков. </a:t>
            </a:r>
            <a:endParaRPr lang="ru-RU" sz="1800" dirty="0" smtClean="0"/>
          </a:p>
          <a:p>
            <a:r>
              <a:rPr lang="ru-RU" sz="1800" dirty="0"/>
              <a:t>Упражнения дыхательной гимнастики направлены на закрепление навыков </a:t>
            </a:r>
            <a:r>
              <a:rPr lang="ru-RU" sz="1800" dirty="0" err="1"/>
              <a:t>диафрагмально</a:t>
            </a:r>
            <a:r>
              <a:rPr lang="ru-RU" sz="1800" dirty="0"/>
              <a:t> – речевого </a:t>
            </a:r>
            <a:r>
              <a:rPr lang="ru-RU" sz="1800" dirty="0" smtClean="0"/>
              <a:t>дыхания. </a:t>
            </a:r>
            <a:r>
              <a:rPr lang="ru-RU" sz="1800" dirty="0"/>
              <a:t>Ведётся работа над развитием силы, плавности, длительности выдоха. </a:t>
            </a:r>
            <a:r>
              <a:rPr lang="ru-RU" sz="1800" dirty="0" smtClean="0"/>
              <a:t> </a:t>
            </a:r>
            <a:r>
              <a:rPr lang="ru-RU" sz="1800" dirty="0"/>
              <a:t>Кроме оздоровительного значения, выработка правильного дыхания необходима для дальнейшей </a:t>
            </a:r>
            <a:r>
              <a:rPr lang="ru-RU" sz="1800" dirty="0" smtClean="0"/>
              <a:t>работы </a:t>
            </a:r>
            <a:r>
              <a:rPr lang="ru-RU" sz="1800" dirty="0"/>
              <a:t>над коррекцией звукопроизношения.</a:t>
            </a:r>
            <a:endParaRPr lang="ru-RU" sz="1800" dirty="0" smtClean="0"/>
          </a:p>
          <a:p>
            <a:r>
              <a:rPr lang="ru-RU" sz="1800" dirty="0" smtClean="0"/>
              <a:t>На </a:t>
            </a:r>
            <a:r>
              <a:rPr lang="ru-RU" sz="1800" dirty="0"/>
              <a:t>каждом занятии желательно </a:t>
            </a:r>
            <a:r>
              <a:rPr lang="ru-RU" sz="1800" dirty="0" smtClean="0"/>
              <a:t>выполнять одно-два </a:t>
            </a:r>
            <a:r>
              <a:rPr lang="ru-RU" sz="1800" dirty="0"/>
              <a:t>дыхательных упражнения. </a:t>
            </a:r>
            <a:endParaRPr lang="ru-RU" sz="1800" dirty="0" smtClean="0"/>
          </a:p>
          <a:p>
            <a:r>
              <a:rPr lang="ru-RU" sz="1800" dirty="0" smtClean="0"/>
              <a:t>Упражнения </a:t>
            </a:r>
            <a:r>
              <a:rPr lang="ru-RU" sz="1800" dirty="0"/>
              <a:t>выполняются </a:t>
            </a:r>
            <a:r>
              <a:rPr lang="ru-RU" sz="1800" dirty="0" smtClean="0"/>
              <a:t>обычно </a:t>
            </a:r>
            <a:r>
              <a:rPr lang="ru-RU" sz="1800" dirty="0"/>
              <a:t>перед комплексом артикуляционной гимнастики. </a:t>
            </a:r>
            <a:endParaRPr lang="ru-RU" sz="1800" dirty="0" smtClean="0"/>
          </a:p>
          <a:p>
            <a:r>
              <a:rPr lang="ru-RU" sz="1800" dirty="0" smtClean="0"/>
              <a:t>Для эффективности </a:t>
            </a:r>
            <a:r>
              <a:rPr lang="ru-RU" sz="1800" dirty="0"/>
              <a:t>эти упражнения рекомендуется выполнять перед </a:t>
            </a:r>
            <a:r>
              <a:rPr lang="ru-RU" sz="1800" dirty="0" smtClean="0"/>
              <a:t>зеркалом  с использованием специальных дидактических игр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приемы </a:t>
            </a:r>
            <a:r>
              <a:rPr lang="ru-RU" sz="2000" dirty="0"/>
              <a:t>д</a:t>
            </a:r>
            <a:r>
              <a:rPr lang="ru-RU" sz="2000" dirty="0" smtClean="0"/>
              <a:t>ыхательной йоги, </a:t>
            </a:r>
            <a:r>
              <a:rPr lang="ru-RU" sz="2000" dirty="0"/>
              <a:t>парадоксальной гимнастики </a:t>
            </a:r>
            <a:r>
              <a:rPr lang="ru-RU" sz="2000" dirty="0" smtClean="0"/>
              <a:t>Александры Николаевны </a:t>
            </a:r>
            <a:r>
              <a:rPr lang="ru-RU" sz="2000" dirty="0"/>
              <a:t>Стрельниковой.</a:t>
            </a:r>
          </a:p>
        </p:txBody>
      </p:sp>
    </p:spTree>
    <p:extLst>
      <p:ext uri="{BB962C8B-B14F-4D97-AF65-F5344CB8AC3E}">
        <p14:creationId xmlns:p14="http://schemas.microsoft.com/office/powerpoint/2010/main" val="188833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230344" cy="914400"/>
          </a:xfrm>
        </p:spPr>
        <p:txBody>
          <a:bodyPr/>
          <a:lstStyle/>
          <a:p>
            <a:r>
              <a:rPr lang="ru-RU" sz="3200" dirty="0"/>
              <a:t>Артикуляционная гимнастика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3040"/>
            <a:ext cx="8219256" cy="5023123"/>
          </a:xfrm>
        </p:spPr>
        <p:txBody>
          <a:bodyPr/>
          <a:lstStyle/>
          <a:p>
            <a:r>
              <a:rPr lang="ru-RU" sz="1800" dirty="0" smtClean="0"/>
              <a:t>применяется для тренировки мышц языка</a:t>
            </a:r>
            <a:r>
              <a:rPr lang="ru-RU" sz="1800" dirty="0"/>
              <a:t>, губ и щек.</a:t>
            </a:r>
          </a:p>
          <a:p>
            <a:r>
              <a:rPr lang="ru-RU" sz="1800" dirty="0" smtClean="0"/>
              <a:t>Подразделяется на активную </a:t>
            </a:r>
            <a:r>
              <a:rPr lang="ru-RU" sz="1800" dirty="0"/>
              <a:t>и </a:t>
            </a:r>
            <a:r>
              <a:rPr lang="ru-RU" sz="1800" dirty="0" smtClean="0"/>
              <a:t>пассивную,  традиционная </a:t>
            </a:r>
            <a:r>
              <a:rPr lang="ru-RU" sz="1800" dirty="0"/>
              <a:t>и </a:t>
            </a:r>
            <a:r>
              <a:rPr lang="ru-RU" sz="1800" dirty="0" smtClean="0"/>
              <a:t>нетрадиционная</a:t>
            </a:r>
          </a:p>
          <a:p>
            <a:r>
              <a:rPr lang="ru-RU" sz="1800" dirty="0" smtClean="0"/>
              <a:t>Для </a:t>
            </a:r>
            <a:r>
              <a:rPr lang="ru-RU" sz="1800" dirty="0"/>
              <a:t>каждого </a:t>
            </a:r>
            <a:r>
              <a:rPr lang="ru-RU" sz="1800" dirty="0" smtClean="0"/>
              <a:t>ребёнка </a:t>
            </a:r>
            <a:r>
              <a:rPr lang="ru-RU" sz="1800" dirty="0"/>
              <a:t>создается </a:t>
            </a:r>
            <a:r>
              <a:rPr lang="ru-RU" sz="1800" dirty="0" smtClean="0"/>
              <a:t>индивидуальный </a:t>
            </a:r>
            <a:r>
              <a:rPr lang="ru-RU" sz="1800" dirty="0"/>
              <a:t>комплекс упражнений, которые подбираются </a:t>
            </a:r>
            <a:r>
              <a:rPr lang="ru-RU" sz="1800" dirty="0" smtClean="0"/>
              <a:t>соответственно нарушению </a:t>
            </a:r>
            <a:r>
              <a:rPr lang="ru-RU" sz="1800" dirty="0"/>
              <a:t>звукопроизношения. </a:t>
            </a:r>
            <a:r>
              <a:rPr lang="ru-RU" sz="1800" dirty="0" smtClean="0"/>
              <a:t>Упражнения располагают:</a:t>
            </a:r>
            <a:endParaRPr lang="ru-RU" sz="1800" dirty="0"/>
          </a:p>
          <a:p>
            <a:r>
              <a:rPr lang="ru-RU" sz="1800" dirty="0"/>
              <a:t>- от простого к сложному;</a:t>
            </a:r>
          </a:p>
          <a:p>
            <a:r>
              <a:rPr lang="ru-RU" sz="1800" dirty="0"/>
              <a:t>- от статики к динамике.</a:t>
            </a:r>
          </a:p>
          <a:p>
            <a:r>
              <a:rPr lang="ru-RU" sz="1800" dirty="0" smtClean="0"/>
              <a:t>Упражнения </a:t>
            </a:r>
            <a:r>
              <a:rPr lang="ru-RU" sz="1800" dirty="0"/>
              <a:t>выполняются перед зеркалом, количество повторов</a:t>
            </a:r>
          </a:p>
          <a:p>
            <a:pPr marL="0" indent="0">
              <a:buNone/>
            </a:pPr>
            <a:r>
              <a:rPr lang="ru-RU" sz="1800" dirty="0" smtClean="0"/>
              <a:t>      варьируется </a:t>
            </a:r>
            <a:r>
              <a:rPr lang="ru-RU" sz="1800" dirty="0"/>
              <a:t>в пределах от 5 до 7 раз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/>
              <a:t>Авторы </a:t>
            </a:r>
            <a:r>
              <a:rPr lang="ru-RU" sz="1800" dirty="0" smtClean="0"/>
              <a:t>комплексов: Р</a:t>
            </a:r>
            <a:r>
              <a:rPr lang="ru-RU" sz="1800" dirty="0"/>
              <a:t>. Е. </a:t>
            </a:r>
            <a:r>
              <a:rPr lang="ru-RU" sz="1800" dirty="0" smtClean="0"/>
              <a:t>Левина, Ф.Ф</a:t>
            </a:r>
            <a:r>
              <a:rPr lang="ru-RU" sz="1800" dirty="0"/>
              <a:t>. </a:t>
            </a:r>
            <a:r>
              <a:rPr lang="ru-RU" sz="1800" dirty="0" err="1" smtClean="0"/>
              <a:t>Pay</a:t>
            </a:r>
            <a:r>
              <a:rPr lang="ru-RU" sz="1800" dirty="0" smtClean="0"/>
              <a:t>, Т</a:t>
            </a:r>
            <a:r>
              <a:rPr lang="ru-RU" sz="1800" dirty="0"/>
              <a:t>. Б. </a:t>
            </a:r>
            <a:r>
              <a:rPr lang="ru-RU" sz="1800" dirty="0" smtClean="0"/>
              <a:t>Филичева, Н.В</a:t>
            </a:r>
            <a:r>
              <a:rPr lang="ru-RU" sz="1800" dirty="0"/>
              <a:t>. Фомичева Г. В. </a:t>
            </a:r>
            <a:r>
              <a:rPr lang="ru-RU" sz="1800" dirty="0" err="1" smtClean="0"/>
              <a:t>Чиркина,Т</a:t>
            </a:r>
            <a:r>
              <a:rPr lang="ru-RU" sz="1800" dirty="0"/>
              <a:t>. В</a:t>
            </a:r>
            <a:r>
              <a:rPr lang="ru-RU" sz="1800" dirty="0" smtClean="0"/>
              <a:t>.</a:t>
            </a:r>
            <a:r>
              <a:rPr lang="ru-RU" sz="1800" dirty="0"/>
              <a:t> Буденная</a:t>
            </a:r>
            <a:r>
              <a:rPr lang="ru-RU" sz="1800" dirty="0" smtClean="0"/>
              <a:t>, Е.Н. </a:t>
            </a:r>
            <a:r>
              <a:rPr lang="ru-RU" sz="1800" dirty="0" err="1" smtClean="0"/>
              <a:t>Краузе</a:t>
            </a:r>
            <a:r>
              <a:rPr lang="ru-RU" sz="1800" dirty="0"/>
              <a:t>, </a:t>
            </a:r>
            <a:r>
              <a:rPr lang="ru-RU" sz="1800" dirty="0" err="1"/>
              <a:t>В.В.</a:t>
            </a:r>
            <a:r>
              <a:rPr lang="ru-RU" sz="1800" dirty="0" err="1" smtClean="0"/>
              <a:t>Коноваленко</a:t>
            </a:r>
            <a:r>
              <a:rPr lang="ru-RU" sz="1800" dirty="0" smtClean="0"/>
              <a:t>,</a:t>
            </a:r>
            <a:r>
              <a:rPr lang="ru-RU" sz="1800" dirty="0"/>
              <a:t> С.В.</a:t>
            </a:r>
            <a:r>
              <a:rPr lang="ru-RU" sz="1800" dirty="0" smtClean="0"/>
              <a:t> Коноваленко, </a:t>
            </a:r>
            <a:r>
              <a:rPr lang="ru-RU" sz="1800" dirty="0"/>
              <a:t>М. Ф. </a:t>
            </a:r>
            <a:r>
              <a:rPr lang="ru-RU" sz="1800" dirty="0" err="1" smtClean="0"/>
              <a:t>Нищева</a:t>
            </a:r>
            <a:r>
              <a:rPr lang="ru-RU" sz="1800" dirty="0" smtClean="0"/>
              <a:t> и др.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73857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Пальчиковая гимнастика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579296" cy="5544616"/>
          </a:xfrm>
        </p:spPr>
        <p:txBody>
          <a:bodyPr/>
          <a:lstStyle/>
          <a:p>
            <a:r>
              <a:rPr lang="ru-RU" sz="2000" dirty="0"/>
              <a:t>Исследованиями лаборатории </a:t>
            </a:r>
            <a:r>
              <a:rPr lang="ru-RU" sz="2000" dirty="0" smtClean="0"/>
              <a:t>высшей нервной </a:t>
            </a:r>
            <a:r>
              <a:rPr lang="ru-RU" sz="2000" dirty="0"/>
              <a:t>деятельности ребенка Института физиологии детей и </a:t>
            </a:r>
            <a:r>
              <a:rPr lang="ru-RU" sz="2000" dirty="0" smtClean="0"/>
              <a:t>подростков </a:t>
            </a:r>
            <a:r>
              <a:rPr lang="ru-RU" sz="2000" dirty="0"/>
              <a:t>АПН СССР было установлено, что уровень развития речи </a:t>
            </a:r>
            <a:r>
              <a:rPr lang="ru-RU" sz="2000" dirty="0" smtClean="0"/>
              <a:t>детей находится </a:t>
            </a:r>
            <a:r>
              <a:rPr lang="ru-RU" sz="2000" dirty="0"/>
              <a:t>в прямой зависимости от степени </a:t>
            </a:r>
            <a:r>
              <a:rPr lang="ru-RU" sz="2000" dirty="0" err="1"/>
              <a:t>сформированности</a:t>
            </a:r>
            <a:r>
              <a:rPr lang="ru-RU" sz="2000" dirty="0"/>
              <a:t> </a:t>
            </a:r>
            <a:r>
              <a:rPr lang="ru-RU" sz="2000" dirty="0" smtClean="0"/>
              <a:t>тонких движений </a:t>
            </a:r>
            <a:r>
              <a:rPr lang="ru-RU" sz="2000" dirty="0"/>
              <a:t>пальцев рук. </a:t>
            </a:r>
            <a:endParaRPr lang="ru-RU" sz="2000" dirty="0" smtClean="0"/>
          </a:p>
          <a:p>
            <a:r>
              <a:rPr lang="ru-RU" sz="2000" dirty="0" smtClean="0"/>
              <a:t>У обучающихся с ОНР </a:t>
            </a:r>
            <a:r>
              <a:rPr lang="ru-RU" sz="2000" dirty="0"/>
              <a:t>часто наблюдается </a:t>
            </a:r>
            <a:r>
              <a:rPr lang="ru-RU" sz="2000" dirty="0" smtClean="0"/>
              <a:t>недостаточность </a:t>
            </a:r>
            <a:r>
              <a:rPr lang="ru-RU" sz="2000" dirty="0"/>
              <a:t>двигательной сферы, в том числе недостаточная </a:t>
            </a:r>
            <a:r>
              <a:rPr lang="ru-RU" sz="2000" dirty="0" smtClean="0"/>
              <a:t>координация мелкой </a:t>
            </a:r>
            <a:r>
              <a:rPr lang="ru-RU" sz="2000" dirty="0"/>
              <a:t>моторики пальцев рук. </a:t>
            </a:r>
            <a:r>
              <a:rPr lang="ru-RU" sz="2000" dirty="0" smtClean="0"/>
              <a:t>Поэтому </a:t>
            </a:r>
            <a:r>
              <a:rPr lang="ru-RU" sz="2000" dirty="0"/>
              <a:t>развитие движений </a:t>
            </a:r>
            <a:r>
              <a:rPr lang="ru-RU" sz="2000" dirty="0" smtClean="0"/>
              <a:t>пальцев  </a:t>
            </a:r>
            <a:r>
              <a:rPr lang="ru-RU" sz="2000" dirty="0"/>
              <a:t>подготавливает почву для последующего формирования </a:t>
            </a:r>
            <a:r>
              <a:rPr lang="ru-RU" sz="2000" dirty="0" smtClean="0"/>
              <a:t>речи школьников с ОНР.</a:t>
            </a:r>
          </a:p>
          <a:p>
            <a:r>
              <a:rPr lang="ru-RU" sz="2000" dirty="0"/>
              <a:t>Пальчиковая </a:t>
            </a:r>
            <a:r>
              <a:rPr lang="ru-RU" sz="2000" dirty="0" smtClean="0"/>
              <a:t>гимнастика бывает активная </a:t>
            </a:r>
            <a:r>
              <a:rPr lang="ru-RU" sz="2000" dirty="0"/>
              <a:t>и пассивная. Упражнения сопровождаются стихами и </a:t>
            </a:r>
            <a:r>
              <a:rPr lang="ru-RU" sz="2000" dirty="0" err="1"/>
              <a:t>потешками</a:t>
            </a:r>
            <a:r>
              <a:rPr lang="ru-RU" sz="2000" dirty="0"/>
              <a:t>.</a:t>
            </a:r>
          </a:p>
          <a:p>
            <a:r>
              <a:rPr lang="ru-RU" sz="2000" dirty="0"/>
              <a:t>Сначала следует выполнять упражнения без речевого сопровождения. </a:t>
            </a:r>
            <a:r>
              <a:rPr lang="ru-RU" sz="2000" dirty="0" smtClean="0"/>
              <a:t>Затем рекомендуются </a:t>
            </a:r>
            <a:r>
              <a:rPr lang="ru-RU" sz="2000" dirty="0"/>
              <a:t>пальчиковые игры, синхронизированные с речью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Авторы</a:t>
            </a:r>
            <a:r>
              <a:rPr lang="ru-RU" sz="2000" dirty="0"/>
              <a:t>: </a:t>
            </a:r>
            <a:r>
              <a:rPr lang="ru-RU" sz="2000" dirty="0" err="1" smtClean="0"/>
              <a:t>С.О.Ермакова</a:t>
            </a:r>
            <a:r>
              <a:rPr lang="ru-RU" sz="2000" dirty="0" smtClean="0"/>
              <a:t>, И</a:t>
            </a:r>
            <a:r>
              <a:rPr lang="ru-RU" sz="2000" dirty="0"/>
              <a:t>. </a:t>
            </a:r>
            <a:r>
              <a:rPr lang="ru-RU" sz="2000" dirty="0" err="1" smtClean="0"/>
              <a:t>В.Мальцева</a:t>
            </a:r>
            <a:r>
              <a:rPr lang="ru-RU" sz="2000" dirty="0" smtClean="0"/>
              <a:t>,</a:t>
            </a:r>
            <a:r>
              <a:rPr lang="ru-RU" sz="2000" dirty="0"/>
              <a:t> </a:t>
            </a:r>
            <a:r>
              <a:rPr lang="ru-RU" sz="2000" dirty="0" smtClean="0"/>
              <a:t>В.В. </a:t>
            </a:r>
            <a:r>
              <a:rPr lang="ru-RU" sz="2000" dirty="0" err="1" smtClean="0"/>
              <a:t>Цвынтарный</a:t>
            </a:r>
            <a:r>
              <a:rPr lang="ru-RU" sz="2000" dirty="0" smtClean="0"/>
              <a:t>,  </a:t>
            </a:r>
          </a:p>
          <a:p>
            <a:pPr marL="0" indent="0">
              <a:buNone/>
            </a:pPr>
            <a:r>
              <a:rPr lang="ru-RU" sz="2000" dirty="0" smtClean="0"/>
              <a:t>                 </a:t>
            </a:r>
            <a:r>
              <a:rPr lang="ru-RU" sz="2000" dirty="0" err="1"/>
              <a:t>О.И.</a:t>
            </a:r>
            <a:r>
              <a:rPr lang="ru-RU" sz="2000" dirty="0" err="1" smtClean="0"/>
              <a:t>Лазаренко</a:t>
            </a:r>
            <a:r>
              <a:rPr lang="ru-RU" sz="2000" dirty="0" smtClean="0"/>
              <a:t> и др.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87182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200"/>
            <a:ext cx="7021016" cy="1048544"/>
          </a:xfrm>
        </p:spPr>
        <p:txBody>
          <a:bodyPr/>
          <a:lstStyle/>
          <a:p>
            <a:r>
              <a:rPr lang="ru-RU" sz="2400" dirty="0"/>
              <a:t>Развитие фонематического слуха и формирование фонематического</a:t>
            </a:r>
            <a:br>
              <a:rPr lang="ru-RU" sz="2400" dirty="0"/>
            </a:br>
            <a:r>
              <a:rPr lang="ru-RU" sz="2400" dirty="0"/>
              <a:t>восприятия.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/>
          <a:lstStyle/>
          <a:p>
            <a:r>
              <a:rPr lang="ru-RU" sz="1800" i="1" dirty="0"/>
              <a:t>Фонематический слух </a:t>
            </a:r>
            <a:r>
              <a:rPr lang="ru-RU" sz="1800" dirty="0"/>
              <a:t>– умение слышать и различать звуки </a:t>
            </a:r>
            <a:r>
              <a:rPr lang="ru-RU" sz="1800" dirty="0" smtClean="0"/>
              <a:t>родного </a:t>
            </a:r>
            <a:r>
              <a:rPr lang="ru-RU" sz="1800" dirty="0"/>
              <a:t>языка в потоке речи в различном линейном порядке (вдох – </a:t>
            </a:r>
            <a:r>
              <a:rPr lang="ru-RU" sz="1800" dirty="0" smtClean="0"/>
              <a:t>вход); </a:t>
            </a:r>
          </a:p>
          <a:p>
            <a:pPr marL="0" indent="0">
              <a:buNone/>
            </a:pPr>
            <a:r>
              <a:rPr lang="ru-RU" sz="1800" dirty="0" smtClean="0"/>
              <a:t>      в </a:t>
            </a:r>
            <a:r>
              <a:rPr lang="ru-RU" sz="1800" dirty="0"/>
              <a:t>словах близких по звучанию, но разных по смыслу (цапля </a:t>
            </a:r>
            <a:r>
              <a:rPr lang="ru-RU" sz="1800" dirty="0" smtClean="0"/>
              <a:t>–капля).</a:t>
            </a:r>
            <a:endParaRPr lang="ru-RU" sz="1800" dirty="0"/>
          </a:p>
          <a:p>
            <a:r>
              <a:rPr lang="ru-RU" sz="1800" i="1" dirty="0"/>
              <a:t>Фонематическое восприятие </a:t>
            </a:r>
            <a:r>
              <a:rPr lang="ru-RU" sz="1800" dirty="0"/>
              <a:t>– звуковой </a:t>
            </a:r>
            <a:r>
              <a:rPr lang="ru-RU" sz="1800" dirty="0" smtClean="0"/>
              <a:t>анализ, включающий  </a:t>
            </a:r>
            <a:r>
              <a:rPr lang="ru-RU" sz="1800" dirty="0"/>
              <a:t>три </a:t>
            </a:r>
            <a:r>
              <a:rPr lang="ru-RU" sz="1800" dirty="0" smtClean="0"/>
              <a:t>операции: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 умение определять наличие или отсутствие звука в слове;</a:t>
            </a:r>
          </a:p>
          <a:p>
            <a:pPr marL="0" indent="0">
              <a:buNone/>
            </a:pPr>
            <a:r>
              <a:rPr lang="ru-RU" sz="1800" dirty="0"/>
              <a:t> умение определять позицию звука в слове;</a:t>
            </a:r>
          </a:p>
          <a:p>
            <a:pPr marL="0" indent="0">
              <a:buNone/>
            </a:pPr>
            <a:r>
              <a:rPr lang="ru-RU" sz="1800" dirty="0"/>
              <a:t> умение определять последовательность звуков и их количество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Одним из видов работы </a:t>
            </a:r>
            <a:r>
              <a:rPr lang="ru-RU" sz="1800" dirty="0" smtClean="0"/>
              <a:t>по </a:t>
            </a:r>
            <a:r>
              <a:rPr lang="ru-RU" sz="1800" dirty="0"/>
              <a:t>коррекции </a:t>
            </a:r>
            <a:r>
              <a:rPr lang="ru-RU" sz="1800" dirty="0" smtClean="0"/>
              <a:t>речевых нарушений является </a:t>
            </a:r>
            <a:r>
              <a:rPr lang="ru-RU" sz="1800" dirty="0"/>
              <a:t>развитие </a:t>
            </a:r>
            <a:r>
              <a:rPr lang="ru-RU" sz="1800" dirty="0" smtClean="0"/>
              <a:t> </a:t>
            </a:r>
            <a:r>
              <a:rPr lang="ru-RU" sz="1800" dirty="0"/>
              <a:t>умения улавливать разницу между правильным </a:t>
            </a:r>
            <a:r>
              <a:rPr lang="ru-RU" sz="1800" dirty="0" smtClean="0"/>
              <a:t>и дефектным </a:t>
            </a:r>
            <a:r>
              <a:rPr lang="ru-RU" sz="1800" dirty="0"/>
              <a:t>звуками. При замене </a:t>
            </a:r>
            <a:r>
              <a:rPr lang="ru-RU" sz="1800" dirty="0" smtClean="0"/>
              <a:t>обучающимися </a:t>
            </a:r>
            <a:r>
              <a:rPr lang="ru-RU" sz="1800" dirty="0"/>
              <a:t>одного звука другим </a:t>
            </a:r>
            <a:r>
              <a:rPr lang="ru-RU" sz="1800" dirty="0" smtClean="0"/>
              <a:t>логопед проводит </a:t>
            </a:r>
            <a:r>
              <a:rPr lang="ru-RU" sz="1800" dirty="0"/>
              <a:t>дифференциацию на слух нужного звука и его заменителя</a:t>
            </a:r>
            <a:r>
              <a:rPr lang="ru-RU" sz="1800" dirty="0" smtClean="0"/>
              <a:t>. </a:t>
            </a:r>
            <a:r>
              <a:rPr lang="ru-RU" sz="1800" dirty="0"/>
              <a:t>Используется </a:t>
            </a:r>
            <a:r>
              <a:rPr lang="ru-RU" sz="1800" dirty="0" smtClean="0"/>
              <a:t>картинный материал </a:t>
            </a:r>
            <a:r>
              <a:rPr lang="ru-RU" sz="1800" dirty="0"/>
              <a:t>М.Ф. Фомичевой или Т.А. </a:t>
            </a:r>
            <a:r>
              <a:rPr lang="ru-RU" sz="1800" dirty="0" smtClean="0"/>
              <a:t>Ткаченко. Комплекс упражнений </a:t>
            </a:r>
            <a:r>
              <a:rPr lang="ru-RU" sz="1800" dirty="0" err="1" smtClean="0"/>
              <a:t>Т.А.Фотековой</a:t>
            </a:r>
            <a:r>
              <a:rPr lang="ru-RU" sz="1800" dirty="0" smtClean="0"/>
              <a:t>, </a:t>
            </a:r>
            <a:r>
              <a:rPr lang="ru-RU" sz="1800" dirty="0"/>
              <a:t>Логопедические компьютерные коррекционные программы «Игры для </a:t>
            </a:r>
            <a:r>
              <a:rPr lang="ru-RU" sz="1800" dirty="0" smtClean="0"/>
              <a:t>Тигры</a:t>
            </a:r>
            <a:r>
              <a:rPr lang="ru-RU" sz="1800" dirty="0"/>
              <a:t>», «Учимся говорить правильно».</a:t>
            </a:r>
          </a:p>
        </p:txBody>
      </p:sp>
    </p:spTree>
    <p:extLst>
      <p:ext uri="{BB962C8B-B14F-4D97-AF65-F5344CB8AC3E}">
        <p14:creationId xmlns:p14="http://schemas.microsoft.com/office/powerpoint/2010/main" val="3810905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6934200" cy="1103040"/>
          </a:xfrm>
        </p:spPr>
        <p:txBody>
          <a:bodyPr/>
          <a:lstStyle/>
          <a:p>
            <a:r>
              <a:rPr lang="ru-RU" sz="2800" dirty="0" err="1"/>
              <a:t>Речедвигательная</a:t>
            </a:r>
            <a:r>
              <a:rPr lang="ru-RU" sz="2800" dirty="0"/>
              <a:t> ритмика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/>
          <a:lstStyle/>
          <a:p>
            <a:r>
              <a:rPr lang="ru-RU" sz="1800" dirty="0"/>
              <a:t>Автор </a:t>
            </a:r>
            <a:r>
              <a:rPr lang="ru-RU" sz="1800" dirty="0" smtClean="0"/>
              <a:t>технологии </a:t>
            </a:r>
            <a:r>
              <a:rPr lang="ru-RU" sz="1800" dirty="0"/>
              <a:t>— Мухина Алла Яковлевна - доцент дефектологического факультета Московского Государственного Гуманитарного Университета им. Шолохова. 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это </a:t>
            </a:r>
            <a:r>
              <a:rPr lang="ru-RU" sz="1800" dirty="0"/>
              <a:t>система физиологически </a:t>
            </a:r>
            <a:r>
              <a:rPr lang="ru-RU" sz="1800" dirty="0" smtClean="0"/>
              <a:t>обусловленных </a:t>
            </a:r>
            <a:r>
              <a:rPr lang="ru-RU" sz="1800" dirty="0"/>
              <a:t>двигательных упражнений, связанных с произношением, в выполнении которых участвуют общая и мелкая моторика, </a:t>
            </a:r>
            <a:r>
              <a:rPr lang="ru-RU" sz="1800" dirty="0" smtClean="0"/>
              <a:t>органы артикуляции</a:t>
            </a:r>
            <a:r>
              <a:rPr lang="ru-RU" sz="1800" dirty="0"/>
              <a:t>, мимическая мускулатура. Каждому звуку соответствует физиологически </a:t>
            </a:r>
            <a:r>
              <a:rPr lang="ru-RU" sz="1800" dirty="0" smtClean="0"/>
              <a:t>обусловленное определенное </a:t>
            </a:r>
            <a:r>
              <a:rPr lang="ru-RU" sz="1800" dirty="0"/>
              <a:t>движение. Сочетая произнесение звука с </a:t>
            </a:r>
            <a:r>
              <a:rPr lang="ru-RU" sz="1800" dirty="0" smtClean="0"/>
              <a:t>движением, можно </a:t>
            </a:r>
            <a:r>
              <a:rPr lang="ru-RU" sz="1800" dirty="0"/>
              <a:t>добиться вызывания искаженного звука, а затем </a:t>
            </a:r>
            <a:r>
              <a:rPr lang="ru-RU" sz="1800" dirty="0" smtClean="0"/>
              <a:t>эффективно автоматизировать </a:t>
            </a:r>
            <a:r>
              <a:rPr lang="ru-RU" sz="1800" dirty="0"/>
              <a:t>звук в речи. Сопровождающее движение по </a:t>
            </a:r>
            <a:r>
              <a:rPr lang="ru-RU" sz="1800" dirty="0" smtClean="0"/>
              <a:t>мере автоматизации </a:t>
            </a:r>
            <a:r>
              <a:rPr lang="ru-RU" sz="1800" dirty="0"/>
              <a:t>звука постепенно убирается, оставляя </a:t>
            </a:r>
            <a:r>
              <a:rPr lang="ru-RU" sz="1800" dirty="0" smtClean="0"/>
              <a:t>закрепленное правильное </a:t>
            </a:r>
            <a:r>
              <a:rPr lang="ru-RU" sz="1800" dirty="0"/>
              <a:t>произношение звука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3474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2048"/>
            <a:ext cx="6934200" cy="914400"/>
          </a:xfrm>
        </p:spPr>
        <p:txBody>
          <a:bodyPr/>
          <a:lstStyle/>
          <a:p>
            <a:pPr algn="ctr"/>
            <a:r>
              <a:rPr lang="ru-RU" sz="3200" dirty="0" smtClean="0"/>
              <a:t>Развитие высших психических функций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2000" dirty="0"/>
              <a:t>У </a:t>
            </a:r>
            <a:r>
              <a:rPr lang="ru-RU" sz="2000" dirty="0" smtClean="0"/>
              <a:t>школьников ОВЗ с общим недоразвитием речи </a:t>
            </a:r>
            <a:r>
              <a:rPr lang="ru-RU" sz="2000" dirty="0"/>
              <a:t>страдают высшие психические функции, тесно связанные с речью: память, внимание, мышление. Значительно снижен </a:t>
            </a:r>
            <a:r>
              <a:rPr lang="ru-RU" sz="2000" dirty="0" smtClean="0"/>
              <a:t>объём </a:t>
            </a:r>
            <a:r>
              <a:rPr lang="ru-RU" sz="2000" dirty="0"/>
              <a:t>внимания, наблюдается неустойчивость внимания и ограниченные возможности его распределения. Дети забывают последовательность заданий, сложные инструкции. Ш</a:t>
            </a:r>
            <a:r>
              <a:rPr lang="ru-RU" sz="2000" dirty="0" smtClean="0"/>
              <a:t>кольники </a:t>
            </a:r>
            <a:r>
              <a:rPr lang="ru-RU" sz="2000" dirty="0"/>
              <a:t>с ОНР отстают в развитии словесно – логического мышления, с трудом овладевают анализом и синтезом.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Программы развития: </a:t>
            </a:r>
            <a:r>
              <a:rPr lang="ru-RU" sz="2000" dirty="0"/>
              <a:t>Юным умникам и умницам, Задания по развитию познавательных способностей, </a:t>
            </a:r>
            <a:r>
              <a:rPr lang="ru-RU" sz="2000" dirty="0" smtClean="0"/>
              <a:t>1-3 </a:t>
            </a:r>
            <a:r>
              <a:rPr lang="ru-RU" sz="2000" dirty="0"/>
              <a:t>класс, Рабочая тетрадь</a:t>
            </a:r>
            <a:r>
              <a:rPr lang="ru-RU" sz="2000" dirty="0" smtClean="0"/>
              <a:t>, </a:t>
            </a:r>
            <a:r>
              <a:rPr lang="ru-RU" sz="2000" dirty="0"/>
              <a:t>Холодова О.А., 2012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УМК  Развивающие задания – тесты, игры, упражнения, 1-4 класс и др.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8101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309048" cy="801960"/>
          </a:xfrm>
        </p:spPr>
        <p:txBody>
          <a:bodyPr/>
          <a:lstStyle/>
          <a:p>
            <a:pPr algn="ctr"/>
            <a:r>
              <a:rPr lang="ru-RU" sz="2800" dirty="0"/>
              <a:t>Нейропсихологическая коррекция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90600"/>
            <a:ext cx="8147248" cy="5135563"/>
          </a:xfrm>
        </p:spPr>
        <p:txBody>
          <a:bodyPr/>
          <a:lstStyle/>
          <a:p>
            <a:r>
              <a:rPr lang="ru-RU" sz="2000" dirty="0"/>
              <a:t>Детская нейропсихология – наука о формировании </a:t>
            </a:r>
            <a:r>
              <a:rPr lang="ru-RU" sz="2000" dirty="0" smtClean="0"/>
              <a:t>функциональной мозговой </a:t>
            </a:r>
            <a:r>
              <a:rPr lang="ru-RU" sz="2000" dirty="0"/>
              <a:t>организации в </a:t>
            </a:r>
            <a:r>
              <a:rPr lang="ru-RU" sz="2000" dirty="0" smtClean="0"/>
              <a:t>онтогенезе. </a:t>
            </a:r>
            <a:r>
              <a:rPr lang="ru-RU" sz="2000" dirty="0"/>
              <a:t>Возникла </a:t>
            </a:r>
            <a:r>
              <a:rPr lang="ru-RU" sz="2000" dirty="0" smtClean="0"/>
              <a:t>на пересечении </a:t>
            </a:r>
            <a:r>
              <a:rPr lang="ru-RU" sz="2000" dirty="0"/>
              <a:t>нейропсихологии, детской психоневрологии и </a:t>
            </a:r>
            <a:r>
              <a:rPr lang="ru-RU" sz="2000" dirty="0" smtClean="0"/>
              <a:t>возрастной психофизиологии.</a:t>
            </a:r>
          </a:p>
          <a:p>
            <a:pPr marL="0" indent="0">
              <a:buNone/>
            </a:pPr>
            <a:r>
              <a:rPr lang="ru-RU" sz="2000" dirty="0" smtClean="0"/>
              <a:t>                    Цели коррекционных программ: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dirty="0"/>
              <a:t>обеспечение и регуляция общего активационного фона;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поддержание тонуса мышц;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обеспечение наиболее экономичных формул движения, организация   </a:t>
            </a:r>
            <a:r>
              <a:rPr lang="ru-RU" sz="2000" dirty="0" err="1" smtClean="0"/>
              <a:t>высокослаженных</a:t>
            </a:r>
            <a:r>
              <a:rPr lang="ru-RU" sz="2000" dirty="0"/>
              <a:t>, максимально адаптивных движений всего тела;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Нейропсихологическая </a:t>
            </a:r>
            <a:r>
              <a:rPr lang="ru-RU" sz="2000" dirty="0"/>
              <a:t>программа Т.Н. Ланиной «</a:t>
            </a:r>
            <a:r>
              <a:rPr lang="ru-RU" sz="2000" dirty="0" smtClean="0"/>
              <a:t>Дельфины</a:t>
            </a:r>
            <a:r>
              <a:rPr lang="ru-RU" sz="2000" dirty="0"/>
              <a:t>» содержит упражнения на развитие мелкой и общей </a:t>
            </a:r>
            <a:r>
              <a:rPr lang="ru-RU" sz="2000" dirty="0" smtClean="0"/>
              <a:t>моторики, артикуляционные </a:t>
            </a:r>
            <a:r>
              <a:rPr lang="ru-RU" sz="2000" dirty="0"/>
              <a:t>упражнения, которые помогают </a:t>
            </a:r>
            <a:r>
              <a:rPr lang="ru-RU" sz="2000" dirty="0" smtClean="0"/>
              <a:t>скорректировать речевое </a:t>
            </a:r>
            <a:r>
              <a:rPr lang="ru-RU" sz="2000" dirty="0"/>
              <a:t>недоразвитие </a:t>
            </a:r>
            <a:r>
              <a:rPr lang="ru-RU" sz="2000" dirty="0" smtClean="0"/>
              <a:t>школьников ОВЗ с общим недоразвитием речи.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38358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</a:t>
            </a:r>
            <a:r>
              <a:rPr lang="ru-RU" dirty="0" smtClean="0"/>
              <a:t>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осложненные речевые нарушения у </a:t>
            </a:r>
            <a:r>
              <a:rPr lang="ru-RU" dirty="0" smtClean="0"/>
              <a:t>обучающихся ОВЗ с общим недоразвитием речи  </a:t>
            </a:r>
            <a:r>
              <a:rPr lang="ru-RU" dirty="0"/>
              <a:t>требуют </a:t>
            </a:r>
            <a:r>
              <a:rPr lang="ru-RU" dirty="0" smtClean="0"/>
              <a:t>комплексного подхода при условии грамотного сочетания логопедом  традиционных </a:t>
            </a:r>
            <a:r>
              <a:rPr lang="ru-RU" dirty="0"/>
              <a:t>и </a:t>
            </a:r>
            <a:r>
              <a:rPr lang="ru-RU" dirty="0" smtClean="0"/>
              <a:t>инновационных методов </a:t>
            </a:r>
            <a:r>
              <a:rPr lang="ru-RU" dirty="0"/>
              <a:t>и </a:t>
            </a:r>
            <a:r>
              <a:rPr lang="ru-RU" dirty="0" smtClean="0"/>
              <a:t>способов </a:t>
            </a:r>
            <a:r>
              <a:rPr lang="ru-RU" dirty="0"/>
              <a:t>работы.</a:t>
            </a:r>
          </a:p>
        </p:txBody>
      </p:sp>
    </p:spTree>
    <p:extLst>
      <p:ext uri="{BB962C8B-B14F-4D97-AF65-F5344CB8AC3E}">
        <p14:creationId xmlns:p14="http://schemas.microsoft.com/office/powerpoint/2010/main" val="1707843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150224" cy="1124744"/>
          </a:xfrm>
        </p:spPr>
        <p:txBody>
          <a:bodyPr/>
          <a:lstStyle/>
          <a:p>
            <a:pPr algn="ctr"/>
            <a:r>
              <a:rPr lang="ru-RU" sz="3600" dirty="0" smtClean="0"/>
              <a:t>литература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/>
          <a:lstStyle/>
          <a:p>
            <a:r>
              <a:rPr lang="ru-RU" sz="1600" dirty="0" smtClean="0"/>
              <a:t>Коноваленко </a:t>
            </a:r>
            <a:r>
              <a:rPr lang="ru-RU" sz="1600" dirty="0"/>
              <a:t>С.В., Коноваленко В.В. Хлоп-топ. Нетрадиционные приемы </a:t>
            </a:r>
            <a:r>
              <a:rPr lang="ru-RU" sz="1600" dirty="0" smtClean="0"/>
              <a:t>логопедической </a:t>
            </a:r>
            <a:r>
              <a:rPr lang="ru-RU" sz="1600" dirty="0"/>
              <a:t>работы с детьми. – М. : Гном и Д, 2011.</a:t>
            </a:r>
          </a:p>
          <a:p>
            <a:r>
              <a:rPr lang="ru-RU" sz="1600" dirty="0" smtClean="0"/>
              <a:t>Фомичева </a:t>
            </a:r>
            <a:r>
              <a:rPr lang="ru-RU" sz="1600" dirty="0"/>
              <a:t>М.Ф. Воспитание у детей правильного произношения. – </a:t>
            </a:r>
            <a:r>
              <a:rPr lang="ru-RU" sz="1600" dirty="0" smtClean="0"/>
              <a:t>Институт практической </a:t>
            </a:r>
            <a:r>
              <a:rPr lang="ru-RU" sz="1600" dirty="0"/>
              <a:t>психологии, НПО «МОДЭК», 1997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Ткаченко Т.А. Подготовка дошкольников к чтению и письму: </a:t>
            </a:r>
            <a:r>
              <a:rPr lang="ru-RU" sz="1600" dirty="0" smtClean="0"/>
              <a:t>фонетическая символика</a:t>
            </a:r>
            <a:r>
              <a:rPr lang="ru-RU" sz="1600" dirty="0"/>
              <a:t>. – М. : </a:t>
            </a:r>
            <a:r>
              <a:rPr lang="ru-RU" sz="1600" dirty="0" err="1"/>
              <a:t>Владос</a:t>
            </a:r>
            <a:r>
              <a:rPr lang="ru-RU" sz="1600" dirty="0"/>
              <a:t>, 2010</a:t>
            </a:r>
            <a:r>
              <a:rPr lang="ru-RU" sz="1600" dirty="0" smtClean="0"/>
              <a:t>.</a:t>
            </a:r>
          </a:p>
          <a:p>
            <a:r>
              <a:rPr lang="ru-RU" sz="1600" dirty="0" err="1"/>
              <a:t>Блудова</a:t>
            </a:r>
            <a:r>
              <a:rPr lang="ru-RU" sz="1600" dirty="0"/>
              <a:t> А.А</a:t>
            </a:r>
            <a:r>
              <a:rPr lang="ru-RU" sz="1600" dirty="0" smtClean="0"/>
              <a:t>. Программа </a:t>
            </a:r>
            <a:r>
              <a:rPr lang="ru-RU" sz="1600" dirty="0"/>
              <a:t>нейропсихологической коррекции речи для детей дошкольного возраста (4-5,5 лет) «</a:t>
            </a:r>
            <a:r>
              <a:rPr lang="ru-RU" sz="1600" dirty="0" err="1"/>
              <a:t>Логоритм</a:t>
            </a:r>
            <a:r>
              <a:rPr lang="ru-RU" sz="1600" dirty="0"/>
              <a:t>».</a:t>
            </a:r>
          </a:p>
          <a:p>
            <a:r>
              <a:rPr lang="ru-RU" sz="1600" dirty="0" smtClean="0"/>
              <a:t>Семенович А.В.,  Ланина Т.Н.: </a:t>
            </a:r>
            <a:r>
              <a:rPr lang="ru-RU" sz="1600" dirty="0"/>
              <a:t>Нейропсихологическая профилактика и </a:t>
            </a:r>
            <a:r>
              <a:rPr lang="ru-RU" sz="1600" dirty="0" smtClean="0"/>
              <a:t>коррекция. – М.: Дрофа, 2014</a:t>
            </a:r>
          </a:p>
          <a:p>
            <a:r>
              <a:rPr lang="ru-RU" sz="1600" dirty="0" smtClean="0"/>
              <a:t>Ланина </a:t>
            </a:r>
            <a:r>
              <a:rPr lang="ru-RU" sz="1600" dirty="0"/>
              <a:t>Т.Н. Программа </a:t>
            </a:r>
            <a:r>
              <a:rPr lang="ru-RU" sz="1600" dirty="0" smtClean="0"/>
              <a:t>нейропсихологической коррекции «Дельфины».</a:t>
            </a:r>
          </a:p>
          <a:p>
            <a:r>
              <a:rPr lang="ru-RU" sz="1600" dirty="0" smtClean="0"/>
              <a:t>Богомолова А.И</a:t>
            </a:r>
            <a:r>
              <a:rPr lang="ru-RU" sz="1600" dirty="0"/>
              <a:t>.  </a:t>
            </a:r>
            <a:r>
              <a:rPr lang="ru-RU" sz="1600" dirty="0" smtClean="0"/>
              <a:t>Логопедическое </a:t>
            </a:r>
            <a:r>
              <a:rPr lang="ru-RU" sz="1600" dirty="0"/>
              <a:t>пособие для занятий с детьми. – СПб. : </a:t>
            </a:r>
            <a:r>
              <a:rPr lang="ru-RU" sz="1600" dirty="0" err="1" smtClean="0"/>
              <a:t>Библиополис</a:t>
            </a:r>
            <a:r>
              <a:rPr lang="ru-RU" sz="1600" dirty="0"/>
              <a:t>, 1995) </a:t>
            </a:r>
            <a:endParaRPr lang="ru-RU" sz="1600" dirty="0" smtClean="0"/>
          </a:p>
          <a:p>
            <a:r>
              <a:rPr lang="ru-RU" sz="1600" dirty="0" err="1" smtClean="0"/>
              <a:t>УспенскаяЛ.П</a:t>
            </a:r>
            <a:r>
              <a:rPr lang="ru-RU" sz="1600" dirty="0"/>
              <a:t>., </a:t>
            </a:r>
            <a:r>
              <a:rPr lang="ru-RU" sz="1600" dirty="0" smtClean="0"/>
              <a:t>Успенский М.Б</a:t>
            </a:r>
            <a:r>
              <a:rPr lang="ru-RU" sz="1600" dirty="0"/>
              <a:t>. (Правильно, складно, красиво </a:t>
            </a:r>
            <a:r>
              <a:rPr lang="ru-RU" sz="1600" dirty="0" smtClean="0"/>
              <a:t>учимся </a:t>
            </a:r>
            <a:r>
              <a:rPr lang="ru-RU" sz="1600" dirty="0"/>
              <a:t>мы говорить: в 3 кн. – М. : </a:t>
            </a:r>
            <a:r>
              <a:rPr lang="ru-RU" sz="1600" dirty="0" err="1"/>
              <a:t>Астрель</a:t>
            </a:r>
            <a:r>
              <a:rPr lang="ru-RU" sz="1600" dirty="0"/>
              <a:t>, АСТ, 2002.</a:t>
            </a:r>
          </a:p>
          <a:p>
            <a:r>
              <a:rPr lang="ru-RU" sz="1600" dirty="0" smtClean="0"/>
              <a:t> Мухина А. Я.: </a:t>
            </a:r>
            <a:r>
              <a:rPr lang="ru-RU" sz="1600" dirty="0" err="1"/>
              <a:t>Речедвигательная</a:t>
            </a:r>
            <a:r>
              <a:rPr lang="ru-RU" sz="1600" dirty="0"/>
              <a:t> ритмика. – М. : АСТ, 2010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Архипова Е. Ф. Логопедический </a:t>
            </a:r>
            <a:r>
              <a:rPr lang="ru-RU" sz="1600" dirty="0"/>
              <a:t>массаж при </a:t>
            </a:r>
            <a:r>
              <a:rPr lang="ru-RU" sz="1600" dirty="0" smtClean="0"/>
              <a:t>дизартрии</a:t>
            </a:r>
          </a:p>
          <a:p>
            <a:r>
              <a:rPr lang="ru-RU" sz="1600" dirty="0"/>
              <a:t> Дьякова Е.А. Логопедический </a:t>
            </a:r>
            <a:r>
              <a:rPr lang="ru-RU" sz="1600" dirty="0" smtClean="0"/>
              <a:t>массаж. – М.: Академия, 2005.</a:t>
            </a:r>
          </a:p>
          <a:p>
            <a:r>
              <a:rPr lang="ru-RU" sz="1600" dirty="0" smtClean="0"/>
              <a:t>Новикова Е.В. : </a:t>
            </a:r>
            <a:r>
              <a:rPr lang="ru-RU" sz="1600" dirty="0"/>
              <a:t>Зондовый массаж: коррекция звукопроизношения</a:t>
            </a:r>
            <a:r>
              <a:rPr lang="ru-RU" sz="1600" dirty="0" smtClean="0"/>
              <a:t>. </a:t>
            </a:r>
            <a:r>
              <a:rPr lang="ru-RU" sz="1600" dirty="0"/>
              <a:t>М., 2004г.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6258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071538" y="1357298"/>
            <a:ext cx="7805741" cy="4981596"/>
          </a:xfrm>
          <a:noFill/>
          <a:ln/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инклюзивного обучения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приобретает проблема совершенствования методов и приёмов преодоления нарушений речевого развития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коррекционно-логопедической  работы.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91880" y="548680"/>
            <a:ext cx="3294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600" dirty="0">
                <a:latin typeface="+mn-lt"/>
                <a:cs typeface="+mn-cs"/>
              </a:rPr>
              <a:t>Актуальность:</a:t>
            </a:r>
            <a:r>
              <a:rPr lang="ru-RU" dirty="0"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Группа школьников с ОВЗ </a:t>
            </a:r>
            <a:r>
              <a:rPr lang="ru-RU" sz="2800" dirty="0" smtClean="0"/>
              <a:t> </a:t>
            </a:r>
            <a:r>
              <a:rPr lang="ru-RU" sz="2800" dirty="0" smtClean="0"/>
              <a:t>неоднородна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90600"/>
            <a:ext cx="8075240" cy="51355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В неё входят дети с разными нарушениями развития:</a:t>
            </a:r>
          </a:p>
          <a:p>
            <a:r>
              <a:rPr lang="ru-RU" sz="2400" dirty="0" smtClean="0"/>
              <a:t>Слуха</a:t>
            </a:r>
          </a:p>
          <a:p>
            <a:r>
              <a:rPr lang="ru-RU" sz="2400" dirty="0" smtClean="0"/>
              <a:t>Зрения</a:t>
            </a:r>
          </a:p>
          <a:p>
            <a:r>
              <a:rPr lang="ru-RU" sz="2400" dirty="0" smtClean="0"/>
              <a:t>Речи</a:t>
            </a:r>
          </a:p>
          <a:p>
            <a:r>
              <a:rPr lang="ru-RU" sz="2400" dirty="0" smtClean="0"/>
              <a:t>Опорно-двигательного аппарата</a:t>
            </a:r>
          </a:p>
          <a:p>
            <a:r>
              <a:rPr lang="ru-RU" sz="2400" dirty="0" smtClean="0"/>
              <a:t>Задержкой психического развития</a:t>
            </a:r>
          </a:p>
          <a:p>
            <a:r>
              <a:rPr lang="ru-RU" sz="2400" dirty="0" smtClean="0"/>
              <a:t>Умственной отсталостью.</a:t>
            </a:r>
          </a:p>
          <a:p>
            <a:r>
              <a:rPr lang="ru-RU" sz="2400" dirty="0" smtClean="0"/>
              <a:t>Расстройствами эмоционально-волевой сферы, включая ранний детский аутизм</a:t>
            </a:r>
          </a:p>
          <a:p>
            <a:r>
              <a:rPr lang="ru-RU" sz="2400" dirty="0" smtClean="0"/>
              <a:t>Множественными нарушениями развития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591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4168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Среди обучающихся ОВЗ с </a:t>
            </a:r>
            <a:r>
              <a:rPr lang="ru-RU" sz="2800" dirty="0"/>
              <a:t>речевой </a:t>
            </a:r>
            <a:r>
              <a:rPr lang="ru-RU" sz="2800" dirty="0" smtClean="0"/>
              <a:t>патологией самую </a:t>
            </a:r>
            <a:r>
              <a:rPr lang="ru-RU" sz="2800" dirty="0"/>
              <a:t>многочисленную группу - около 40</a:t>
            </a:r>
            <a:r>
              <a:rPr lang="ru-RU" sz="2800" dirty="0" smtClean="0"/>
              <a:t>% </a:t>
            </a:r>
            <a:r>
              <a:rPr lang="ru-RU" sz="2800" dirty="0"/>
              <a:t>составляют дети с </a:t>
            </a:r>
            <a:r>
              <a:rPr lang="ru-RU" sz="2800" dirty="0" smtClean="0"/>
              <a:t>общим недоразвитием речи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О</a:t>
            </a:r>
            <a:r>
              <a:rPr lang="ru-RU" sz="2800" dirty="0" smtClean="0"/>
              <a:t>бщее </a:t>
            </a:r>
            <a:r>
              <a:rPr lang="ru-RU" sz="2800" dirty="0"/>
              <a:t>недоразвитие </a:t>
            </a:r>
            <a:r>
              <a:rPr lang="ru-RU" sz="2800" dirty="0" smtClean="0"/>
              <a:t>речи </a:t>
            </a:r>
            <a:r>
              <a:rPr lang="ru-RU" sz="2800" dirty="0"/>
              <a:t>(</a:t>
            </a:r>
            <a:r>
              <a:rPr lang="ru-RU" sz="2800" dirty="0" smtClean="0"/>
              <a:t>ОНР)-</a:t>
            </a:r>
          </a:p>
          <a:p>
            <a:r>
              <a:rPr lang="ru-RU" sz="2000" dirty="0" smtClean="0"/>
              <a:t>(по </a:t>
            </a:r>
            <a:r>
              <a:rPr lang="ru-RU" sz="2000" dirty="0"/>
              <a:t>Р. Е. Левиной </a:t>
            </a:r>
            <a:r>
              <a:rPr lang="ru-RU" sz="2000" dirty="0" smtClean="0"/>
              <a:t>) 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 smtClean="0"/>
              <a:t>несформированность</a:t>
            </a:r>
            <a:r>
              <a:rPr lang="ru-RU" sz="2000" dirty="0" smtClean="0"/>
              <a:t> </a:t>
            </a:r>
            <a:r>
              <a:rPr lang="ru-RU" sz="2000" dirty="0"/>
              <a:t>звуковой и смысловой сторон речи, выражающаяся в грубом или остаточном недоразвитии лексико-грамматических, фонетико-фонематических процессов и связной речи.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Глубокие </a:t>
            </a:r>
            <a:r>
              <a:rPr lang="ru-RU" sz="2000" dirty="0"/>
              <a:t>недостатки в развитии устной речи в дальнейшем </a:t>
            </a:r>
            <a:r>
              <a:rPr lang="ru-RU" sz="2000" dirty="0" smtClean="0"/>
              <a:t> приводят </a:t>
            </a:r>
            <a:r>
              <a:rPr lang="ru-RU" sz="2000" dirty="0"/>
              <a:t>к нарушению письменной речи – </a:t>
            </a:r>
            <a:r>
              <a:rPr lang="ru-RU" sz="2000" dirty="0" err="1" smtClean="0"/>
              <a:t>дислексии</a:t>
            </a:r>
            <a:r>
              <a:rPr lang="ru-RU" sz="2000" dirty="0" smtClean="0"/>
              <a:t>, </a:t>
            </a:r>
            <a:r>
              <a:rPr lang="ru-RU" sz="2000" dirty="0" err="1" smtClean="0"/>
              <a:t>дисграфии</a:t>
            </a:r>
            <a:r>
              <a:rPr lang="ru-RU" sz="2000" dirty="0" smtClean="0"/>
              <a:t> и </a:t>
            </a:r>
            <a:r>
              <a:rPr lang="ru-RU" sz="2000" dirty="0" err="1" smtClean="0"/>
              <a:t>дизорфографии</a:t>
            </a:r>
            <a:r>
              <a:rPr lang="ru-RU" sz="20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ОНР может наблюдаться при </a:t>
            </a:r>
            <a:r>
              <a:rPr lang="ru-RU" sz="2000" dirty="0" smtClean="0"/>
              <a:t>синдромах </a:t>
            </a:r>
            <a:r>
              <a:rPr lang="ru-RU" sz="2000" dirty="0"/>
              <a:t>дизартрии, </a:t>
            </a:r>
            <a:r>
              <a:rPr lang="ru-RU" sz="2000" dirty="0" err="1"/>
              <a:t>ринолалии</a:t>
            </a:r>
            <a:r>
              <a:rPr lang="ru-RU" sz="2000" dirty="0"/>
              <a:t>, алалии, афазии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6912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Основные </a:t>
            </a:r>
            <a:r>
              <a:rPr lang="ru-RU" sz="2800" dirty="0"/>
              <a:t>причины речевых </a:t>
            </a:r>
            <a:r>
              <a:rPr lang="ru-RU" sz="2800" dirty="0" smtClean="0"/>
              <a:t>нарушений детей  ОВЗ с общим недоразвитием речи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4785395"/>
          </a:xfrm>
        </p:spPr>
        <p:txBody>
          <a:bodyPr/>
          <a:lstStyle/>
          <a:p>
            <a:r>
              <a:rPr lang="ru-RU" sz="2800" dirty="0" smtClean="0"/>
              <a:t>Эндогенные(внутренние)</a:t>
            </a:r>
            <a:r>
              <a:rPr lang="ru-RU" dirty="0" smtClean="0"/>
              <a:t>: </a:t>
            </a:r>
            <a:r>
              <a:rPr lang="ru-RU" sz="2400" dirty="0"/>
              <a:t>н</a:t>
            </a:r>
            <a:r>
              <a:rPr lang="ru-RU" sz="2400" dirty="0" smtClean="0"/>
              <a:t>аследственные факторы; Патологии </a:t>
            </a:r>
            <a:r>
              <a:rPr lang="ru-RU" sz="2400" dirty="0"/>
              <a:t>беременности и </a:t>
            </a:r>
            <a:r>
              <a:rPr lang="ru-RU" sz="2400" dirty="0" smtClean="0"/>
              <a:t>родов, (основные </a:t>
            </a:r>
            <a:r>
              <a:rPr lang="ru-RU" sz="2400" dirty="0"/>
              <a:t>причины повреждения нервной системы -гипоксия и родовая </a:t>
            </a:r>
            <a:r>
              <a:rPr lang="ru-RU" sz="2400" dirty="0" smtClean="0"/>
              <a:t>травма).  </a:t>
            </a:r>
          </a:p>
          <a:p>
            <a:r>
              <a:rPr lang="ru-RU" sz="2800" dirty="0" smtClean="0"/>
              <a:t>Экзогенные(внешние): </a:t>
            </a:r>
            <a:r>
              <a:rPr lang="ru-RU" sz="2400" dirty="0" smtClean="0"/>
              <a:t>любые общие </a:t>
            </a:r>
            <a:r>
              <a:rPr lang="ru-RU" sz="2400" dirty="0"/>
              <a:t>или </a:t>
            </a:r>
            <a:r>
              <a:rPr lang="ru-RU" sz="2400" dirty="0" smtClean="0"/>
              <a:t>нервно-психические заболевания, </a:t>
            </a:r>
            <a:r>
              <a:rPr lang="ru-RU" sz="2400" dirty="0"/>
              <a:t>травмы </a:t>
            </a:r>
            <a:r>
              <a:rPr lang="ru-RU" sz="2400" dirty="0" smtClean="0"/>
              <a:t>ребёнка в первые годы жизни</a:t>
            </a:r>
          </a:p>
          <a:p>
            <a:r>
              <a:rPr lang="ru-RU" sz="2800" dirty="0" smtClean="0"/>
              <a:t>Социально-психологические</a:t>
            </a:r>
            <a:r>
              <a:rPr lang="ru-RU" dirty="0" smtClean="0"/>
              <a:t>: </a:t>
            </a:r>
            <a:r>
              <a:rPr lang="ru-RU" sz="2400" dirty="0"/>
              <a:t>н</a:t>
            </a:r>
            <a:r>
              <a:rPr lang="ru-RU" sz="2400" dirty="0" smtClean="0"/>
              <a:t>еблагоприятное влияние окружающей среды (бытовые </a:t>
            </a:r>
            <a:r>
              <a:rPr lang="ru-RU" sz="2400" dirty="0"/>
              <a:t>условия, </a:t>
            </a:r>
            <a:r>
              <a:rPr lang="ru-RU" sz="2400" dirty="0" smtClean="0"/>
              <a:t> косноязычие или двуязычие в семье, влияние средств </a:t>
            </a:r>
            <a:r>
              <a:rPr lang="ru-RU" sz="2400" dirty="0"/>
              <a:t>массовой коммуникации</a:t>
            </a:r>
            <a:r>
              <a:rPr lang="ru-RU" sz="2400" dirty="0" smtClean="0"/>
              <a:t> и т.п.)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</a:t>
            </a:r>
            <a:endParaRPr lang="ru-RU" dirty="0"/>
          </a:p>
          <a:p>
            <a:endParaRPr lang="ru-RU" sz="2400" dirty="0"/>
          </a:p>
          <a:p>
            <a:endParaRPr lang="ru-RU" dirty="0"/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36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4944"/>
            <a:ext cx="7325190" cy="914400"/>
          </a:xfrm>
        </p:spPr>
        <p:txBody>
          <a:bodyPr/>
          <a:lstStyle/>
          <a:p>
            <a:pPr algn="ctr"/>
            <a:r>
              <a:rPr lang="ru-RU" sz="2800" dirty="0" smtClean="0"/>
              <a:t>У школьников ОВЗ  с </a:t>
            </a:r>
            <a:r>
              <a:rPr lang="ru-RU" sz="2800" dirty="0" smtClean="0"/>
              <a:t>общим недоразвитием </a:t>
            </a:r>
            <a:r>
              <a:rPr lang="ru-RU" sz="2800" dirty="0" smtClean="0"/>
              <a:t>речи нарушены все компоненты речи</a:t>
            </a:r>
            <a:endParaRPr lang="en-US" sz="2800" dirty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gray">
          <a:xfrm>
            <a:off x="3071802" y="2214554"/>
            <a:ext cx="2743200" cy="2743200"/>
          </a:xfrm>
          <a:prstGeom prst="ellipse">
            <a:avLst/>
          </a:prstGeom>
          <a:solidFill>
            <a:schemeClr val="bg1">
              <a:alpha val="8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gray">
          <a:xfrm>
            <a:off x="4357686" y="2786058"/>
            <a:ext cx="1619250" cy="1619250"/>
          </a:xfrm>
          <a:prstGeom prst="ellipse">
            <a:avLst/>
          </a:prstGeom>
          <a:solidFill>
            <a:srgbClr val="DCDCDC">
              <a:alpha val="5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gray">
          <a:xfrm>
            <a:off x="3276600" y="3660775"/>
            <a:ext cx="1524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gray">
          <a:xfrm>
            <a:off x="4114800" y="2517775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gray">
          <a:xfrm flipH="1">
            <a:off x="4643438" y="4071942"/>
            <a:ext cx="390522" cy="15001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gray">
          <a:xfrm>
            <a:off x="5410200" y="39655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gray">
          <a:xfrm flipV="1">
            <a:off x="5357818" y="271462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gray">
          <a:xfrm>
            <a:off x="4676775" y="3270250"/>
            <a:ext cx="895350" cy="895350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3200400" y="1527175"/>
            <a:ext cx="1146175" cy="1384300"/>
            <a:chOff x="2064" y="1008"/>
            <a:chExt cx="722" cy="872"/>
          </a:xfrm>
        </p:grpSpPr>
        <p:sp>
          <p:nvSpPr>
            <p:cNvPr id="12300" name="Oval 12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01" name="Group 13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2302" name="Picture 14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2303" name="Oval 15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fol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2304" name="Picture 16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305" name="Group 17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2306" name="Group 18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2307" name="AutoShape 19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08" name="AutoShape 20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09" name="AutoShape 21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10" name="AutoShape 22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11" name="Group 23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2312" name="AutoShape 24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13" name="AutoShape 25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14" name="AutoShape 26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15" name="AutoShape 27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316" name="Group 28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2317" name="Group 2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318" name="AutoShape 3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19" name="AutoShape 3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0" name="AutoShape 3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1" name="AutoShape 3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322" name="Group 3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323" name="AutoShape 3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4" name="AutoShape 3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5" name="AutoShape 3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26" name="AutoShape 3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327" name="Rectangle 39"/>
            <p:cNvSpPr>
              <a:spLocks noChangeArrowheads="1"/>
            </p:cNvSpPr>
            <p:nvPr/>
          </p:nvSpPr>
          <p:spPr bwMode="gray">
            <a:xfrm>
              <a:off x="2409" y="1272"/>
              <a:ext cx="11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328" name="Group 40"/>
          <p:cNvGrpSpPr>
            <a:grpSpLocks/>
          </p:cNvGrpSpPr>
          <p:nvPr/>
        </p:nvGrpSpPr>
        <p:grpSpPr bwMode="auto">
          <a:xfrm>
            <a:off x="2214546" y="2928934"/>
            <a:ext cx="1146175" cy="1384300"/>
            <a:chOff x="2064" y="1008"/>
            <a:chExt cx="722" cy="872"/>
          </a:xfrm>
        </p:grpSpPr>
        <p:sp>
          <p:nvSpPr>
            <p:cNvPr id="12329" name="Oval 41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30" name="Group 42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2331" name="Picture 43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2332" name="Oval 44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2333" name="Picture 45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4071" y="1689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334" name="Group 46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2335" name="Group 47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2336" name="AutoShape 4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37" name="AutoShape 4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38" name="AutoShape 5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39" name="AutoShape 5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40" name="Group 52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2341" name="AutoShape 5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42" name="AutoShape 5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43" name="AutoShape 5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44" name="AutoShape 5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345" name="Group 57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2346" name="Group 5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347" name="AutoShape 5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48" name="AutoShape 6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49" name="AutoShape 6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50" name="AutoShape 6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351" name="Group 6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352" name="AutoShape 6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53" name="AutoShape 6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54" name="AutoShape 6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55" name="AutoShape 6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356" name="Rectangle 68"/>
            <p:cNvSpPr>
              <a:spLocks noChangeArrowheads="1"/>
            </p:cNvSpPr>
            <p:nvPr/>
          </p:nvSpPr>
          <p:spPr bwMode="gray">
            <a:xfrm>
              <a:off x="2246" y="1191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357" name="Group 69"/>
          <p:cNvGrpSpPr>
            <a:grpSpLocks/>
          </p:cNvGrpSpPr>
          <p:nvPr/>
        </p:nvGrpSpPr>
        <p:grpSpPr bwMode="auto">
          <a:xfrm>
            <a:off x="3929058" y="5473700"/>
            <a:ext cx="1146175" cy="1384300"/>
            <a:chOff x="2064" y="1008"/>
            <a:chExt cx="722" cy="872"/>
          </a:xfrm>
        </p:grpSpPr>
        <p:sp>
          <p:nvSpPr>
            <p:cNvPr id="12358" name="Oval 70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59" name="Group 71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2360" name="Picture 72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2361" name="Oval 73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2362" name="Picture 74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363" name="Group 75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2364" name="Group 76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2365" name="AutoShape 7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66" name="AutoShape 7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67" name="AutoShape 7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68" name="AutoShape 8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69" name="Group 81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2370" name="AutoShape 8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71" name="AutoShape 8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72" name="AutoShape 8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73" name="AutoShape 8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374" name="Group 86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2375" name="Group 8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376" name="AutoShape 8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77" name="AutoShape 8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78" name="AutoShape 9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79" name="AutoShape 9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380" name="Group 9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381" name="AutoShape 9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82" name="AutoShape 9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83" name="AutoShape 9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84" name="AutoShape 9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385" name="Rectangle 97"/>
            <p:cNvSpPr>
              <a:spLocks noChangeArrowheads="1"/>
            </p:cNvSpPr>
            <p:nvPr/>
          </p:nvSpPr>
          <p:spPr bwMode="gray">
            <a:xfrm>
              <a:off x="2242" y="1272"/>
              <a:ext cx="11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386" name="Group 98"/>
          <p:cNvGrpSpPr>
            <a:grpSpLocks/>
          </p:cNvGrpSpPr>
          <p:nvPr/>
        </p:nvGrpSpPr>
        <p:grpSpPr bwMode="auto">
          <a:xfrm>
            <a:off x="5568950" y="3813175"/>
            <a:ext cx="1146175" cy="1384300"/>
            <a:chOff x="2064" y="1008"/>
            <a:chExt cx="722" cy="872"/>
          </a:xfrm>
        </p:grpSpPr>
        <p:sp>
          <p:nvSpPr>
            <p:cNvPr id="12387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388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2389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2390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bg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2391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392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2393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2394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95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96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397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8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2399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00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01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02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403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2404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405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06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07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08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409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410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11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12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13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414" name="Rectangle 126"/>
            <p:cNvSpPr>
              <a:spLocks noChangeArrowheads="1"/>
            </p:cNvSpPr>
            <p:nvPr/>
          </p:nvSpPr>
          <p:spPr bwMode="gray">
            <a:xfrm>
              <a:off x="2387" y="1272"/>
              <a:ext cx="116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endParaRPr lang="en-US" b="1" dirty="0">
                <a:solidFill>
                  <a:srgbClr val="000000"/>
                </a:solidFill>
              </a:endParaRPr>
            </a:p>
            <a:p>
              <a:pPr algn="ctr"/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415" name="Group 127"/>
          <p:cNvGrpSpPr>
            <a:grpSpLocks/>
          </p:cNvGrpSpPr>
          <p:nvPr/>
        </p:nvGrpSpPr>
        <p:grpSpPr bwMode="auto">
          <a:xfrm>
            <a:off x="5562600" y="1651000"/>
            <a:ext cx="1146175" cy="1384300"/>
            <a:chOff x="2064" y="1008"/>
            <a:chExt cx="722" cy="872"/>
          </a:xfrm>
        </p:grpSpPr>
        <p:sp>
          <p:nvSpPr>
            <p:cNvPr id="12416" name="Oval 128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417" name="Group 129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2418" name="Picture 130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2419" name="Oval 131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2420" name="Picture 132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421" name="Group 133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2422" name="Group 13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2423" name="AutoShape 135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24" name="AutoShape 136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25" name="AutoShape 137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26" name="AutoShape 138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7" name="Group 13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2428" name="AutoShape 140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29" name="AutoShape 141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30" name="AutoShape 142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2431" name="AutoShape 143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2432" name="Group 144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2433" name="Group 14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434" name="AutoShape 1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35" name="AutoShape 1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36" name="AutoShape 1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37" name="AutoShape 1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438" name="Group 15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439" name="AutoShape 15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40" name="AutoShape 15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41" name="AutoShape 15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42" name="AutoShape 15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2443" name="Rectangle 155"/>
            <p:cNvSpPr>
              <a:spLocks noChangeArrowheads="1"/>
            </p:cNvSpPr>
            <p:nvPr/>
          </p:nvSpPr>
          <p:spPr bwMode="gray">
            <a:xfrm>
              <a:off x="2421" y="1272"/>
              <a:ext cx="116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endParaRPr lang="en-US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241" name="Rectangle 155"/>
            <p:cNvSpPr>
              <a:spLocks noChangeArrowheads="1"/>
            </p:cNvSpPr>
            <p:nvPr/>
          </p:nvSpPr>
          <p:spPr bwMode="gray">
            <a:xfrm>
              <a:off x="2429" y="1273"/>
              <a:ext cx="116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444" name="Group 156"/>
          <p:cNvGrpSpPr>
            <a:grpSpLocks/>
          </p:cNvGrpSpPr>
          <p:nvPr/>
        </p:nvGrpSpPr>
        <p:grpSpPr bwMode="auto">
          <a:xfrm rot="4976862" flipH="1">
            <a:off x="4864100" y="3444875"/>
            <a:ext cx="673100" cy="647700"/>
            <a:chOff x="1944" y="1111"/>
            <a:chExt cx="204" cy="196"/>
          </a:xfrm>
        </p:grpSpPr>
        <p:pic>
          <p:nvPicPr>
            <p:cNvPr id="12445" name="Picture 157" descr="circuler_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grpSp>
          <p:nvGrpSpPr>
            <p:cNvPr id="12447" name="Group 159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12448" name="Group 16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449" name="AutoShape 16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0" name="AutoShape 16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1" name="AutoShape 16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2" name="AutoShape 16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453" name="Group 16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454" name="AutoShape 16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5" name="AutoShape 16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6" name="AutoShape 16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457" name="AutoShape 16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ru-RU" dirty="0" smtClean="0"/>
                    <a:t>Речевая </a:t>
                  </a:r>
                </a:p>
                <a:p>
                  <a:r>
                    <a:rPr lang="ru-RU" dirty="0" smtClean="0"/>
                    <a:t>норма</a:t>
                  </a:r>
                  <a:endParaRPr lang="ru-RU" dirty="0"/>
                </a:p>
              </p:txBody>
            </p:sp>
          </p:grpSp>
        </p:grpSp>
        <p:sp>
          <p:nvSpPr>
            <p:cNvPr id="12458" name="Arc 170"/>
            <p:cNvSpPr>
              <a:spLocks/>
            </p:cNvSpPr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03 w 43200"/>
                <a:gd name="T1" fmla="*/ 33545 h 43155"/>
                <a:gd name="T2" fmla="*/ 22996 w 43200"/>
                <a:gd name="T3" fmla="*/ 43155 h 43155"/>
                <a:gd name="T4" fmla="*/ 21600 w 43200"/>
                <a:gd name="T5" fmla="*/ 21600 h 4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460" name="AutoShape 172"/>
          <p:cNvSpPr>
            <a:spLocks/>
          </p:cNvSpPr>
          <p:nvPr/>
        </p:nvSpPr>
        <p:spPr bwMode="auto">
          <a:xfrm>
            <a:off x="6986570" y="1527174"/>
            <a:ext cx="2014554" cy="2187577"/>
          </a:xfrm>
          <a:prstGeom prst="accentCallout2">
            <a:avLst>
              <a:gd name="adj1" fmla="val 28761"/>
              <a:gd name="adj2" fmla="val -8707"/>
              <a:gd name="adj3" fmla="val 28667"/>
              <a:gd name="adj4" fmla="val -26685"/>
              <a:gd name="adj5" fmla="val 36232"/>
              <a:gd name="adj6" fmla="val -37326"/>
            </a:avLst>
          </a:prstGeom>
          <a:noFill/>
          <a:ln w="9525">
            <a:solidFill>
              <a:schemeClr val="hlink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eaLnBrk="0" hangingPunct="0"/>
            <a:r>
              <a:rPr lang="ru-RU" sz="1600" b="1" dirty="0"/>
              <a:t>Слуховая дифференциация </a:t>
            </a:r>
            <a:r>
              <a:rPr lang="ru-RU" sz="1600" b="1" dirty="0" smtClean="0"/>
              <a:t>звуков, </a:t>
            </a:r>
            <a:r>
              <a:rPr lang="ru-RU" sz="1600" b="1" dirty="0"/>
              <a:t>ф</a:t>
            </a:r>
            <a:r>
              <a:rPr lang="ru-RU" sz="1600" b="1" dirty="0" smtClean="0"/>
              <a:t>онематический </a:t>
            </a:r>
            <a:r>
              <a:rPr lang="ru-RU" sz="1600" b="1" dirty="0"/>
              <a:t>анализ слов недоступен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2461" name="AutoShape 173"/>
          <p:cNvSpPr>
            <a:spLocks/>
          </p:cNvSpPr>
          <p:nvPr/>
        </p:nvSpPr>
        <p:spPr bwMode="auto">
          <a:xfrm>
            <a:off x="7467385" y="4478325"/>
            <a:ext cx="1533739" cy="522310"/>
          </a:xfrm>
          <a:prstGeom prst="accentCallout2">
            <a:avLst>
              <a:gd name="adj1" fmla="val 29148"/>
              <a:gd name="adj2" fmla="val -5046"/>
              <a:gd name="adj3" fmla="val 29148"/>
              <a:gd name="adj4" fmla="val -5046"/>
              <a:gd name="adj5" fmla="val 112551"/>
              <a:gd name="adj6" fmla="val -59833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r>
              <a:rPr lang="ru-RU" sz="1400" b="1" dirty="0" smtClean="0"/>
              <a:t>Дефекты произношения звуков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2462" name="AutoShape 174"/>
          <p:cNvSpPr>
            <a:spLocks/>
          </p:cNvSpPr>
          <p:nvPr/>
        </p:nvSpPr>
        <p:spPr bwMode="auto">
          <a:xfrm>
            <a:off x="714348" y="1214422"/>
            <a:ext cx="2174902" cy="744553"/>
          </a:xfrm>
          <a:prstGeom prst="accentCallout2">
            <a:avLst>
              <a:gd name="adj1" fmla="val 43796"/>
              <a:gd name="adj2" fmla="val 104782"/>
              <a:gd name="adj3" fmla="val 43796"/>
              <a:gd name="adj4" fmla="val 114843"/>
              <a:gd name="adj5" fmla="val 118250"/>
              <a:gd name="adj6" fmla="val 125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r>
              <a:rPr lang="ru-RU" sz="1600" b="1" dirty="0"/>
              <a:t>Словарный запас </a:t>
            </a:r>
            <a:r>
              <a:rPr lang="ru-RU" sz="1600" b="1" dirty="0" smtClean="0"/>
              <a:t>отстает от нормы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2463" name="AutoShape 175"/>
          <p:cNvSpPr>
            <a:spLocks/>
          </p:cNvSpPr>
          <p:nvPr/>
        </p:nvSpPr>
        <p:spPr bwMode="auto">
          <a:xfrm>
            <a:off x="214282" y="3429000"/>
            <a:ext cx="1593850" cy="434975"/>
          </a:xfrm>
          <a:prstGeom prst="accentCallout2">
            <a:avLst>
              <a:gd name="adj1" fmla="val 26278"/>
              <a:gd name="adj2" fmla="val 104782"/>
              <a:gd name="adj3" fmla="val 26278"/>
              <a:gd name="adj4" fmla="val 118926"/>
              <a:gd name="adj5" fmla="val -35769"/>
              <a:gd name="adj6" fmla="val 134463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464" name="AutoShape 176"/>
          <p:cNvSpPr>
            <a:spLocks/>
          </p:cNvSpPr>
          <p:nvPr/>
        </p:nvSpPr>
        <p:spPr bwMode="auto">
          <a:xfrm flipH="1">
            <a:off x="5857884" y="6143644"/>
            <a:ext cx="1143008" cy="45719"/>
          </a:xfrm>
          <a:prstGeom prst="accentCallout2">
            <a:avLst>
              <a:gd name="adj1" fmla="val 29148"/>
              <a:gd name="adj2" fmla="val 105046"/>
              <a:gd name="adj3" fmla="val 29148"/>
              <a:gd name="adj4" fmla="val 105046"/>
              <a:gd name="adj5" fmla="val 153440"/>
              <a:gd name="adj6" fmla="val 1755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1" name="Line 9"/>
          <p:cNvSpPr>
            <a:spLocks noChangeShapeType="1"/>
          </p:cNvSpPr>
          <p:nvPr/>
        </p:nvSpPr>
        <p:spPr bwMode="gray">
          <a:xfrm flipV="1">
            <a:off x="4071934" y="3857628"/>
            <a:ext cx="819152" cy="6429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1" name="Group 127"/>
          <p:cNvGrpSpPr>
            <a:grpSpLocks/>
          </p:cNvGrpSpPr>
          <p:nvPr/>
        </p:nvGrpSpPr>
        <p:grpSpPr bwMode="auto">
          <a:xfrm>
            <a:off x="2928926" y="4071942"/>
            <a:ext cx="1146175" cy="1374775"/>
            <a:chOff x="2064" y="1008"/>
            <a:chExt cx="722" cy="866"/>
          </a:xfrm>
        </p:grpSpPr>
        <p:sp>
          <p:nvSpPr>
            <p:cNvPr id="212" name="Oval 128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3" name="Group 129"/>
            <p:cNvGrpSpPr>
              <a:grpSpLocks/>
            </p:cNvGrpSpPr>
            <p:nvPr/>
          </p:nvGrpSpPr>
          <p:grpSpPr bwMode="auto">
            <a:xfrm>
              <a:off x="2086" y="1030"/>
              <a:ext cx="680" cy="844"/>
              <a:chOff x="3975" y="1593"/>
              <a:chExt cx="931" cy="1157"/>
            </a:xfrm>
          </p:grpSpPr>
          <p:pic>
            <p:nvPicPr>
              <p:cNvPr id="226" name="Picture 130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227" name="Oval 131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28" name="Picture 132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229" name="Group 133"/>
              <p:cNvGrpSpPr>
                <a:grpSpLocks/>
              </p:cNvGrpSpPr>
              <p:nvPr/>
            </p:nvGrpSpPr>
            <p:grpSpPr bwMode="auto">
              <a:xfrm rot="-3733502" flipH="1" flipV="1">
                <a:off x="4250" y="2244"/>
                <a:ext cx="821" cy="191"/>
                <a:chOff x="2528" y="1060"/>
                <a:chExt cx="894" cy="236"/>
              </a:xfrm>
            </p:grpSpPr>
            <p:grpSp>
              <p:nvGrpSpPr>
                <p:cNvPr id="230" name="Group 134"/>
                <p:cNvGrpSpPr>
                  <a:grpSpLocks/>
                </p:cNvGrpSpPr>
                <p:nvPr/>
              </p:nvGrpSpPr>
              <p:grpSpPr bwMode="auto">
                <a:xfrm>
                  <a:off x="2528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236" name="AutoShape 135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7" name="AutoShape 136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8" name="AutoShape 137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9" name="AutoShape 138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1" name="Group 139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232" name="AutoShape 140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3" name="AutoShape 141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4" name="AutoShape 142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5" name="AutoShape 143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14" name="Group 144"/>
            <p:cNvGrpSpPr>
              <a:grpSpLocks/>
            </p:cNvGrpSpPr>
            <p:nvPr/>
          </p:nvGrpSpPr>
          <p:grpSpPr bwMode="auto">
            <a:xfrm rot="-3733502" flipH="1" flipV="1">
              <a:off x="2362" y="1508"/>
              <a:ext cx="528" cy="122"/>
              <a:chOff x="2528" y="1060"/>
              <a:chExt cx="894" cy="236"/>
            </a:xfrm>
          </p:grpSpPr>
          <p:grpSp>
            <p:nvGrpSpPr>
              <p:cNvPr id="216" name="Group 145"/>
              <p:cNvGrpSpPr>
                <a:grpSpLocks/>
              </p:cNvGrpSpPr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222" name="AutoShape 1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3" name="AutoShape 1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4" name="AutoShape 1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5" name="AutoShape 1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17" name="Group 150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218" name="AutoShape 15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9" name="AutoShape 15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0" name="AutoShape 15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1" name="AutoShape 15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215" name="Rectangle 155"/>
            <p:cNvSpPr>
              <a:spLocks noChangeArrowheads="1"/>
            </p:cNvSpPr>
            <p:nvPr/>
          </p:nvSpPr>
          <p:spPr bwMode="gray">
            <a:xfrm>
              <a:off x="2242" y="1272"/>
              <a:ext cx="116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endParaRPr lang="en-US" sz="2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40" name="AutoShape 175"/>
          <p:cNvSpPr>
            <a:spLocks/>
          </p:cNvSpPr>
          <p:nvPr/>
        </p:nvSpPr>
        <p:spPr bwMode="auto">
          <a:xfrm>
            <a:off x="857224" y="5000636"/>
            <a:ext cx="1593850" cy="434975"/>
          </a:xfrm>
          <a:prstGeom prst="accentCallout2">
            <a:avLst>
              <a:gd name="adj1" fmla="val 26278"/>
              <a:gd name="adj2" fmla="val 104782"/>
              <a:gd name="adj3" fmla="val 26278"/>
              <a:gd name="adj4" fmla="val 118926"/>
              <a:gd name="adj5" fmla="val -35769"/>
              <a:gd name="adj6" fmla="val 134463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2500298" y="3286124"/>
            <a:ext cx="789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44" name="Прямоугольник 243"/>
          <p:cNvSpPr/>
          <p:nvPr/>
        </p:nvSpPr>
        <p:spPr>
          <a:xfrm>
            <a:off x="0" y="3000372"/>
            <a:ext cx="20002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Не сформирована функция  словоизменения</a:t>
            </a:r>
            <a:endParaRPr lang="ru-RU" sz="1600" b="1" dirty="0"/>
          </a:p>
        </p:txBody>
      </p:sp>
      <p:sp>
        <p:nvSpPr>
          <p:cNvPr id="246" name="Прямоугольник 245"/>
          <p:cNvSpPr/>
          <p:nvPr/>
        </p:nvSpPr>
        <p:spPr>
          <a:xfrm>
            <a:off x="285720" y="4714884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Нарушена функция словообразования</a:t>
            </a:r>
            <a:endParaRPr lang="ru-RU" sz="1600" b="1" dirty="0"/>
          </a:p>
        </p:txBody>
      </p:sp>
      <p:sp>
        <p:nvSpPr>
          <p:cNvPr id="247" name="Прямоугольник 246"/>
          <p:cNvSpPr/>
          <p:nvPr/>
        </p:nvSpPr>
        <p:spPr>
          <a:xfrm>
            <a:off x="4143372" y="5857892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248" name="Прямоугольник 247"/>
          <p:cNvSpPr/>
          <p:nvPr/>
        </p:nvSpPr>
        <p:spPr>
          <a:xfrm>
            <a:off x="5786446" y="5357826"/>
            <a:ext cx="28575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Не сформированы зрительно –пространственные представления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525072" cy="801960"/>
          </a:xfrm>
        </p:spPr>
        <p:txBody>
          <a:bodyPr/>
          <a:lstStyle/>
          <a:p>
            <a:pPr algn="ctr"/>
            <a:r>
              <a:rPr lang="ru-RU" sz="2400" dirty="0"/>
              <a:t>Клинико-психолого-педагогическая характеристика </a:t>
            </a:r>
            <a:r>
              <a:rPr lang="ru-RU" sz="2400" dirty="0" smtClean="0"/>
              <a:t>обучающихся ОВЗ с общим недоразвитием речи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3960441"/>
          </a:xfrm>
        </p:spPr>
        <p:txBody>
          <a:bodyPr/>
          <a:lstStyle/>
          <a:p>
            <a:r>
              <a:rPr lang="ru-RU" sz="2000" dirty="0" smtClean="0"/>
              <a:t>повышенная возбудимость и </a:t>
            </a:r>
            <a:r>
              <a:rPr lang="ru-RU" sz="2000" dirty="0"/>
              <a:t>двигательная активность </a:t>
            </a:r>
            <a:r>
              <a:rPr lang="ru-RU" sz="2000" dirty="0" smtClean="0"/>
              <a:t>или,  наоборот,  заторможенность </a:t>
            </a:r>
            <a:r>
              <a:rPr lang="ru-RU" sz="2000" dirty="0"/>
              <a:t>и </a:t>
            </a:r>
            <a:r>
              <a:rPr lang="ru-RU" sz="2000" dirty="0" smtClean="0"/>
              <a:t>вялость</a:t>
            </a:r>
          </a:p>
          <a:p>
            <a:r>
              <a:rPr lang="ru-RU" sz="2000" dirty="0" smtClean="0"/>
              <a:t>эмоциональная неустойчивость  </a:t>
            </a:r>
          </a:p>
          <a:p>
            <a:r>
              <a:rPr lang="ru-RU" sz="2000" dirty="0" smtClean="0"/>
              <a:t>низкая работоспособность, в том </a:t>
            </a:r>
            <a:r>
              <a:rPr lang="ru-RU" sz="2000" dirty="0"/>
              <a:t>чис­ле и </a:t>
            </a:r>
            <a:r>
              <a:rPr lang="ru-RU" sz="2000" dirty="0" smtClean="0"/>
              <a:t>умственная</a:t>
            </a:r>
          </a:p>
          <a:p>
            <a:r>
              <a:rPr lang="ru-RU" sz="2000" dirty="0" smtClean="0"/>
              <a:t>повышенная утомляемость</a:t>
            </a:r>
          </a:p>
          <a:p>
            <a:r>
              <a:rPr lang="ru-RU" sz="2000" dirty="0" smtClean="0"/>
              <a:t>плохое самочувствие</a:t>
            </a:r>
          </a:p>
          <a:p>
            <a:r>
              <a:rPr lang="ru-RU" sz="2000" dirty="0" err="1" smtClean="0"/>
              <a:t>нескоординированность</a:t>
            </a:r>
            <a:r>
              <a:rPr lang="ru-RU" sz="2000" dirty="0" smtClean="0"/>
              <a:t> </a:t>
            </a:r>
            <a:r>
              <a:rPr lang="ru-RU" sz="2000" dirty="0"/>
              <a:t>движений и </a:t>
            </a:r>
            <a:r>
              <a:rPr lang="ru-RU" sz="2000" dirty="0" smtClean="0"/>
              <a:t>на­рушение </a:t>
            </a:r>
            <a:r>
              <a:rPr lang="ru-RU" sz="2000" dirty="0"/>
              <a:t>равновесия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нарушения </a:t>
            </a:r>
            <a:r>
              <a:rPr lang="ru-RU" sz="2000" dirty="0"/>
              <a:t>памяти, внимания, пони­мания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ослабление </a:t>
            </a:r>
            <a:r>
              <a:rPr lang="ru-RU" sz="2000" dirty="0"/>
              <a:t>контроля </a:t>
            </a:r>
            <a:r>
              <a:rPr lang="ru-RU" sz="2000" dirty="0" smtClean="0"/>
              <a:t>за </a:t>
            </a:r>
            <a:r>
              <a:rPr lang="ru-RU" sz="2000" dirty="0"/>
              <a:t>собствен­ными действиями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Таким образом, </a:t>
            </a:r>
            <a:r>
              <a:rPr lang="ru-RU" sz="2000" dirty="0" smtClean="0"/>
              <a:t> </a:t>
            </a:r>
            <a:r>
              <a:rPr lang="ru-RU" sz="2000" dirty="0"/>
              <a:t>у </a:t>
            </a:r>
            <a:r>
              <a:rPr lang="ru-RU" sz="2000" dirty="0" smtClean="0"/>
              <a:t>школьников ОВЗ с ОНР  </a:t>
            </a:r>
            <a:r>
              <a:rPr lang="ru-RU" sz="2000" dirty="0"/>
              <a:t>выявляются нарушения </a:t>
            </a:r>
            <a:r>
              <a:rPr lang="ru-RU" sz="2000" dirty="0" smtClean="0"/>
              <a:t> в </a:t>
            </a:r>
            <a:r>
              <a:rPr lang="ru-RU" sz="2000" dirty="0"/>
              <a:t>познавательной, </a:t>
            </a:r>
            <a:r>
              <a:rPr lang="ru-RU" sz="2000" dirty="0" smtClean="0"/>
              <a:t> эмоционально-волевой, двигательной </a:t>
            </a:r>
            <a:r>
              <a:rPr lang="ru-RU" sz="2000" dirty="0"/>
              <a:t>и в личностной </a:t>
            </a:r>
            <a:r>
              <a:rPr lang="ru-RU" sz="2000" dirty="0" smtClean="0"/>
              <a:t>сферах.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39158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Составляющие комплексного </a:t>
            </a:r>
            <a:r>
              <a:rPr lang="ru-RU" sz="2400" dirty="0" smtClean="0"/>
              <a:t>подхода </a:t>
            </a:r>
            <a:endParaRPr lang="en-US" sz="2400" dirty="0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gray">
          <a:xfrm>
            <a:off x="467544" y="879102"/>
            <a:ext cx="8556309" cy="5940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t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i="1" dirty="0" smtClean="0"/>
              <a:t>Обеспечение медицинского сопровождения обучающихся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i="1" dirty="0" smtClean="0"/>
              <a:t>  Логопедический </a:t>
            </a:r>
            <a:r>
              <a:rPr lang="ru-RU" sz="2000" i="1" dirty="0"/>
              <a:t>массаж</a:t>
            </a:r>
            <a:r>
              <a:rPr lang="ru-RU" sz="2000" i="1" dirty="0" smtClean="0"/>
              <a:t>.</a:t>
            </a:r>
            <a:endParaRPr lang="ru-RU" sz="2000" i="1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i="1" dirty="0" smtClean="0"/>
              <a:t>   Дыхательная </a:t>
            </a:r>
            <a:r>
              <a:rPr lang="ru-RU" sz="2000" i="1" dirty="0"/>
              <a:t>гимнастика</a:t>
            </a:r>
            <a:r>
              <a:rPr lang="ru-RU" sz="2000" i="1" dirty="0" smtClean="0"/>
              <a:t>.</a:t>
            </a:r>
            <a:endParaRPr lang="ru-RU" sz="2000" i="1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i="1" dirty="0" smtClean="0"/>
              <a:t>   Артикуляционная </a:t>
            </a:r>
            <a:r>
              <a:rPr lang="ru-RU" sz="2000" i="1" dirty="0"/>
              <a:t>гимнастика</a:t>
            </a:r>
            <a:r>
              <a:rPr lang="ru-RU" sz="2000" i="1" dirty="0" smtClean="0"/>
              <a:t>.</a:t>
            </a:r>
            <a:endParaRPr lang="ru-RU" sz="2000" i="1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i="1" dirty="0" smtClean="0"/>
              <a:t>   Пальчиковая </a:t>
            </a:r>
            <a:r>
              <a:rPr lang="ru-RU" sz="2000" i="1" dirty="0"/>
              <a:t>гимнастика</a:t>
            </a:r>
            <a:r>
              <a:rPr lang="ru-RU" sz="2000" i="1" dirty="0" smtClean="0"/>
              <a:t>.</a:t>
            </a:r>
            <a:endParaRPr lang="ru-RU" sz="2000" i="1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i="1" dirty="0" smtClean="0"/>
              <a:t>   Развитие </a:t>
            </a:r>
            <a:r>
              <a:rPr lang="ru-RU" sz="2000" i="1" dirty="0"/>
              <a:t>фонематического восприятия</a:t>
            </a:r>
            <a:r>
              <a:rPr lang="ru-RU" sz="2000" i="1" dirty="0" smtClean="0"/>
              <a:t>.</a:t>
            </a:r>
            <a:endParaRPr lang="ru-RU" sz="2000" i="1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i="1" dirty="0" smtClean="0"/>
              <a:t>   </a:t>
            </a:r>
            <a:r>
              <a:rPr lang="ru-RU" sz="2000" i="1" dirty="0" err="1" smtClean="0"/>
              <a:t>Речедвигательная</a:t>
            </a:r>
            <a:r>
              <a:rPr lang="ru-RU" sz="2000" i="1" dirty="0" smtClean="0"/>
              <a:t> </a:t>
            </a:r>
            <a:r>
              <a:rPr lang="ru-RU" sz="2000" i="1" dirty="0"/>
              <a:t>ритмика</a:t>
            </a:r>
            <a:r>
              <a:rPr lang="ru-RU" sz="2000" i="1" dirty="0" smtClean="0"/>
              <a:t>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i="1" dirty="0" smtClean="0"/>
              <a:t>   Развитие высших психических функций.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i="1" dirty="0" smtClean="0"/>
              <a:t>   Нейропсихологическая </a:t>
            </a:r>
            <a:r>
              <a:rPr lang="ru-RU" sz="2000" i="1" dirty="0"/>
              <a:t>коррекция.</a:t>
            </a:r>
          </a:p>
          <a:p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391400" cy="801960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800" dirty="0" smtClean="0"/>
              <a:t>Обеспечение </a:t>
            </a:r>
            <a:r>
              <a:rPr lang="ru-RU" sz="2800" dirty="0"/>
              <a:t>медицинского сопровождения </a:t>
            </a:r>
            <a:r>
              <a:rPr lang="ru-RU" sz="2800" dirty="0" smtClean="0"/>
              <a:t>школьников ОВЗ с общим недоразвитием речи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Консультации и лечение у специалистов узкой медицинской направленности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/>
              <a:t> детского невролога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/>
              <a:t> </a:t>
            </a:r>
            <a:r>
              <a:rPr lang="ru-RU" sz="2400" i="1" dirty="0"/>
              <a:t>детского психиатра</a:t>
            </a:r>
            <a:endParaRPr lang="ru-RU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/>
              <a:t> </a:t>
            </a:r>
            <a:r>
              <a:rPr lang="ru-RU" sz="2400" i="1" dirty="0" err="1" smtClean="0"/>
              <a:t>сурдолога</a:t>
            </a:r>
            <a:r>
              <a:rPr lang="ru-RU" sz="2400" i="1" dirty="0" smtClean="0"/>
              <a:t>-отоларинголога</a:t>
            </a:r>
            <a:r>
              <a:rPr lang="ru-RU" sz="2400" i="1" dirty="0"/>
              <a:t>, </a:t>
            </a:r>
            <a:r>
              <a:rPr lang="ru-RU" sz="2400" i="1" dirty="0" smtClean="0"/>
              <a:t>(</a:t>
            </a:r>
            <a:r>
              <a:rPr lang="ru-RU" sz="2400" i="1" dirty="0" err="1" smtClean="0"/>
              <a:t>оториноларинголога</a:t>
            </a:r>
            <a:r>
              <a:rPr lang="ru-RU" sz="2400" i="1" dirty="0" smtClean="0"/>
              <a:t>)</a:t>
            </a:r>
            <a:endParaRPr lang="ru-RU" sz="2400" i="1" dirty="0"/>
          </a:p>
          <a:p>
            <a:pPr>
              <a:lnSpc>
                <a:spcPct val="150000"/>
              </a:lnSpc>
            </a:pPr>
            <a:r>
              <a:rPr lang="ru-RU" sz="2400" i="1" dirty="0" smtClean="0"/>
              <a:t> офтальмолога</a:t>
            </a:r>
          </a:p>
          <a:p>
            <a:pPr>
              <a:lnSpc>
                <a:spcPct val="150000"/>
              </a:lnSpc>
            </a:pPr>
            <a:r>
              <a:rPr lang="ru-RU" sz="2400" i="1" dirty="0" smtClean="0"/>
              <a:t> </a:t>
            </a:r>
            <a:r>
              <a:rPr lang="ru-RU" sz="2400" i="1" dirty="0" err="1" smtClean="0"/>
              <a:t>ортодонта</a:t>
            </a:r>
            <a:endParaRPr lang="ru-RU" sz="2400" i="1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3790062"/>
      </p:ext>
    </p:extLst>
  </p:cSld>
  <p:clrMapOvr>
    <a:masterClrMapping/>
  </p:clrMapOvr>
</p:sld>
</file>

<file path=ppt/theme/theme1.xml><?xml version="1.0" encoding="utf-8"?>
<a:theme xmlns:a="http://schemas.openxmlformats.org/drawingml/2006/main" name="587TGp_School_light_ani">
  <a:themeElements>
    <a:clrScheme name="Default Design 1">
      <a:dk1>
        <a:srgbClr val="000000"/>
      </a:dk1>
      <a:lt1>
        <a:srgbClr val="FFFFD9"/>
      </a:lt1>
      <a:dk2>
        <a:srgbClr val="000000"/>
      </a:dk2>
      <a:lt2>
        <a:srgbClr val="FFFFFF"/>
      </a:lt2>
      <a:accent1>
        <a:srgbClr val="6CD69C"/>
      </a:accent1>
      <a:accent2>
        <a:srgbClr val="33CCCC"/>
      </a:accent2>
      <a:accent3>
        <a:srgbClr val="FFFFE9"/>
      </a:accent3>
      <a:accent4>
        <a:srgbClr val="000000"/>
      </a:accent4>
      <a:accent5>
        <a:srgbClr val="BAE8CB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D9"/>
        </a:lt1>
        <a:dk2>
          <a:srgbClr val="000000"/>
        </a:dk2>
        <a:lt2>
          <a:srgbClr val="FFFFFF"/>
        </a:lt2>
        <a:accent1>
          <a:srgbClr val="6CD69C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BAE8C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DCFCDE"/>
        </a:lt1>
        <a:dk2>
          <a:srgbClr val="000000"/>
        </a:dk2>
        <a:lt2>
          <a:srgbClr val="FFFFFF"/>
        </a:lt2>
        <a:accent1>
          <a:srgbClr val="AD6DD5"/>
        </a:accent1>
        <a:accent2>
          <a:srgbClr val="4AD828"/>
        </a:accent2>
        <a:accent3>
          <a:srgbClr val="EBFDEC"/>
        </a:accent3>
        <a:accent4>
          <a:srgbClr val="000000"/>
        </a:accent4>
        <a:accent5>
          <a:srgbClr val="D3BAE7"/>
        </a:accent5>
        <a:accent6>
          <a:srgbClr val="42C423"/>
        </a:accent6>
        <a:hlink>
          <a:srgbClr val="F8A858"/>
        </a:hlink>
        <a:folHlink>
          <a:srgbClr val="5FB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DCE7"/>
        </a:lt1>
        <a:dk2>
          <a:srgbClr val="000000"/>
        </a:dk2>
        <a:lt2>
          <a:srgbClr val="FFFFFF"/>
        </a:lt2>
        <a:accent1>
          <a:srgbClr val="65DADD"/>
        </a:accent1>
        <a:accent2>
          <a:srgbClr val="EB9F15"/>
        </a:accent2>
        <a:accent3>
          <a:srgbClr val="FDEBF1"/>
        </a:accent3>
        <a:accent4>
          <a:srgbClr val="000000"/>
        </a:accent4>
        <a:accent5>
          <a:srgbClr val="B8EAEB"/>
        </a:accent5>
        <a:accent6>
          <a:srgbClr val="D59012"/>
        </a:accent6>
        <a:hlink>
          <a:srgbClr val="B4D977"/>
        </a:hlink>
        <a:folHlink>
          <a:srgbClr val="F973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587TGp_School_light_ani</Template>
  <TotalTime>881</TotalTime>
  <Words>1476</Words>
  <Application>Microsoft Office PowerPoint</Application>
  <PresentationFormat>Экран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587TGp_School_light_ani</vt:lpstr>
      <vt:lpstr>    Комплексный подход к коррекции речевых нарушений обучающихся  ОВЗ с общим недоразвитием речи   Учитель-логопед Лазарева Е.В. МБОУ ЦО № 49   Тверь 2021  </vt:lpstr>
      <vt:lpstr>Презентация PowerPoint</vt:lpstr>
      <vt:lpstr>Группа школьников с ОВЗ  неоднородна</vt:lpstr>
      <vt:lpstr>Презентация PowerPoint</vt:lpstr>
      <vt:lpstr>  Основные причины речевых нарушений детей  ОВЗ с общим недоразвитием речи </vt:lpstr>
      <vt:lpstr>У школьников ОВЗ  с общим недоразвитием речи нарушены все компоненты речи</vt:lpstr>
      <vt:lpstr>Клинико-психолого-педагогическая характеристика обучающихся ОВЗ с общим недоразвитием речи </vt:lpstr>
      <vt:lpstr>Составляющие комплексного подхода </vt:lpstr>
      <vt:lpstr>  Обеспечение медицинского сопровождения школьников ОВЗ с общим недоразвитием речи  </vt:lpstr>
      <vt:lpstr>Логопедический массаж</vt:lpstr>
      <vt:lpstr>Дыхательная гимнастика.</vt:lpstr>
      <vt:lpstr>Артикуляционная гимнастика</vt:lpstr>
      <vt:lpstr>Пальчиковая гимнастика</vt:lpstr>
      <vt:lpstr>Развитие фонематического слуха и формирование фонематического восприятия.</vt:lpstr>
      <vt:lpstr>Речедвигательная ритмика</vt:lpstr>
      <vt:lpstr>Развитие высших психических функций</vt:lpstr>
      <vt:lpstr>Нейропсихологическая коррекция</vt:lpstr>
      <vt:lpstr>Заключение</vt:lpstr>
      <vt:lpstr>литература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логопедической и психологической службы </dc:title>
  <dc:creator>Коты</dc:creator>
  <cp:lastModifiedBy>user</cp:lastModifiedBy>
  <cp:revision>85</cp:revision>
  <dcterms:created xsi:type="dcterms:W3CDTF">2010-12-19T16:35:00Z</dcterms:created>
  <dcterms:modified xsi:type="dcterms:W3CDTF">2021-03-12T08:11:17Z</dcterms:modified>
</cp:coreProperties>
</file>