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7D5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224464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30940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259517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26.03.2017</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7525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26.03.2017</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95845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26.03.2017</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9519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26.03.2017</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66045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345994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260796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34247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fld id="{36500DB9-321D-4BB4-83A4-2963D42DCFEF}" type="datetimeFigureOut">
              <a:rPr lang="ru-RU" smtClean="0"/>
              <a:t>26.03.2017</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fld id="{69E57D38-0F8D-4163-8FED-8EDFDB90F46C}" type="slidenum">
              <a:rPr lang="ru-RU" smtClean="0"/>
              <a:t>‹#›</a:t>
            </a:fld>
            <a:endParaRPr lang="ru-RU"/>
          </a:p>
        </p:txBody>
      </p:sp>
    </p:spTree>
    <p:extLst>
      <p:ext uri="{BB962C8B-B14F-4D97-AF65-F5344CB8AC3E}">
        <p14:creationId xmlns:p14="http://schemas.microsoft.com/office/powerpoint/2010/main" val="4122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 name="AutoShape 12" descr="https://avatanplus.com/files/resources/original/5700bcbf48023153dae14b3f.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Picture 7" descr="D:\Лидия\шаблоны\Ольга Бор\Care Bears\облака.pn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060104" y="1562985"/>
            <a:ext cx="4813818" cy="8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7357"/>
            <a:ext cx="7772400" cy="2173094"/>
          </a:xfrm>
        </p:spPr>
        <p:txBody>
          <a:bodyPr/>
          <a:lstStyle/>
          <a:p>
            <a:r>
              <a:rPr lang="ru-RU" sz="3600" dirty="0" smtClean="0">
                <a:latin typeface="Times New Roman" panose="02020603050405020304" pitchFamily="18" charset="0"/>
                <a:cs typeface="Times New Roman" panose="02020603050405020304" pitchFamily="18" charset="0"/>
              </a:rPr>
              <a:t>Использование игровых технологий в нравственно- экологическом воспитании детей младшего школьного возраста.</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Выполнила</a:t>
            </a:r>
          </a:p>
          <a:p>
            <a:pPr algn="r"/>
            <a:r>
              <a:rPr lang="ru-RU" sz="1800" dirty="0">
                <a:solidFill>
                  <a:schemeClr val="tx1"/>
                </a:solidFill>
                <a:latin typeface="Times New Roman" panose="02020603050405020304" pitchFamily="18" charset="0"/>
                <a:cs typeface="Times New Roman" panose="02020603050405020304" pitchFamily="18" charset="0"/>
              </a:rPr>
              <a:t>у</a:t>
            </a:r>
            <a:r>
              <a:rPr lang="ru-RU" sz="1800" dirty="0" smtClean="0">
                <a:solidFill>
                  <a:schemeClr val="tx1"/>
                </a:solidFill>
                <a:latin typeface="Times New Roman" panose="02020603050405020304" pitchFamily="18" charset="0"/>
                <a:cs typeface="Times New Roman" panose="02020603050405020304" pitchFamily="18" charset="0"/>
              </a:rPr>
              <a:t>читель начальных классов </a:t>
            </a:r>
          </a:p>
          <a:p>
            <a:pPr algn="r"/>
            <a:r>
              <a:rPr lang="ru-RU" sz="1800" dirty="0" smtClean="0">
                <a:solidFill>
                  <a:schemeClr val="tx1"/>
                </a:solidFill>
                <a:latin typeface="Times New Roman" panose="02020603050405020304" pitchFamily="18" charset="0"/>
                <a:cs typeface="Times New Roman" panose="02020603050405020304" pitchFamily="18" charset="0"/>
              </a:rPr>
              <a:t>МОУ СОШ № 20</a:t>
            </a:r>
          </a:p>
          <a:p>
            <a:pPr algn="r"/>
            <a:r>
              <a:rPr lang="ru-RU" sz="1800" dirty="0" smtClean="0">
                <a:solidFill>
                  <a:schemeClr val="tx1"/>
                </a:solidFill>
                <a:latin typeface="Times New Roman" panose="02020603050405020304" pitchFamily="18" charset="0"/>
                <a:cs typeface="Times New Roman" panose="02020603050405020304" pitchFamily="18" charset="0"/>
              </a:rPr>
              <a:t>Дубинина Елена Игоревна</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30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34537" y="274638"/>
            <a:ext cx="8564137" cy="1143000"/>
          </a:xfrm>
          <a:prstGeom prst="rect">
            <a:avLst/>
          </a:prstGeom>
        </p:spPr>
        <p:txBody>
          <a:bodyPr/>
          <a:lstStyle/>
          <a:p>
            <a:r>
              <a:rPr lang="ru-RU"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Дидактические игры на уроках математики </a:t>
            </a:r>
            <a:br>
              <a:rPr lang="ru-RU"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br>
            <a:endParaRPr lang="ru-RU" dirty="0"/>
          </a:p>
        </p:txBody>
      </p:sp>
      <p:pic>
        <p:nvPicPr>
          <p:cNvPr id="4" name="Picture 5" descr="P9010016"/>
          <p:cNvPicPr>
            <a:picLocks noGrp="1" noChangeAspect="1" noChangeArrowheads="1"/>
          </p:cNvPicPr>
          <p:nvPr>
            <p:ph idx="4294967295"/>
          </p:nvPr>
        </p:nvPicPr>
        <p:blipFill>
          <a:blip r:embed="rId2" cstate="print"/>
          <a:srcRect/>
          <a:stretch>
            <a:fillRect/>
          </a:stretch>
        </p:blipFill>
        <p:spPr bwMode="auto">
          <a:xfrm>
            <a:off x="2207941" y="2325068"/>
            <a:ext cx="4404731" cy="2815644"/>
          </a:xfrm>
          <a:prstGeom prst="rect">
            <a:avLst/>
          </a:prstGeom>
          <a:noFill/>
          <a:ln w="9525">
            <a:noFill/>
            <a:miter lim="800000"/>
            <a:headEnd/>
            <a:tailEnd/>
          </a:ln>
          <a:effectLst/>
        </p:spPr>
      </p:pic>
    </p:spTree>
    <p:extLst>
      <p:ext uri="{BB962C8B-B14F-4D97-AF65-F5344CB8AC3E}">
        <p14:creationId xmlns:p14="http://schemas.microsoft.com/office/powerpoint/2010/main" val="339864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a:prstGeom prst="rect">
            <a:avLst/>
          </a:prstGeom>
        </p:spPr>
        <p:txBody>
          <a:bodyPr/>
          <a:lstStyle/>
          <a:p>
            <a:r>
              <a:rPr lang="ru-RU" dirty="0">
                <a:solidFill>
                  <a:srgbClr val="000099"/>
                </a:solidFill>
                <a:effectLst>
                  <a:outerShdw blurRad="38100" dist="38100" dir="2700000" algn="tl">
                    <a:srgbClr val="C0C0C0"/>
                  </a:outerShdw>
                </a:effectLst>
                <a:latin typeface="Tahoma" pitchFamily="34" charset="0"/>
              </a:rPr>
              <a:t>«Помоги Белочке собрать орехи»</a:t>
            </a:r>
            <a:r>
              <a:rPr lang="ru-RU" sz="2400" dirty="0">
                <a:solidFill>
                  <a:srgbClr val="FFFFFF"/>
                </a:solidFill>
                <a:latin typeface="Tahoma" pitchFamily="34" charset="0"/>
              </a:rPr>
              <a:t> </a:t>
            </a:r>
            <a:br>
              <a:rPr lang="ru-RU" sz="2400" dirty="0">
                <a:solidFill>
                  <a:srgbClr val="FFFFFF"/>
                </a:solidFill>
                <a:latin typeface="Tahoma" pitchFamily="34" charset="0"/>
              </a:rPr>
            </a:br>
            <a:r>
              <a:rPr lang="ru-RU" sz="2400" b="1" dirty="0">
                <a:solidFill>
                  <a:srgbClr val="0D0D0D"/>
                </a:solidFill>
                <a:effectLst>
                  <a:outerShdw blurRad="38100" dist="38100" dir="2700000" algn="tl">
                    <a:srgbClr val="C0C0C0"/>
                  </a:outerShdw>
                </a:effectLst>
              </a:rPr>
              <a:t/>
            </a:r>
            <a:br>
              <a:rPr lang="ru-RU" sz="2400" b="1" dirty="0">
                <a:solidFill>
                  <a:srgbClr val="0D0D0D"/>
                </a:solidFill>
                <a:effectLst>
                  <a:outerShdw blurRad="38100" dist="38100" dir="2700000" algn="tl">
                    <a:srgbClr val="C0C0C0"/>
                  </a:outerShdw>
                </a:effectLst>
              </a:rPr>
            </a:br>
            <a:r>
              <a:rPr lang="ru-RU" sz="2400" dirty="0" smtClean="0">
                <a:solidFill>
                  <a:srgbClr val="FFFFFF"/>
                </a:solidFill>
                <a:latin typeface="Tahoma" pitchFamily="34" charset="0"/>
              </a:rPr>
              <a:t>8--</a:t>
            </a:r>
            <a:endParaRPr lang="ru-RU" dirty="0"/>
          </a:p>
        </p:txBody>
      </p:sp>
      <p:pic>
        <p:nvPicPr>
          <p:cNvPr id="5" name="Picture 15" descr="133581"/>
          <p:cNvPicPr>
            <a:picLocks noChangeAspect="1" noChangeArrowheads="1"/>
          </p:cNvPicPr>
          <p:nvPr/>
        </p:nvPicPr>
        <p:blipFill>
          <a:blip r:embed="rId2" cstate="print"/>
          <a:srcRect/>
          <a:stretch>
            <a:fillRect/>
          </a:stretch>
        </p:blipFill>
        <p:spPr bwMode="auto">
          <a:xfrm>
            <a:off x="6067483" y="846138"/>
            <a:ext cx="2986087" cy="2573338"/>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t="11295" r="3200"/>
          <a:stretch>
            <a:fillRect/>
          </a:stretch>
        </p:blipFill>
        <p:spPr bwMode="auto">
          <a:xfrm>
            <a:off x="3885231" y="4481784"/>
            <a:ext cx="1730375" cy="1708150"/>
          </a:xfrm>
          <a:prstGeom prst="rect">
            <a:avLst/>
          </a:prstGeom>
          <a:noFill/>
          <a:ln w="9525">
            <a:noFill/>
            <a:miter lim="800000"/>
            <a:headEnd/>
            <a:tailEnd/>
          </a:ln>
        </p:spPr>
      </p:pic>
      <p:pic>
        <p:nvPicPr>
          <p:cNvPr id="7" name="Picture 15" descr="133581"/>
          <p:cNvPicPr>
            <a:picLocks noChangeAspect="1" noChangeArrowheads="1"/>
          </p:cNvPicPr>
          <p:nvPr/>
        </p:nvPicPr>
        <p:blipFill>
          <a:blip r:embed="rId2" cstate="print"/>
          <a:srcRect l="67482" t="64404"/>
          <a:stretch>
            <a:fillRect/>
          </a:stretch>
        </p:blipFill>
        <p:spPr bwMode="auto">
          <a:xfrm>
            <a:off x="1252915" y="1342734"/>
            <a:ext cx="1079500" cy="1079500"/>
          </a:xfrm>
          <a:prstGeom prst="rect">
            <a:avLst/>
          </a:prstGeom>
          <a:noFill/>
          <a:ln w="9525">
            <a:noFill/>
            <a:miter lim="800000"/>
            <a:headEnd/>
            <a:tailEnd/>
          </a:ln>
        </p:spPr>
      </p:pic>
      <p:pic>
        <p:nvPicPr>
          <p:cNvPr id="8" name="Picture 15" descr="133581"/>
          <p:cNvPicPr>
            <a:picLocks noChangeAspect="1" noChangeArrowheads="1"/>
          </p:cNvPicPr>
          <p:nvPr/>
        </p:nvPicPr>
        <p:blipFill>
          <a:blip r:embed="rId2" cstate="print"/>
          <a:srcRect l="67482" t="64404"/>
          <a:stretch>
            <a:fillRect/>
          </a:stretch>
        </p:blipFill>
        <p:spPr bwMode="auto">
          <a:xfrm>
            <a:off x="1163285" y="3246421"/>
            <a:ext cx="1079500" cy="1079500"/>
          </a:xfrm>
          <a:prstGeom prst="rect">
            <a:avLst/>
          </a:prstGeom>
          <a:noFill/>
          <a:ln w="9525">
            <a:noFill/>
            <a:miter lim="800000"/>
            <a:headEnd/>
            <a:tailEnd/>
          </a:ln>
        </p:spPr>
      </p:pic>
      <p:pic>
        <p:nvPicPr>
          <p:cNvPr id="9" name="Picture 15" descr="133581"/>
          <p:cNvPicPr>
            <a:picLocks noChangeAspect="1" noChangeArrowheads="1"/>
          </p:cNvPicPr>
          <p:nvPr/>
        </p:nvPicPr>
        <p:blipFill>
          <a:blip r:embed="rId2" cstate="print"/>
          <a:srcRect l="67482" t="64404"/>
          <a:stretch>
            <a:fillRect/>
          </a:stretch>
        </p:blipFill>
        <p:spPr bwMode="auto">
          <a:xfrm>
            <a:off x="3090106" y="1783588"/>
            <a:ext cx="1079500" cy="1079500"/>
          </a:xfrm>
          <a:prstGeom prst="rect">
            <a:avLst/>
          </a:prstGeom>
          <a:noFill/>
          <a:ln w="9525">
            <a:noFill/>
            <a:miter lim="800000"/>
            <a:headEnd/>
            <a:tailEnd/>
          </a:ln>
        </p:spPr>
      </p:pic>
      <p:pic>
        <p:nvPicPr>
          <p:cNvPr id="10" name="Picture 15" descr="133581"/>
          <p:cNvPicPr>
            <a:picLocks noChangeAspect="1" noChangeArrowheads="1"/>
          </p:cNvPicPr>
          <p:nvPr/>
        </p:nvPicPr>
        <p:blipFill>
          <a:blip r:embed="rId2" cstate="print"/>
          <a:srcRect l="67482" t="64404"/>
          <a:stretch>
            <a:fillRect/>
          </a:stretch>
        </p:blipFill>
        <p:spPr bwMode="auto">
          <a:xfrm>
            <a:off x="6797298" y="4190864"/>
            <a:ext cx="1079500" cy="1079500"/>
          </a:xfrm>
          <a:prstGeom prst="rect">
            <a:avLst/>
          </a:prstGeom>
          <a:noFill/>
          <a:ln w="9525">
            <a:noFill/>
            <a:miter lim="800000"/>
            <a:headEnd/>
            <a:tailEnd/>
          </a:ln>
        </p:spPr>
      </p:pic>
      <p:pic>
        <p:nvPicPr>
          <p:cNvPr id="11" name="Picture 15" descr="133581"/>
          <p:cNvPicPr>
            <a:picLocks noChangeAspect="1" noChangeArrowheads="1"/>
          </p:cNvPicPr>
          <p:nvPr/>
        </p:nvPicPr>
        <p:blipFill>
          <a:blip r:embed="rId2" cstate="print"/>
          <a:srcRect l="67482" t="64404"/>
          <a:stretch>
            <a:fillRect/>
          </a:stretch>
        </p:blipFill>
        <p:spPr bwMode="auto">
          <a:xfrm>
            <a:off x="5349923" y="3506133"/>
            <a:ext cx="1079500" cy="1079500"/>
          </a:xfrm>
          <a:prstGeom prst="rect">
            <a:avLst/>
          </a:prstGeom>
          <a:noFill/>
          <a:ln w="9525">
            <a:noFill/>
            <a:miter lim="800000"/>
            <a:headEnd/>
            <a:tailEnd/>
          </a:ln>
        </p:spPr>
      </p:pic>
      <p:pic>
        <p:nvPicPr>
          <p:cNvPr id="12" name="Picture 15" descr="133581"/>
          <p:cNvPicPr>
            <a:picLocks noChangeAspect="1" noChangeArrowheads="1"/>
          </p:cNvPicPr>
          <p:nvPr/>
        </p:nvPicPr>
        <p:blipFill>
          <a:blip r:embed="rId2" cstate="print"/>
          <a:srcRect l="67482" t="64404"/>
          <a:stretch>
            <a:fillRect/>
          </a:stretch>
        </p:blipFill>
        <p:spPr bwMode="auto">
          <a:xfrm>
            <a:off x="4999134" y="1929746"/>
            <a:ext cx="1079500" cy="1079500"/>
          </a:xfrm>
          <a:prstGeom prst="rect">
            <a:avLst/>
          </a:prstGeom>
          <a:noFill/>
          <a:ln w="9525">
            <a:noFill/>
            <a:miter lim="800000"/>
            <a:headEnd/>
            <a:tailEnd/>
          </a:ln>
        </p:spPr>
      </p:pic>
      <p:pic>
        <p:nvPicPr>
          <p:cNvPr id="13" name="Picture 15" descr="133581"/>
          <p:cNvPicPr>
            <a:picLocks noChangeAspect="1" noChangeArrowheads="1"/>
          </p:cNvPicPr>
          <p:nvPr/>
        </p:nvPicPr>
        <p:blipFill>
          <a:blip r:embed="rId2" cstate="print"/>
          <a:srcRect l="67482" t="64404"/>
          <a:stretch>
            <a:fillRect/>
          </a:stretch>
        </p:blipFill>
        <p:spPr bwMode="auto">
          <a:xfrm>
            <a:off x="2856827" y="4082881"/>
            <a:ext cx="1079500" cy="1079500"/>
          </a:xfrm>
          <a:prstGeom prst="rect">
            <a:avLst/>
          </a:prstGeom>
          <a:noFill/>
          <a:ln w="9525">
            <a:noFill/>
            <a:miter lim="800000"/>
            <a:headEnd/>
            <a:tailEnd/>
          </a:ln>
        </p:spPr>
      </p:pic>
      <p:pic>
        <p:nvPicPr>
          <p:cNvPr id="14" name="Picture 15" descr="133581"/>
          <p:cNvPicPr>
            <a:picLocks noChangeAspect="1" noChangeArrowheads="1"/>
          </p:cNvPicPr>
          <p:nvPr/>
        </p:nvPicPr>
        <p:blipFill>
          <a:blip r:embed="rId2" cstate="print"/>
          <a:srcRect l="67482" t="64404"/>
          <a:stretch>
            <a:fillRect/>
          </a:stretch>
        </p:blipFill>
        <p:spPr bwMode="auto">
          <a:xfrm>
            <a:off x="3722008" y="3246421"/>
            <a:ext cx="1079500" cy="1079500"/>
          </a:xfrm>
          <a:prstGeom prst="rect">
            <a:avLst/>
          </a:prstGeom>
          <a:noFill/>
          <a:ln w="9525">
            <a:noFill/>
            <a:miter lim="800000"/>
            <a:headEnd/>
            <a:tailEnd/>
          </a:ln>
        </p:spPr>
      </p:pic>
      <p:sp>
        <p:nvSpPr>
          <p:cNvPr id="16" name="Rectangle 24"/>
          <p:cNvSpPr>
            <a:spLocks noChangeArrowheads="1"/>
          </p:cNvSpPr>
          <p:nvPr/>
        </p:nvSpPr>
        <p:spPr bwMode="auto">
          <a:xfrm>
            <a:off x="1616927" y="1260477"/>
            <a:ext cx="1188804" cy="707886"/>
          </a:xfrm>
          <a:prstGeom prst="rect">
            <a:avLst/>
          </a:prstGeom>
          <a:noFill/>
          <a:ln w="952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ru-RU" sz="4000" b="1" dirty="0">
                <a:solidFill>
                  <a:srgbClr val="0D0D0D"/>
                </a:solidFill>
                <a:effectLst>
                  <a:outerShdw blurRad="38100" dist="38100" dir="2700000" algn="tl">
                    <a:srgbClr val="C0C0C0"/>
                  </a:outerShdw>
                </a:effectLst>
              </a:rPr>
              <a:t>9-3</a:t>
            </a:r>
          </a:p>
        </p:txBody>
      </p:sp>
      <p:sp>
        <p:nvSpPr>
          <p:cNvPr id="17" name="Прямоугольник 16"/>
          <p:cNvSpPr/>
          <p:nvPr/>
        </p:nvSpPr>
        <p:spPr>
          <a:xfrm>
            <a:off x="3423541" y="1714348"/>
            <a:ext cx="1092704" cy="707886"/>
          </a:xfrm>
          <a:prstGeom prst="rect">
            <a:avLst/>
          </a:prstGeom>
        </p:spPr>
        <p:txBody>
          <a:bodyPr wrap="square">
            <a:spAutoFit/>
          </a:bodyPr>
          <a:lstStyle/>
          <a:p>
            <a:pPr lvl="0" fontAlgn="base">
              <a:spcBef>
                <a:spcPct val="0"/>
              </a:spcBef>
              <a:spcAft>
                <a:spcPct val="0"/>
              </a:spcAft>
              <a:defRPr/>
            </a:pPr>
            <a:r>
              <a:rPr lang="ru-RU" sz="4000" b="1" dirty="0">
                <a:solidFill>
                  <a:srgbClr val="0D0D0D"/>
                </a:solidFill>
                <a:effectLst>
                  <a:outerShdw blurRad="38100" dist="38100" dir="2700000" algn="tl">
                    <a:srgbClr val="C0C0C0"/>
                  </a:outerShdw>
                </a:effectLst>
                <a:latin typeface="Tahoma" pitchFamily="34" charset="0"/>
              </a:rPr>
              <a:t>8-7</a:t>
            </a:r>
            <a:endParaRPr lang="ru-RU" sz="4000" b="1" dirty="0">
              <a:solidFill>
                <a:srgbClr val="0D0D0D"/>
              </a:solidFill>
              <a:effectLst>
                <a:outerShdw blurRad="38100" dist="38100" dir="2700000" algn="tl">
                  <a:srgbClr val="C0C0C0"/>
                </a:outerShdw>
              </a:effectLst>
              <a:latin typeface="Tahoma" pitchFamily="34" charset="0"/>
            </a:endParaRPr>
          </a:p>
        </p:txBody>
      </p:sp>
      <p:sp>
        <p:nvSpPr>
          <p:cNvPr id="18" name="Rectangle 29"/>
          <p:cNvSpPr>
            <a:spLocks noChangeArrowheads="1"/>
          </p:cNvSpPr>
          <p:nvPr/>
        </p:nvSpPr>
        <p:spPr bwMode="auto">
          <a:xfrm>
            <a:off x="1616928" y="3402284"/>
            <a:ext cx="1188803" cy="707886"/>
          </a:xfrm>
          <a:prstGeom prst="rect">
            <a:avLst/>
          </a:prstGeom>
          <a:noFill/>
          <a:ln w="952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ru-RU" sz="4000" b="1" dirty="0">
                <a:solidFill>
                  <a:srgbClr val="0D0D0D"/>
                </a:solidFill>
                <a:effectLst>
                  <a:outerShdw blurRad="38100" dist="38100" dir="2700000" algn="tl">
                    <a:srgbClr val="C0C0C0"/>
                  </a:outerShdw>
                </a:effectLst>
              </a:rPr>
              <a:t>9-2</a:t>
            </a:r>
          </a:p>
        </p:txBody>
      </p:sp>
      <p:sp>
        <p:nvSpPr>
          <p:cNvPr id="19" name="Rectangle 31"/>
          <p:cNvSpPr>
            <a:spLocks noChangeArrowheads="1"/>
          </p:cNvSpPr>
          <p:nvPr/>
        </p:nvSpPr>
        <p:spPr bwMode="auto">
          <a:xfrm>
            <a:off x="5436469" y="1989138"/>
            <a:ext cx="1125054" cy="707886"/>
          </a:xfrm>
          <a:prstGeom prst="rect">
            <a:avLst/>
          </a:prstGeom>
          <a:noFill/>
          <a:ln w="952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ru-RU" sz="4000" b="1">
                <a:solidFill>
                  <a:srgbClr val="0D0D0D"/>
                </a:solidFill>
                <a:effectLst>
                  <a:outerShdw blurRad="38100" dist="38100" dir="2700000" algn="tl">
                    <a:srgbClr val="C0C0C0"/>
                  </a:outerShdw>
                </a:effectLst>
              </a:rPr>
              <a:t>6-2</a:t>
            </a:r>
          </a:p>
        </p:txBody>
      </p:sp>
      <p:sp>
        <p:nvSpPr>
          <p:cNvPr id="20" name="Прямоугольник 19"/>
          <p:cNvSpPr/>
          <p:nvPr/>
        </p:nvSpPr>
        <p:spPr>
          <a:xfrm>
            <a:off x="6527737" y="3990977"/>
            <a:ext cx="1300419" cy="707886"/>
          </a:xfrm>
          <a:prstGeom prst="rect">
            <a:avLst/>
          </a:prstGeom>
        </p:spPr>
        <p:txBody>
          <a:bodyPr wrap="square">
            <a:spAutoFit/>
          </a:bodyPr>
          <a:lstStyle/>
          <a:p>
            <a:r>
              <a:rPr lang="ru-RU" sz="4000" b="1" dirty="0">
                <a:solidFill>
                  <a:srgbClr val="0D0D0D"/>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5+2</a:t>
            </a:r>
            <a:endParaRPr lang="ru-RU" sz="4000" dirty="0">
              <a:latin typeface="Tahoma" panose="020B0604030504040204" pitchFamily="34" charset="0"/>
              <a:ea typeface="Tahoma" panose="020B0604030504040204" pitchFamily="34" charset="0"/>
              <a:cs typeface="Tahoma" panose="020B0604030504040204" pitchFamily="34" charset="0"/>
            </a:endParaRPr>
          </a:p>
        </p:txBody>
      </p:sp>
      <p:sp>
        <p:nvSpPr>
          <p:cNvPr id="21" name="Прямоугольник 20"/>
          <p:cNvSpPr/>
          <p:nvPr/>
        </p:nvSpPr>
        <p:spPr>
          <a:xfrm>
            <a:off x="3942661" y="3075057"/>
            <a:ext cx="1258678" cy="707886"/>
          </a:xfrm>
          <a:prstGeom prst="rect">
            <a:avLst/>
          </a:prstGeom>
        </p:spPr>
        <p:txBody>
          <a:bodyPr wrap="none">
            <a:spAutoFit/>
          </a:bodyPr>
          <a:lstStyle/>
          <a:p>
            <a:pPr lvl="0" fontAlgn="base">
              <a:spcBef>
                <a:spcPct val="0"/>
              </a:spcBef>
              <a:spcAft>
                <a:spcPct val="0"/>
              </a:spcAft>
              <a:defRPr/>
            </a:pPr>
            <a:r>
              <a:rPr lang="ru-RU" sz="4000" b="1" dirty="0">
                <a:solidFill>
                  <a:srgbClr val="0D0D0D"/>
                </a:solidFill>
                <a:effectLst>
                  <a:outerShdw blurRad="38100" dist="38100" dir="2700000" algn="tl">
                    <a:srgbClr val="C0C0C0"/>
                  </a:outerShdw>
                </a:effectLst>
                <a:latin typeface="Tahoma" pitchFamily="34" charset="0"/>
              </a:rPr>
              <a:t>6+1</a:t>
            </a:r>
            <a:endParaRPr lang="ru-RU" sz="4000" b="1" dirty="0">
              <a:solidFill>
                <a:srgbClr val="0D0D0D"/>
              </a:solidFill>
              <a:effectLst>
                <a:outerShdw blurRad="38100" dist="38100" dir="2700000" algn="tl">
                  <a:srgbClr val="C0C0C0"/>
                </a:outerShdw>
              </a:effectLst>
              <a:latin typeface="Tahoma" pitchFamily="34" charset="0"/>
            </a:endParaRPr>
          </a:p>
        </p:txBody>
      </p:sp>
      <p:sp>
        <p:nvSpPr>
          <p:cNvPr id="22" name="Прямоугольник 21"/>
          <p:cNvSpPr/>
          <p:nvPr/>
        </p:nvSpPr>
        <p:spPr>
          <a:xfrm>
            <a:off x="2664615" y="3994912"/>
            <a:ext cx="1278046" cy="707886"/>
          </a:xfrm>
          <a:prstGeom prst="rect">
            <a:avLst/>
          </a:prstGeom>
        </p:spPr>
        <p:txBody>
          <a:bodyPr wrap="square">
            <a:spAutoFit/>
          </a:bodyPr>
          <a:lstStyle/>
          <a:p>
            <a:pPr lvl="0" fontAlgn="base">
              <a:spcBef>
                <a:spcPct val="0"/>
              </a:spcBef>
              <a:spcAft>
                <a:spcPct val="0"/>
              </a:spcAft>
              <a:defRPr/>
            </a:pPr>
            <a:r>
              <a:rPr lang="ru-RU" sz="4000" b="1" dirty="0">
                <a:solidFill>
                  <a:srgbClr val="0D0D0D"/>
                </a:solidFill>
                <a:effectLst>
                  <a:outerShdw blurRad="38100" dist="38100" dir="2700000" algn="tl">
                    <a:srgbClr val="C0C0C0"/>
                  </a:outerShdw>
                </a:effectLst>
                <a:latin typeface="Tahoma" pitchFamily="34" charset="0"/>
              </a:rPr>
              <a:t>0+7</a:t>
            </a:r>
            <a:endParaRPr lang="ru-RU" sz="4000" b="1" dirty="0">
              <a:solidFill>
                <a:srgbClr val="0D0D0D"/>
              </a:solidFill>
              <a:effectLst>
                <a:outerShdw blurRad="38100" dist="38100" dir="2700000" algn="tl">
                  <a:srgbClr val="C0C0C0"/>
                </a:outerShdw>
              </a:effectLst>
              <a:latin typeface="Tahoma" pitchFamily="34" charset="0"/>
            </a:endParaRPr>
          </a:p>
        </p:txBody>
      </p:sp>
      <p:sp>
        <p:nvSpPr>
          <p:cNvPr id="23" name="Прямоугольник 22"/>
          <p:cNvSpPr/>
          <p:nvPr/>
        </p:nvSpPr>
        <p:spPr>
          <a:xfrm>
            <a:off x="5477155" y="3323431"/>
            <a:ext cx="1311091" cy="707886"/>
          </a:xfrm>
          <a:prstGeom prst="rect">
            <a:avLst/>
          </a:prstGeom>
        </p:spPr>
        <p:txBody>
          <a:bodyPr wrap="square">
            <a:spAutoFit/>
          </a:bodyPr>
          <a:lstStyle/>
          <a:p>
            <a:pPr lvl="0" fontAlgn="base">
              <a:spcBef>
                <a:spcPct val="0"/>
              </a:spcBef>
              <a:spcAft>
                <a:spcPct val="0"/>
              </a:spcAft>
              <a:defRPr/>
            </a:pPr>
            <a:r>
              <a:rPr lang="ru-RU" sz="4000" b="1" dirty="0">
                <a:solidFill>
                  <a:srgbClr val="0D0D0D"/>
                </a:solidFill>
                <a:effectLst>
                  <a:outerShdw blurRad="38100" dist="38100" dir="2700000" algn="tl">
                    <a:srgbClr val="C0C0C0"/>
                  </a:outerShdw>
                </a:effectLst>
                <a:latin typeface="Tahoma" pitchFamily="34" charset="0"/>
              </a:rPr>
              <a:t>3+4</a:t>
            </a:r>
            <a:endParaRPr lang="ru-RU" sz="4000" b="1" dirty="0">
              <a:solidFill>
                <a:srgbClr val="0D0D0D"/>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356962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a:prstGeom prst="rect">
            <a:avLst/>
          </a:prstGeom>
        </p:spPr>
        <p:txBody>
          <a:bodyPr/>
          <a:lstStyle/>
          <a:p>
            <a:r>
              <a:rPr lang="ru-RU" dirty="0"/>
              <a:t>Игры по окружающему миру</a:t>
            </a:r>
          </a:p>
        </p:txBody>
      </p:sp>
      <p:pic>
        <p:nvPicPr>
          <p:cNvPr id="4" name="Picture 7"/>
          <p:cNvPicPr>
            <a:picLocks noGrp="1" noChangeAspect="1" noChangeArrowheads="1"/>
          </p:cNvPicPr>
          <p:nvPr>
            <p:ph idx="4294967295"/>
          </p:nvPr>
        </p:nvPicPr>
        <p:blipFill>
          <a:blip r:embed="rId2" cstate="print"/>
          <a:srcRect/>
          <a:stretch>
            <a:fillRect/>
          </a:stretch>
        </p:blipFill>
        <p:spPr bwMode="auto">
          <a:xfrm rot="20390717">
            <a:off x="1048216" y="1120035"/>
            <a:ext cx="1985963" cy="2228850"/>
          </a:xfrm>
          <a:prstGeom prst="rect">
            <a:avLst/>
          </a:prstGeom>
          <a:noFill/>
          <a:ln w="9525">
            <a:noFill/>
            <a:miter lim="800000"/>
            <a:headEnd/>
            <a:tailEnd/>
          </a:ln>
          <a:effectLst/>
        </p:spPr>
      </p:pic>
      <p:pic>
        <p:nvPicPr>
          <p:cNvPr id="5" name="Picture 6"/>
          <p:cNvPicPr>
            <a:picLocks noGrp="1" noChangeAspect="1" noChangeArrowheads="1"/>
          </p:cNvPicPr>
          <p:nvPr/>
        </p:nvPicPr>
        <p:blipFill>
          <a:blip r:embed="rId3" cstate="print"/>
          <a:srcRect/>
          <a:stretch>
            <a:fillRect/>
          </a:stretch>
        </p:blipFill>
        <p:spPr bwMode="auto">
          <a:xfrm rot="802662">
            <a:off x="5558880" y="1004560"/>
            <a:ext cx="1768575" cy="3031301"/>
          </a:xfrm>
          <a:prstGeom prst="rect">
            <a:avLst/>
          </a:prstGeom>
          <a:noFill/>
          <a:ln w="9525">
            <a:noFill/>
            <a:miter lim="800000"/>
            <a:headEnd/>
            <a:tailEnd/>
          </a:ln>
          <a:effectLst/>
        </p:spPr>
      </p:pic>
      <p:pic>
        <p:nvPicPr>
          <p:cNvPr id="6" name="Picture 4" descr="DSC04906"/>
          <p:cNvPicPr>
            <a:picLocks noGrp="1" noChangeAspect="1" noChangeArrowheads="1"/>
          </p:cNvPicPr>
          <p:nvPr/>
        </p:nvPicPr>
        <p:blipFill>
          <a:blip r:embed="rId4" cstate="print"/>
          <a:srcRect/>
          <a:stretch>
            <a:fillRect/>
          </a:stretch>
        </p:blipFill>
        <p:spPr bwMode="auto">
          <a:xfrm>
            <a:off x="2488741" y="2944117"/>
            <a:ext cx="3252117" cy="2500330"/>
          </a:xfrm>
          <a:prstGeom prst="rect">
            <a:avLst/>
          </a:prstGeom>
          <a:noFill/>
          <a:ln w="9525">
            <a:noFill/>
            <a:miter lim="800000"/>
            <a:headEnd/>
            <a:tailEnd/>
          </a:ln>
          <a:effectLst/>
        </p:spPr>
      </p:pic>
    </p:spTree>
    <p:extLst>
      <p:ext uri="{BB962C8B-B14F-4D97-AF65-F5344CB8AC3E}">
        <p14:creationId xmlns:p14="http://schemas.microsoft.com/office/powerpoint/2010/main" val="1303906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a:prstGeom prst="rect">
            <a:avLst/>
          </a:prstGeom>
        </p:spPr>
        <p:txBody>
          <a:bodyPr/>
          <a:lstStyle/>
          <a:p>
            <a:pPr lvl="0"/>
            <a:r>
              <a:rPr lang="ru-RU" sz="3200" b="1" dirty="0">
                <a:solidFill>
                  <a:srgbClr val="FF0000"/>
                </a:solidFill>
                <a:latin typeface="Calibri" pitchFamily="34" charset="0"/>
                <a:ea typeface="Times New Roman" pitchFamily="18" charset="0"/>
                <a:cs typeface="Arial" charset="0"/>
              </a:rPr>
              <a:t>«</a:t>
            </a:r>
            <a:r>
              <a:rPr lang="ru-RU" sz="3200" b="1" dirty="0">
                <a:solidFill>
                  <a:srgbClr val="FF0000"/>
                </a:solidFill>
                <a:latin typeface="Arial" charset="0"/>
                <a:ea typeface="Times New Roman" pitchFamily="18" charset="0"/>
                <a:cs typeface="Arial" charset="0"/>
              </a:rPr>
              <a:t>Эти разные цветы</a:t>
            </a:r>
            <a:r>
              <a:rPr lang="ru-RU" sz="3200" b="1" dirty="0">
                <a:solidFill>
                  <a:srgbClr val="FF0000"/>
                </a:solidFill>
                <a:latin typeface="Calibri" pitchFamily="34" charset="0"/>
                <a:ea typeface="Times New Roman" pitchFamily="18" charset="0"/>
                <a:cs typeface="Arial" charset="0"/>
              </a:rPr>
              <a:t>»</a:t>
            </a:r>
            <a:r>
              <a:rPr lang="ru-RU" sz="3200" b="1" dirty="0">
                <a:solidFill>
                  <a:srgbClr val="FF0000"/>
                </a:solidFill>
                <a:latin typeface="Arial" charset="0"/>
                <a:ea typeface="Times New Roman" pitchFamily="18" charset="0"/>
                <a:cs typeface="Arial" charset="0"/>
              </a:rPr>
              <a:t>.</a:t>
            </a:r>
            <a:r>
              <a:rPr lang="ru-RU" sz="3200" dirty="0">
                <a:solidFill>
                  <a:srgbClr val="FF0000"/>
                </a:solidFill>
                <a:latin typeface="Calibri" pitchFamily="34" charset="0"/>
                <a:ea typeface="Times New Roman" pitchFamily="18" charset="0"/>
                <a:cs typeface="Arial" charset="0"/>
              </a:rPr>
              <a:t> </a:t>
            </a:r>
            <a:r>
              <a:rPr lang="ru-RU" sz="3200" dirty="0">
                <a:solidFill>
                  <a:srgbClr val="FF0000"/>
                </a:solidFill>
                <a:latin typeface="Tahoma" pitchFamily="34" charset="0"/>
                <a:ea typeface="Times New Roman" pitchFamily="18" charset="0"/>
                <a:cs typeface="Arial" charset="0"/>
              </a:rPr>
              <a:t/>
            </a:r>
            <a:br>
              <a:rPr lang="ru-RU" sz="3200" dirty="0">
                <a:solidFill>
                  <a:srgbClr val="FF0000"/>
                </a:solidFill>
                <a:latin typeface="Tahoma" pitchFamily="34" charset="0"/>
                <a:ea typeface="Times New Roman" pitchFamily="18" charset="0"/>
                <a:cs typeface="Arial" charset="0"/>
              </a:rPr>
            </a:br>
            <a:r>
              <a:rPr lang="ru-RU" sz="2000"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Задачи:</a:t>
            </a:r>
            <a:r>
              <a:rPr lang="ru-RU" sz="1600" dirty="0">
                <a:solidFill>
                  <a:srgbClr val="00B0F0"/>
                </a:solidFill>
                <a:latin typeface="Tahoma" pitchFamily="34" charset="0"/>
                <a:ea typeface="Times New Roman" pitchFamily="18" charset="0"/>
                <a:cs typeface="Arial" charset="0"/>
              </a:rPr>
              <a:t/>
            </a:r>
            <a:br>
              <a:rPr lang="ru-RU" sz="1600" dirty="0">
                <a:solidFill>
                  <a:srgbClr val="00B0F0"/>
                </a:solidFill>
                <a:latin typeface="Tahoma" pitchFamily="34" charset="0"/>
                <a:ea typeface="Times New Roman" pitchFamily="18" charset="0"/>
                <a:cs typeface="Arial"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Закрепить знания детей о комнатных и дикорастущих цветах.</a:t>
            </a:r>
            <a:br>
              <a:rPr lang="ru-RU" sz="1800" dirty="0">
                <a:latin typeface="Times New Roman" panose="02020603050405020304" pitchFamily="18" charset="0"/>
                <a:ea typeface="Times New Roman" panose="02020603050405020304" pitchFamily="18" charset="0"/>
                <a:cs typeface="Times New Roman" panose="02020603050405020304" pitchFamily="18"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 Развивать познавательную активность детей, умение </a:t>
            </a:r>
            <a:br>
              <a:rPr lang="ru-RU" sz="1800" dirty="0">
                <a:latin typeface="Times New Roman" panose="02020603050405020304" pitchFamily="18" charset="0"/>
                <a:ea typeface="Times New Roman" panose="02020603050405020304" pitchFamily="18" charset="0"/>
                <a:cs typeface="Times New Roman" panose="02020603050405020304" pitchFamily="18"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использовать в работе ранее полученные знания.</a:t>
            </a:r>
            <a:br>
              <a:rPr lang="ru-RU" sz="1800" dirty="0">
                <a:latin typeface="Times New Roman" panose="02020603050405020304" pitchFamily="18" charset="0"/>
                <a:ea typeface="Times New Roman" panose="02020603050405020304" pitchFamily="18" charset="0"/>
                <a:cs typeface="Times New Roman" panose="02020603050405020304" pitchFamily="18"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 Формировать умение работать в парах</a:t>
            </a: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 Развивать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интерес и любовь к природе. </a:t>
            </a:r>
            <a:br>
              <a:rPr lang="ru-RU" sz="1800" dirty="0">
                <a:latin typeface="Times New Roman" panose="02020603050405020304" pitchFamily="18" charset="0"/>
                <a:ea typeface="Times New Roman" panose="02020603050405020304" pitchFamily="18" charset="0"/>
                <a:cs typeface="Times New Roman" panose="02020603050405020304" pitchFamily="18"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Эта дидактическая игра может использоваться как на развивающих часах, так и во время</a:t>
            </a:r>
            <a:br>
              <a:rPr lang="ru-RU" sz="1800" dirty="0">
                <a:latin typeface="Times New Roman" panose="02020603050405020304" pitchFamily="18" charset="0"/>
                <a:ea typeface="Times New Roman" panose="02020603050405020304" pitchFamily="18" charset="0"/>
                <a:cs typeface="Times New Roman" panose="02020603050405020304" pitchFamily="18" charset="0"/>
              </a:rPr>
            </a:br>
            <a:r>
              <a:rPr lang="ru-RU" sz="1800" dirty="0">
                <a:latin typeface="Times New Roman" panose="02020603050405020304" pitchFamily="18" charset="0"/>
                <a:ea typeface="Times New Roman" panose="02020603050405020304" pitchFamily="18" charset="0"/>
                <a:cs typeface="Times New Roman" panose="02020603050405020304" pitchFamily="18" charset="0"/>
              </a:rPr>
              <a:t> урока для работы в парах. Карточки раздаются заранее</a:t>
            </a:r>
            <a:r>
              <a:rPr lang="ru-RU" sz="18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9" descr="6dvs039i"/>
          <p:cNvPicPr>
            <a:picLocks noGrp="1" noChangeAspect="1" noChangeArrowheads="1"/>
          </p:cNvPicPr>
          <p:nvPr>
            <p:ph idx="4294967295"/>
          </p:nvPr>
        </p:nvPicPr>
        <p:blipFill>
          <a:blip r:embed="rId2" cstate="print"/>
          <a:srcRect/>
          <a:stretch>
            <a:fillRect/>
          </a:stretch>
        </p:blipFill>
        <p:spPr bwMode="auto">
          <a:xfrm>
            <a:off x="1538868" y="3266932"/>
            <a:ext cx="2066925" cy="1543050"/>
          </a:xfrm>
          <a:prstGeom prst="rect">
            <a:avLst/>
          </a:prstGeom>
          <a:noFill/>
          <a:ln w="9525">
            <a:noFill/>
            <a:miter lim="800000"/>
            <a:headEnd/>
            <a:tailEnd/>
          </a:ln>
          <a:effectLst/>
        </p:spPr>
      </p:pic>
      <p:pic>
        <p:nvPicPr>
          <p:cNvPr id="5" name="Picture 15" descr="Родная природа 023"/>
          <p:cNvPicPr>
            <a:picLocks noChangeAspect="1" noChangeArrowheads="1"/>
          </p:cNvPicPr>
          <p:nvPr/>
        </p:nvPicPr>
        <p:blipFill>
          <a:blip r:embed="rId3" cstate="print"/>
          <a:srcRect l="23137" t="6514" r="8109" b="4407"/>
          <a:stretch>
            <a:fillRect/>
          </a:stretch>
        </p:blipFill>
        <p:spPr bwMode="auto">
          <a:xfrm>
            <a:off x="3176473" y="4426504"/>
            <a:ext cx="1169971" cy="1229140"/>
          </a:xfrm>
          <a:prstGeom prst="rect">
            <a:avLst/>
          </a:prstGeom>
          <a:noFill/>
          <a:ln w="9525">
            <a:noFill/>
            <a:miter lim="800000"/>
            <a:headEnd/>
            <a:tailEnd/>
          </a:ln>
          <a:effectLst/>
        </p:spPr>
      </p:pic>
      <p:pic>
        <p:nvPicPr>
          <p:cNvPr id="6" name="Рисунок 5" descr="http://festival.1september.ru/articles/526191/1.gif"/>
          <p:cNvPicPr>
            <a:picLocks noChangeAspect="1" noChangeArrowheads="1"/>
          </p:cNvPicPr>
          <p:nvPr/>
        </p:nvPicPr>
        <p:blipFill>
          <a:blip r:embed="rId4" cstate="print"/>
          <a:srcRect/>
          <a:stretch>
            <a:fillRect/>
          </a:stretch>
        </p:blipFill>
        <p:spPr bwMode="auto">
          <a:xfrm>
            <a:off x="4399132" y="3440508"/>
            <a:ext cx="2705100" cy="1243006"/>
          </a:xfrm>
          <a:prstGeom prst="rect">
            <a:avLst/>
          </a:prstGeom>
          <a:noFill/>
          <a:ln w="9525">
            <a:noFill/>
            <a:miter lim="800000"/>
            <a:headEnd/>
            <a:tailEnd/>
          </a:ln>
        </p:spPr>
      </p:pic>
      <p:pic>
        <p:nvPicPr>
          <p:cNvPr id="7" name="Picture 14" descr="Родная природа 013"/>
          <p:cNvPicPr>
            <a:picLocks noChangeAspect="1" noChangeArrowheads="1"/>
          </p:cNvPicPr>
          <p:nvPr/>
        </p:nvPicPr>
        <p:blipFill>
          <a:blip r:embed="rId5" cstate="print">
            <a:lum bright="-6000" contrast="24000"/>
          </a:blip>
          <a:srcRect l="54765" t="11122" r="2327" b="6664"/>
          <a:stretch>
            <a:fillRect/>
          </a:stretch>
        </p:blipFill>
        <p:spPr>
          <a:xfrm>
            <a:off x="7209607" y="4202759"/>
            <a:ext cx="1571635" cy="1214446"/>
          </a:xfrm>
          <a:prstGeom prst="rect">
            <a:avLst/>
          </a:prstGeom>
          <a:noFill/>
          <a:ln/>
        </p:spPr>
      </p:pic>
    </p:spTree>
    <p:extLst>
      <p:ext uri="{BB962C8B-B14F-4D97-AF65-F5344CB8AC3E}">
        <p14:creationId xmlns:p14="http://schemas.microsoft.com/office/powerpoint/2010/main" val="340375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a:prstGeom prst="rect">
            <a:avLst/>
          </a:prstGeom>
        </p:spPr>
        <p:txBody>
          <a:bodyPr/>
          <a:lstStyle/>
          <a:p>
            <a:r>
              <a:rPr lang="ru-RU" sz="3200" dirty="0">
                <a:solidFill>
                  <a:srgbClr val="FF0000"/>
                </a:solidFill>
                <a:latin typeface="Arial" panose="020B0604020202020204" pitchFamily="34" charset="0"/>
                <a:cs typeface="Arial" panose="020B0604020202020204" pitchFamily="34" charset="0"/>
              </a:rPr>
              <a:t>Игра: "Четвертый лишний"</a:t>
            </a:r>
            <a:br>
              <a:rPr lang="ru-RU" sz="3200" dirty="0">
                <a:solidFill>
                  <a:srgbClr val="FF0000"/>
                </a:solidFill>
                <a:latin typeface="Arial" panose="020B0604020202020204" pitchFamily="34" charset="0"/>
                <a:cs typeface="Arial" panose="020B0604020202020204" pitchFamily="34" charset="0"/>
              </a:rPr>
            </a:br>
            <a:r>
              <a:rPr lang="ru-RU" sz="2400" dirty="0">
                <a:latin typeface="Times New Roman" panose="02020603050405020304" pitchFamily="18" charset="0"/>
                <a:cs typeface="Times New Roman" panose="02020603050405020304" pitchFamily="18" charset="0"/>
              </a:rPr>
              <a:t>Послушай названия животных и растений.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Подумай, к какой природной зоне можно отнести большинство.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Найди лишнее.</a:t>
            </a:r>
            <a:br>
              <a:rPr lang="ru-RU" sz="2400"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АРКТИКА.</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1. мох, лишайники, водоросли, рогоз</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2. водоросли, ягель, мох, дриада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3. морж, кайра, крот, чайка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4. кит, тюлень, лось, белый медведь</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5. овцебык, морж, белый гусь, гадюка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6. сайка, кайра, моллюски, варан</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7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60088" y="2955073"/>
            <a:ext cx="6844295" cy="935592"/>
          </a:xfrm>
          <a:prstGeom prst="rect">
            <a:avLst/>
          </a:prstGeom>
          <a:noFill/>
        </p:spPr>
        <p:txBody>
          <a:bodyPr wrap="none" lIns="91440" tIns="45720" rIns="91440" bIns="45720">
            <a:prstTxWarp prst="textChevron">
              <a:avLst/>
            </a:prstTxWarp>
            <a:spAutoFit/>
          </a:bodyPr>
          <a:lstStyle/>
          <a:p>
            <a:pPr algn="ctr"/>
            <a:r>
              <a:rPr lang="ru-RU" sz="5400" b="1" dirty="0" smtClean="0">
                <a:ln w="10160">
                  <a:solidFill>
                    <a:srgbClr val="002060"/>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glow rad="101600">
                    <a:schemeClr val="accent1">
                      <a:satMod val="175000"/>
                      <a:alpha val="40000"/>
                    </a:schemeClr>
                  </a:glow>
                  <a:outerShdw blurRad="38100" dist="22860" dir="5400000" algn="tl" rotWithShape="0">
                    <a:srgbClr val="000000">
                      <a:alpha val="30000"/>
                    </a:srgbClr>
                  </a:outerShdw>
                </a:effectLst>
              </a:rPr>
              <a:t>Спасибо за внимание! </a:t>
            </a:r>
            <a:endParaRPr lang="ru-RU" sz="5400" b="1" dirty="0">
              <a:ln w="10160">
                <a:solidFill>
                  <a:srgbClr val="002060"/>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glow rad="101600">
                  <a:schemeClr val="accent1">
                    <a:satMod val="175000"/>
                    <a:alpha val="4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4934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91376" y="702528"/>
            <a:ext cx="7538224" cy="5423636"/>
          </a:xfrm>
          <a:prstGeom prst="rect">
            <a:avLst/>
          </a:prstGeom>
        </p:spPr>
        <p:txBody>
          <a:bodyPr/>
          <a:lstStyle/>
          <a:p>
            <a:r>
              <a:rPr lang="ru-RU" sz="2400" dirty="0" smtClean="0">
                <a:latin typeface="Times New Roman" panose="02020603050405020304" pitchFamily="18" charset="0"/>
                <a:cs typeface="Times New Roman" panose="02020603050405020304" pitchFamily="18" charset="0"/>
              </a:rPr>
              <a:t>Под экологическим образованием подразумевается непрерывный процесс обучения, воспитания и развития, направленный на формирование общей экологической культуры и ответственности.</a:t>
            </a:r>
          </a:p>
          <a:p>
            <a:r>
              <a:rPr lang="ru-RU" sz="2400" dirty="0">
                <a:latin typeface="Times New Roman" panose="02020603050405020304" pitchFamily="18" charset="0"/>
                <a:cs typeface="Times New Roman" panose="02020603050405020304" pitchFamily="18" charset="0"/>
              </a:rPr>
              <a:t>Главная задача и цель экологического воспитания – формирование человека, который в шкале ценностей </a:t>
            </a:r>
            <a:r>
              <a:rPr lang="ru-RU" sz="2400" dirty="0" smtClean="0">
                <a:latin typeface="Times New Roman" panose="02020603050405020304" pitchFamily="18" charset="0"/>
                <a:cs typeface="Times New Roman" panose="02020603050405020304" pitchFamily="18" charset="0"/>
              </a:rPr>
              <a:t>ставит </a:t>
            </a:r>
            <a:r>
              <a:rPr lang="ru-RU" sz="2400" dirty="0">
                <a:latin typeface="Times New Roman" panose="02020603050405020304" pitchFamily="18" charset="0"/>
                <a:cs typeface="Times New Roman" panose="02020603050405020304" pitchFamily="18" charset="0"/>
              </a:rPr>
              <a:t>охрану жизни и среды обитания на первое место. </a:t>
            </a:r>
            <a:endParaRPr lang="ru-RU" sz="240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Цель экологического воспитания детей должна включать бережное отношение человека к природе, раскрытие эстетического, познавательного, оздоровительного, практического значения природы в жизни людей</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534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91014" y="1215484"/>
            <a:ext cx="7638585" cy="4910680"/>
          </a:xfrm>
          <a:prstGeom prst="rect">
            <a:avLst/>
          </a:prstGeom>
        </p:spPr>
        <p:txBody>
          <a:bodyPr/>
          <a:lstStyle/>
          <a:p>
            <a:r>
              <a:rPr lang="ru-RU" sz="2400" dirty="0">
                <a:latin typeface="Times New Roman" panose="02020603050405020304" pitchFamily="18" charset="0"/>
                <a:cs typeface="Times New Roman" panose="02020603050405020304" pitchFamily="18" charset="0"/>
              </a:rPr>
              <a:t>Дети младшего возраста, прежде всего, воспринимают окружающий мир в игровой деятельности. Этот возраст — начальная ступень формирования осознанного отношения к растениям, животным, предметам, к себе, как части </a:t>
            </a:r>
            <a:r>
              <a:rPr lang="ru-RU" sz="2400" dirty="0" smtClean="0">
                <a:latin typeface="Times New Roman" panose="02020603050405020304" pitchFamily="18" charset="0"/>
                <a:cs typeface="Times New Roman" panose="02020603050405020304" pitchFamily="18" charset="0"/>
              </a:rPr>
              <a:t>природы.</a:t>
            </a:r>
          </a:p>
          <a:p>
            <a:r>
              <a:rPr lang="ru-RU" sz="2400" dirty="0" smtClean="0">
                <a:latin typeface="Times New Roman" panose="02020603050405020304" pitchFamily="18" charset="0"/>
                <a:cs typeface="Times New Roman" panose="02020603050405020304" pitchFamily="18" charset="0"/>
              </a:rPr>
              <a:t>Игровая </a:t>
            </a:r>
            <a:r>
              <a:rPr lang="ru-RU" sz="2400" dirty="0">
                <a:latin typeface="Times New Roman" panose="02020603050405020304" pitchFamily="18" charset="0"/>
                <a:cs typeface="Times New Roman" panose="02020603050405020304" pitchFamily="18" charset="0"/>
              </a:rPr>
              <a:t>деятельность по-прежнему остается приоритетной, наиболее легко воспринимаемой детьми</a:t>
            </a:r>
            <a:endParaRPr lang="ru-RU" sz="2400" dirty="0" smtClean="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137832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47854" y="880946"/>
            <a:ext cx="7281746" cy="5245217"/>
          </a:xfrm>
          <a:prstGeom prst="rect">
            <a:avLst/>
          </a:prstGeom>
        </p:spPr>
        <p:txBody>
          <a:bodyPr/>
          <a:lstStyle/>
          <a:p>
            <a:r>
              <a:rPr lang="ru-RU" dirty="0">
                <a:latin typeface="Times New Roman" panose="02020603050405020304" pitchFamily="18" charset="0"/>
                <a:cs typeface="Times New Roman" panose="02020603050405020304" pitchFamily="18" charset="0"/>
              </a:rPr>
              <a:t>Под игровыми технологиями в образовании подразумевается:</a:t>
            </a:r>
          </a:p>
          <a:p>
            <a:pPr lvl="0"/>
            <a:r>
              <a:rPr lang="ru-RU" dirty="0">
                <a:latin typeface="Times New Roman" panose="02020603050405020304" pitchFamily="18" charset="0"/>
                <a:cs typeface="Times New Roman" panose="02020603050405020304" pitchFamily="18" charset="0"/>
              </a:rPr>
              <a:t>технология (процесс) проведения конкретной игры;</a:t>
            </a:r>
          </a:p>
          <a:p>
            <a:pPr lvl="0"/>
            <a:r>
              <a:rPr lang="ru-RU" dirty="0">
                <a:latin typeface="Times New Roman" panose="02020603050405020304" pitchFamily="18" charset="0"/>
                <a:cs typeface="Times New Roman" panose="02020603050405020304" pitchFamily="18" charset="0"/>
              </a:rPr>
              <a:t>технология проведения группы игр или игровых программ;</a:t>
            </a:r>
          </a:p>
          <a:p>
            <a:r>
              <a:rPr lang="ru-RU" dirty="0">
                <a:latin typeface="Times New Roman" panose="02020603050405020304" pitchFamily="18" charset="0"/>
                <a:cs typeface="Times New Roman" panose="02020603050405020304" pitchFamily="18" charset="0"/>
              </a:rPr>
              <a:t>применение игры в других различных видах деятельности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9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14760" y="1600200"/>
            <a:ext cx="7214839" cy="4525963"/>
          </a:xfrm>
          <a:prstGeom prst="rect">
            <a:avLst/>
          </a:prstGeom>
        </p:spPr>
        <p:txBody>
          <a:bodyPr/>
          <a:lstStyle/>
          <a:p>
            <a:r>
              <a:rPr lang="ru-RU" sz="3600" dirty="0">
                <a:latin typeface="Times New Roman" panose="02020603050405020304" pitchFamily="18" charset="0"/>
                <a:cs typeface="Times New Roman" panose="02020603050405020304" pitchFamily="18" charset="0"/>
              </a:rPr>
              <a:t>Формы игровых технологий, которые применяются в экологическом образовании, разнообразны и многочисленны</a:t>
            </a:r>
            <a:r>
              <a:rPr lang="ru-RU" sz="2400" dirty="0"/>
              <a:t>. </a:t>
            </a:r>
            <a:endParaRPr lang="ru-RU" dirty="0"/>
          </a:p>
        </p:txBody>
      </p:sp>
    </p:spTree>
    <p:extLst>
      <p:ext uri="{BB962C8B-B14F-4D97-AF65-F5344CB8AC3E}">
        <p14:creationId xmlns:p14="http://schemas.microsoft.com/office/powerpoint/2010/main" val="221143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46770" y="1092820"/>
            <a:ext cx="7582829" cy="5033343"/>
          </a:xfrm>
          <a:prstGeom prst="rect">
            <a:avLst/>
          </a:prstGeom>
        </p:spPr>
        <p:txBody>
          <a:bodyPr/>
          <a:lstStyle/>
          <a:p>
            <a:r>
              <a:rPr lang="ru-RU" sz="2400" dirty="0">
                <a:latin typeface="Times New Roman" panose="02020603050405020304" pitchFamily="18" charset="0"/>
                <a:cs typeface="Times New Roman" panose="02020603050405020304" pitchFamily="18" charset="0"/>
              </a:rPr>
              <a:t>По содержанию, методике и технологии проведения игровых занятий </a:t>
            </a:r>
            <a:r>
              <a:rPr lang="ru-RU" sz="2400" dirty="0" smtClean="0">
                <a:latin typeface="Times New Roman" panose="02020603050405020304" pitchFamily="18" charset="0"/>
                <a:cs typeface="Times New Roman" panose="02020603050405020304" pitchFamily="18" charset="0"/>
              </a:rPr>
              <a:t>можно </a:t>
            </a:r>
            <a:r>
              <a:rPr lang="ru-RU" sz="2400" dirty="0">
                <a:latin typeface="Times New Roman" panose="02020603050405020304" pitchFamily="18" charset="0"/>
                <a:cs typeface="Times New Roman" panose="02020603050405020304" pitchFamily="18" charset="0"/>
              </a:rPr>
              <a:t>выделить несколько форм: познавательные экологические занятия с элементами игры, ролевые игры, сценарии экологических мероприятий (акций), праздники, КВН, </a:t>
            </a:r>
            <a:r>
              <a:rPr lang="ru-RU" sz="2400" dirty="0" err="1">
                <a:latin typeface="Times New Roman" panose="02020603050405020304" pitchFamily="18" charset="0"/>
                <a:cs typeface="Times New Roman" panose="02020603050405020304" pitchFamily="18" charset="0"/>
              </a:rPr>
              <a:t>брейн</a:t>
            </a:r>
            <a:r>
              <a:rPr lang="ru-RU" sz="2400" dirty="0">
                <a:latin typeface="Times New Roman" panose="02020603050405020304" pitchFamily="18" charset="0"/>
                <a:cs typeface="Times New Roman" panose="02020603050405020304" pitchFamily="18" charset="0"/>
              </a:rPr>
              <a:t>-ринги, конкурсы, игры-путешествия, викторины, игровые конкурсные программы, инсценировки, игры-практикумы, экологические опыты, эколого-психологические тренинги и многое другое</a:t>
            </a:r>
            <a:r>
              <a:rPr lang="ru-RU" sz="2400" dirty="0"/>
              <a:t>.</a:t>
            </a:r>
          </a:p>
        </p:txBody>
      </p:sp>
    </p:spTree>
    <p:extLst>
      <p:ext uri="{BB962C8B-B14F-4D97-AF65-F5344CB8AC3E}">
        <p14:creationId xmlns:p14="http://schemas.microsoft.com/office/powerpoint/2010/main" val="1517626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371600" y="1170878"/>
            <a:ext cx="6858000" cy="4955285"/>
          </a:xfrm>
          <a:prstGeom prst="rect">
            <a:avLst/>
          </a:prstGeom>
        </p:spPr>
        <p:txBody>
          <a:bodyPr/>
          <a:lstStyle/>
          <a:p>
            <a:r>
              <a:rPr lang="ru-RU" b="1" dirty="0">
                <a:latin typeface="Times New Roman" panose="02020603050405020304" pitchFamily="18" charset="0"/>
                <a:cs typeface="Times New Roman" panose="02020603050405020304" pitchFamily="18" charset="0"/>
              </a:rPr>
              <a:t>Экологические игры бывают:</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ролевые;</a:t>
            </a:r>
          </a:p>
          <a:p>
            <a:pPr lvl="0"/>
            <a:r>
              <a:rPr lang="ru-RU" dirty="0">
                <a:latin typeface="Times New Roman" panose="02020603050405020304" pitchFamily="18" charset="0"/>
                <a:cs typeface="Times New Roman" panose="02020603050405020304" pitchFamily="18" charset="0"/>
              </a:rPr>
              <a:t>дидактические;</a:t>
            </a:r>
          </a:p>
          <a:p>
            <a:pPr lvl="0"/>
            <a:r>
              <a:rPr lang="ru-RU" dirty="0">
                <a:latin typeface="Times New Roman" panose="02020603050405020304" pitchFamily="18" charset="0"/>
                <a:cs typeface="Times New Roman" panose="02020603050405020304" pitchFamily="18" charset="0"/>
              </a:rPr>
              <a:t>имитационные;</a:t>
            </a:r>
          </a:p>
          <a:p>
            <a:pPr lvl="0"/>
            <a:r>
              <a:rPr lang="ru-RU" dirty="0">
                <a:latin typeface="Times New Roman" panose="02020603050405020304" pitchFamily="18" charset="0"/>
                <a:cs typeface="Times New Roman" panose="02020603050405020304" pitchFamily="18" charset="0"/>
              </a:rPr>
              <a:t>соревновательные;</a:t>
            </a:r>
          </a:p>
          <a:p>
            <a:pPr lvl="0"/>
            <a:r>
              <a:rPr lang="ru-RU" dirty="0">
                <a:latin typeface="Times New Roman" panose="02020603050405020304" pitchFamily="18" charset="0"/>
                <a:cs typeface="Times New Roman" panose="02020603050405020304" pitchFamily="18" charset="0"/>
              </a:rPr>
              <a:t>игры-путешествия.</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942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557560"/>
            <a:ext cx="7995424" cy="860077"/>
          </a:xfrm>
          <a:prstGeom prst="rect">
            <a:avLst/>
          </a:prstGeom>
        </p:spPr>
        <p:txBody>
          <a:bodyPr/>
          <a:lstStyle/>
          <a:p>
            <a:r>
              <a:rPr lang="ru-RU"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Дидактические игры на уроках русского языка</a:t>
            </a:r>
            <a:endParaRPr lang="ru-RU" dirty="0"/>
          </a:p>
        </p:txBody>
      </p:sp>
      <p:pic>
        <p:nvPicPr>
          <p:cNvPr id="4" name="Picture 3" descr="F:\фото Мамаев\Отсканировано 15.03.2009 17-18 (4).bmp"/>
          <p:cNvPicPr>
            <a:picLocks noGrp="1" noChangeAspect="1" noChangeArrowheads="1"/>
          </p:cNvPicPr>
          <p:nvPr>
            <p:ph idx="4294967295"/>
          </p:nvPr>
        </p:nvPicPr>
        <p:blipFill>
          <a:blip r:embed="rId2" cstate="print"/>
          <a:srcRect/>
          <a:stretch>
            <a:fillRect/>
          </a:stretch>
        </p:blipFill>
        <p:spPr bwMode="auto">
          <a:xfrm>
            <a:off x="1873405" y="2207941"/>
            <a:ext cx="5441796" cy="3155795"/>
          </a:xfrm>
          <a:prstGeom prst="rect">
            <a:avLst/>
          </a:prstGeom>
          <a:noFill/>
          <a:ln w="9525">
            <a:noFill/>
            <a:miter lim="800000"/>
            <a:headEnd/>
            <a:tailEnd/>
          </a:ln>
          <a:effectLst/>
        </p:spPr>
      </p:pic>
    </p:spTree>
    <p:extLst>
      <p:ext uri="{BB962C8B-B14F-4D97-AF65-F5344CB8AC3E}">
        <p14:creationId xmlns:p14="http://schemas.microsoft.com/office/powerpoint/2010/main" val="235271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a:prstGeom prst="rect">
            <a:avLst/>
          </a:prstGeom>
        </p:spPr>
        <p:txBody>
          <a:bodyPr/>
          <a:lstStyle/>
          <a:p>
            <a:r>
              <a:rPr lang="ru-RU" b="1" dirty="0">
                <a:solidFill>
                  <a:srgbClr val="D60093"/>
                </a:solidFill>
              </a:rPr>
              <a:t>Игра «Клички»</a:t>
            </a:r>
            <a:r>
              <a:rPr lang="ru-RU" dirty="0">
                <a:solidFill>
                  <a:srgbClr val="D60093"/>
                </a:solidFill>
              </a:rPr>
              <a:t/>
            </a:r>
            <a:br>
              <a:rPr lang="ru-RU" dirty="0">
                <a:solidFill>
                  <a:srgbClr val="D60093"/>
                </a:solidFill>
              </a:rPr>
            </a:br>
            <a:endParaRPr lang="ru-RU" dirty="0">
              <a:solidFill>
                <a:srgbClr val="D60093"/>
              </a:solidFill>
            </a:endParaRPr>
          </a:p>
        </p:txBody>
      </p:sp>
      <p:sp>
        <p:nvSpPr>
          <p:cNvPr id="3" name="Объект 2"/>
          <p:cNvSpPr>
            <a:spLocks noGrp="1"/>
          </p:cNvSpPr>
          <p:nvPr>
            <p:ph idx="4294967295"/>
          </p:nvPr>
        </p:nvSpPr>
        <p:spPr>
          <a:xfrm>
            <a:off x="1059366" y="914400"/>
            <a:ext cx="7170234" cy="5211763"/>
          </a:xfrm>
          <a:prstGeom prst="rect">
            <a:avLst/>
          </a:prstGeom>
        </p:spPr>
        <p:txBody>
          <a:bodyPr/>
          <a:lstStyle/>
          <a:p>
            <a:r>
              <a:rPr lang="ru-RU" sz="2800" b="1" dirty="0">
                <a:latin typeface="Times New Roman" panose="02020603050405020304" pitchFamily="18" charset="0"/>
                <a:cs typeface="Times New Roman" panose="02020603050405020304" pitchFamily="18" charset="0"/>
              </a:rPr>
              <a:t>Цель: </a:t>
            </a:r>
            <a:r>
              <a:rPr lang="ru-RU" sz="2800" dirty="0">
                <a:latin typeface="Times New Roman" panose="02020603050405020304" pitchFamily="18" charset="0"/>
                <a:cs typeface="Times New Roman" panose="02020603050405020304" pitchFamily="18" charset="0"/>
              </a:rPr>
              <a:t>формирование процесса словоизменения и словообразования, закрепление фонетического и грамматического разбора слов, правописание собственных имён.</a:t>
            </a:r>
          </a:p>
          <a:p>
            <a:pPr>
              <a:buNone/>
            </a:pPr>
            <a:r>
              <a:rPr lang="ru-RU" sz="2800" b="1" dirty="0">
                <a:latin typeface="Times New Roman" panose="02020603050405020304" pitchFamily="18" charset="0"/>
                <a:cs typeface="Times New Roman" panose="02020603050405020304" pitchFamily="18" charset="0"/>
              </a:rPr>
              <a:t>Ход: </a:t>
            </a:r>
            <a:r>
              <a:rPr lang="ru-RU" sz="2800" dirty="0">
                <a:latin typeface="Times New Roman" panose="02020603050405020304" pitchFamily="18" charset="0"/>
                <a:cs typeface="Times New Roman" panose="02020603050405020304" pitchFamily="18" charset="0"/>
              </a:rPr>
              <a:t>Образуйте клички животных от следующих слов:</a:t>
            </a:r>
          </a:p>
          <a:p>
            <a:r>
              <a:rPr lang="ru-RU" b="1" dirty="0">
                <a:solidFill>
                  <a:srgbClr val="FF0000"/>
                </a:solidFill>
                <a:latin typeface="Times New Roman" panose="02020603050405020304" pitchFamily="18" charset="0"/>
                <a:cs typeface="Times New Roman" panose="02020603050405020304" pitchFamily="18" charset="0"/>
              </a:rPr>
              <a:t>ШАР, СТРЕЛА, ОРЁЛ, РЫЖИЙ, ЗВЕЗДА.</a:t>
            </a:r>
            <a:endParaRPr lang="ru-RU" dirty="0">
              <a:solidFill>
                <a:srgbClr val="FF000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017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76923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Фокина Л. П. Шаблон презентации - 3</Template>
  <TotalTime>153</TotalTime>
  <Words>342</Words>
  <Application>Microsoft Office PowerPoint</Application>
  <PresentationFormat>Экран (4:3)</PresentationFormat>
  <Paragraphs>41</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Tahoma</vt:lpstr>
      <vt:lpstr>Times New Roman</vt:lpstr>
      <vt:lpstr>1_Тема Office</vt:lpstr>
      <vt:lpstr>Использование игровых технологий в нравственно- экологическом воспитании детей младшего школьного возраста.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Дидактические игры на уроках русского языка</vt:lpstr>
      <vt:lpstr>Игра «Клички» </vt:lpstr>
      <vt:lpstr>Дидактические игры на уроках математики  </vt:lpstr>
      <vt:lpstr>«Помоги Белочке собрать орехи»   8--</vt:lpstr>
      <vt:lpstr>Игры по окружающему миру</vt:lpstr>
      <vt:lpstr>«Эти разные цветы».  Задачи: Закрепить знания детей о комнатных и дикорастущих цветах.  Развивать познавательную активность детей, умение  использовать в работе ранее полученные знания.  Формировать умение работать в парах. Развивать интерес и любовь к природе.  Эта дидактическая игра может использоваться как на развивающих часах, так и во время  урока для работы в парах. Карточки раздаются заранее.</vt:lpstr>
      <vt:lpstr>Игра: "Четвертый лишний" Послушай названия животных и растений. Подумай, к какой природной зоне можно отнести большинство. Найди лишнее. АРКТИКА. 1. мох, лишайники, водоросли, рогоз 2. водоросли, ягель, мох, дриада 3. морж, кайра, крот, чайка 4. кит, тюлень, лось, белый медведь 5. овцебык, морж, белый гусь, гадюка 6. сайка, кайра, моллюски, варан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игровых технологий в нравственно- экологическом воспитании детей младшего школьного возраста.</dc:title>
  <dc:creator>Windows User</dc:creator>
  <cp:lastModifiedBy>Windows User</cp:lastModifiedBy>
  <cp:revision>14</cp:revision>
  <dcterms:created xsi:type="dcterms:W3CDTF">2017-03-26T08:37:57Z</dcterms:created>
  <dcterms:modified xsi:type="dcterms:W3CDTF">2017-03-26T11:11:24Z</dcterms:modified>
</cp:coreProperties>
</file>