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2" r:id="rId5"/>
    <p:sldId id="273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3681418"/>
          </a:xfrm>
        </p:spPr>
        <p:txBody>
          <a:bodyPr/>
          <a:lstStyle/>
          <a:p>
            <a:r>
              <a:rPr lang="ru-RU" sz="6000" dirty="0" smtClean="0"/>
              <a:t>Поощрение и наказание подростка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86116" y="4786322"/>
            <a:ext cx="5114778" cy="1101248"/>
          </a:xfrm>
        </p:spPr>
        <p:txBody>
          <a:bodyPr/>
          <a:lstStyle/>
          <a:p>
            <a:r>
              <a:rPr lang="ru-RU" dirty="0" smtClean="0"/>
              <a:t>Родительское собрание 7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5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Ситуация 3</a:t>
            </a:r>
            <a:r>
              <a:rPr lang="ru-RU" sz="4800" dirty="0" smtClean="0"/>
              <a:t> 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Родители постоянно ставили мальчика за все провинности в угол (наказывали ремнем). А однажды, будучи </a:t>
            </a:r>
            <a:r>
              <a:rPr lang="ru-RU" dirty="0" smtClean="0"/>
              <a:t>уже</a:t>
            </a:r>
            <a:r>
              <a:rPr lang="ru-RU" dirty="0" smtClean="0"/>
              <a:t> в </a:t>
            </a:r>
            <a:r>
              <a:rPr lang="ru-RU" dirty="0" smtClean="0"/>
              <a:t>7</a:t>
            </a:r>
            <a:r>
              <a:rPr lang="ru-RU" dirty="0" smtClean="0"/>
              <a:t> </a:t>
            </a:r>
            <a:r>
              <a:rPr lang="ru-RU" dirty="0" smtClean="0"/>
              <a:t>классе, он сказал отцу: «Еще раз поставишь в угол (достанешь ремень), </a:t>
            </a:r>
            <a:r>
              <a:rPr lang="ru-RU" dirty="0" smtClean="0"/>
              <a:t>уйду </a:t>
            </a:r>
            <a:r>
              <a:rPr lang="ru-RU" dirty="0" smtClean="0"/>
              <a:t>к бабушке. С вами больше жить не буду…»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400"/>
                            </p:stCondLst>
                            <p:childTnLst>
                              <p:par>
                                <p:cTn id="1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>
                <a:solidFill>
                  <a:schemeClr val="accent5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Ситуация 4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семье родился маленький ребенок. Старший ребенок резко изменился: все чаще и чаще начал проявлять агрессивность по отношению к родителям, маленький ребенок тоже стал предметом агрессии.</a:t>
            </a:r>
          </a:p>
          <a:p>
            <a:r>
              <a:rPr lang="ru-RU" dirty="0" smtClean="0"/>
              <a:t>В очередной раз, когда мама попросила посидеть с малышом, он ответил: «Я в няньки не нанимался!» Родители были возмущены, последовало наказание за провинность.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400"/>
                            </p:stCondLst>
                            <p:childTnLst>
                              <p:par>
                                <p:cTn id="1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400"/>
                            </p:stCondLst>
                            <p:childTnLst>
                              <p:par>
                                <p:cTn id="1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5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Ситуация 5</a:t>
            </a:r>
            <a:r>
              <a:rPr lang="ru-RU" sz="4800" dirty="0" smtClean="0"/>
              <a:t> 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семье в конце недели дети отчитывались по результатам учебы. Если результаты были, по мнению родителей, хорошими, то дети получали в качестве поощрения карманные деньги. Если родителей учебные результаты детей не устраивали, то дети должны были выполнять трудовую повинность по дому и даче: делать полную уборку, поливать или полоть грядки и т.д. Работу можно найти всегда, и дети старались учиться так, чтобы избежать наказания трудом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400"/>
                            </p:stCondLst>
                            <p:childTnLst>
                              <p:par>
                                <p:cTn id="1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Памятка «Как поощрять ребенка в семье»</a:t>
            </a:r>
            <a:endParaRPr lang="ru-RU" sz="3600" dirty="0">
              <a:solidFill>
                <a:schemeClr val="accent5">
                  <a:lumMod val="75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Как можно чаще одобрительно улыбайтесь своему ребенку: и когда он моет посуду, и когда делает уроки, и когда общается с вами</a:t>
            </a:r>
          </a:p>
          <a:p>
            <a:r>
              <a:rPr lang="ru-RU" dirty="0" smtClean="0"/>
              <a:t>Поощряйте ребенка жестами: ему будет всегда тепло и уютно, если мама коснется его головы во время приготовления уроков, а папа одобрительно обнимет и пожмет ему руку</a:t>
            </a:r>
          </a:p>
          <a:p>
            <a:r>
              <a:rPr lang="ru-RU" dirty="0" smtClean="0"/>
              <a:t>Словесно выражайте одобрение пусть самому маленькому успеху своего ребенка, его поведению.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Памятка «Как поощрять ребенка в семье»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Используйте чаще выражения: «ты прав», «я согласен с твоим мнением», - это формирует в вашем ребенке самоуважение, развивает самоанализ и критичность мышления</a:t>
            </a:r>
          </a:p>
          <a:p>
            <a:r>
              <a:rPr lang="ru-RU" dirty="0" smtClean="0"/>
              <a:t>Учите своего ребенка быть благодарными за любые знаки внимания, проявленные к нему, независимо от суммы денег, затраченных на подарок</a:t>
            </a:r>
          </a:p>
          <a:p>
            <a:r>
              <a:rPr lang="ru-RU" dirty="0" smtClean="0"/>
              <a:t>Дарите своему ребенку подарки, но при этом учите его их принимать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Памятка «Как поощрять ребенка в семье»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9416"/>
            <a:ext cx="7715304" cy="484632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Для поощрения своего ребенка используйте не только подарки материального плана, но и моральные поощрения, придуманные Вами, которые впоследствии могут стать реликвией в архиве семьи: грамоты собственного изготовления, стихи, рисунки…</a:t>
            </a:r>
          </a:p>
          <a:p>
            <a:r>
              <a:rPr lang="ru-RU" dirty="0" smtClean="0"/>
              <a:t>Если Вы хотите использовать в качестве поощрения деньги, предоставьте ребенку возможность учиться распоряжаться ими разумно</a:t>
            </a:r>
          </a:p>
          <a:p>
            <a:r>
              <a:rPr lang="ru-RU" dirty="0" smtClean="0"/>
              <a:t>Пусть у ребенка будут карманные деньги, но контролируйте их расходование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Памятка «Как поощрять ребенка в семье»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Дарите ребенку подарки не только с учетом его желаний, но и с учетом возможностей Вашей семьи</a:t>
            </a:r>
          </a:p>
          <a:p>
            <a:r>
              <a:rPr lang="ru-RU" dirty="0" smtClean="0"/>
              <a:t>Если вашему ребенку дарят подарки, никогда не анализируйте с ним их стоимость и ценность. Это может привести к серьезным нравственным проблемам</a:t>
            </a:r>
          </a:p>
          <a:p>
            <a:r>
              <a:rPr lang="ru-RU" dirty="0" smtClean="0"/>
              <a:t>Учите своего ребенка понимать и ценить подарки и поощрения родителей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0" y="714375"/>
            <a:ext cx="8072462" cy="57912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Bookman Old Style" pitchFamily="18" charset="0"/>
                <a:ea typeface="Batang" pitchFamily="18" charset="-127"/>
              </a:rPr>
              <a:t>Помните! Ваше внимание  и любовь, дружеское участие и расположение могут  сделать для Вашего ребенка больше, чем самый дорогой подарок! </a:t>
            </a:r>
          </a:p>
          <a:p>
            <a:r>
              <a:rPr lang="ru-RU" sz="3600" dirty="0" smtClean="0">
                <a:latin typeface="Bookman Old Style" pitchFamily="18" charset="0"/>
                <a:ea typeface="Batang" pitchFamily="18" charset="-127"/>
              </a:rPr>
              <a:t>Раны унижения и издевательства не заживают годами, шрамы безразличия и игнорирования остаются на всю жизнь!</a:t>
            </a:r>
            <a:endParaRPr lang="ru-RU" sz="3600" dirty="0">
              <a:latin typeface="Bookman Old Style" pitchFamily="18" charset="0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0" y="357188"/>
            <a:ext cx="7715250" cy="6148387"/>
          </a:xfrm>
        </p:spPr>
        <p:txBody>
          <a:bodyPr>
            <a:normAutofit/>
          </a:bodyPr>
          <a:lstStyle/>
          <a:p>
            <a:pPr algn="just"/>
            <a:r>
              <a:rPr lang="ru-RU" sz="3600" dirty="0" smtClean="0"/>
              <a:t>Главный метод воспитания – это убеждение. А для этого больше внимания уделяйте своему ребенку, общайтесь с ним, ищите примеры положительного подтверждения ваших мыслей, будьте тактичны, убеждая его. Только в таком случае ваши мысли станут его мыслями, ваши стремления станут его стремлениями.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5">
                    <a:lumMod val="75000"/>
                  </a:schemeClr>
                </a:solidFill>
              </a:rPr>
              <a:t>Задачи собрания</a:t>
            </a:r>
            <a:endParaRPr lang="ru-RU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Обсудить с родителями проблему поощрения и наказания ребенка в семье</a:t>
            </a:r>
          </a:p>
          <a:p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Формировать у родителей культуру поощрения и наказания школьника в семье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650"/>
                            </p:stCondLst>
                            <p:childTnLst>
                              <p:par>
                                <p:cTn id="1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650"/>
                            </p:stCondLst>
                            <p:childTnLst>
                              <p:par>
                                <p:cTn id="1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Вопросы для обсуждения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Виды наказаний и поощрений в семейном воспитании</a:t>
            </a:r>
          </a:p>
          <a:p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Значение наказания и поощрения  детей в семье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800"/>
                            </p:stCondLst>
                            <p:childTnLst>
                              <p:par>
                                <p:cTn id="1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800"/>
                            </p:stCondLst>
                            <p:childTnLst>
                              <p:par>
                                <p:cTn id="1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615262" cy="1143000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accent5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Виды   наказания</a:t>
            </a:r>
            <a:endParaRPr lang="ru-RU" sz="5400" dirty="0">
              <a:solidFill>
                <a:schemeClr val="accent5">
                  <a:lumMod val="75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dirty="0" smtClean="0">
                <a:latin typeface="Arial" pitchFamily="34" charset="0"/>
                <a:cs typeface="Arial" pitchFamily="34" charset="0"/>
              </a:rPr>
              <a:t>Какие Вы используете формы наказания вашего ребенка за допущенную провинность?</a:t>
            </a:r>
            <a:endParaRPr lang="ru-RU" sz="5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6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00948" cy="1173480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accent5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Виды поощрения </a:t>
            </a:r>
            <a:endParaRPr lang="ru-RU" sz="5400" dirty="0">
              <a:solidFill>
                <a:schemeClr val="accent5">
                  <a:lumMod val="75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714488"/>
            <a:ext cx="7239000" cy="4790864"/>
          </a:xfrm>
        </p:spPr>
        <p:txBody>
          <a:bodyPr>
            <a:noAutofit/>
          </a:bodyPr>
          <a:lstStyle/>
          <a:p>
            <a:r>
              <a:rPr lang="ru-RU" sz="4800" dirty="0" smtClean="0"/>
              <a:t>Какие Вы используете формы поощрения, если хотите отметить даже небольшой успех вашего ребенка?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600"/>
                            </p:stCondLst>
                            <p:childTnLst>
                              <p:par>
                                <p:cTn id="12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Анкета для родителей</a:t>
            </a:r>
            <a:endParaRPr lang="ru-RU" sz="4000" dirty="0">
              <a:solidFill>
                <a:schemeClr val="accent5">
                  <a:lumMod val="75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Можно ли воспитывать ребенка без наказания?</a:t>
            </a:r>
          </a:p>
          <a:p>
            <a:r>
              <a:rPr lang="ru-RU" dirty="0" smtClean="0"/>
              <a:t>Что может послужить в вашей семье поводом для наказания?</a:t>
            </a:r>
          </a:p>
          <a:p>
            <a:r>
              <a:rPr lang="ru-RU" dirty="0" smtClean="0"/>
              <a:t>Как реагирует ваш ребенок на наказание?</a:t>
            </a:r>
          </a:p>
          <a:p>
            <a:r>
              <a:rPr lang="ru-RU" dirty="0" smtClean="0"/>
              <a:t>Какие меры воздействия на ребенка Вы считаете наказанием?</a:t>
            </a:r>
          </a:p>
          <a:p>
            <a:r>
              <a:rPr lang="ru-RU" dirty="0" smtClean="0"/>
              <a:t>Какие меры наказания в вашей семье исключены?</a:t>
            </a:r>
          </a:p>
          <a:p>
            <a:r>
              <a:rPr lang="ru-RU" dirty="0" smtClean="0"/>
              <a:t>Как долго помнит ваш ребенок наказание?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850"/>
                            </p:stCondLst>
                            <p:childTnLst>
                              <p:par>
                                <p:cTn id="1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850"/>
                            </p:stCondLst>
                            <p:childTnLst>
                              <p:par>
                                <p:cTn id="1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850"/>
                            </p:stCondLst>
                            <p:childTnLst>
                              <p:par>
                                <p:cTn id="2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850"/>
                            </p:stCondLst>
                            <p:childTnLst>
                              <p:par>
                                <p:cTn id="2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850"/>
                            </p:stCondLst>
                            <p:childTnLst>
                              <p:par>
                                <p:cTn id="2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850"/>
                            </p:stCondLst>
                            <p:childTnLst>
                              <p:par>
                                <p:cTn id="3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Анкета для родителей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Какие меры воздействия на ребенка в вашей семье Вы используете для поощрения?</a:t>
            </a:r>
          </a:p>
          <a:p>
            <a:r>
              <a:rPr lang="ru-RU" dirty="0" smtClean="0"/>
              <a:t>Как реагирует ваш ребенок на поощрение?</a:t>
            </a:r>
          </a:p>
          <a:p>
            <a:r>
              <a:rPr lang="ru-RU" dirty="0" smtClean="0"/>
              <a:t>Принимаете ли Вы совместное решение для поощрения ребенка или каждый из родителей делает это в одиночку?</a:t>
            </a:r>
          </a:p>
          <a:p>
            <a:r>
              <a:rPr lang="ru-RU" dirty="0" smtClean="0"/>
              <a:t>Как долго помнит ваш ребенок поощрение?</a:t>
            </a:r>
          </a:p>
          <a:p>
            <a:r>
              <a:rPr lang="ru-RU" dirty="0" smtClean="0"/>
              <a:t>Какие меры поощрения в вашей семье исключены?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850"/>
                            </p:stCondLst>
                            <p:childTnLst>
                              <p:par>
                                <p:cTn id="1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850"/>
                            </p:stCondLst>
                            <p:childTnLst>
                              <p:par>
                                <p:cTn id="1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850"/>
                            </p:stCondLst>
                            <p:childTnLst>
                              <p:par>
                                <p:cTn id="2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850"/>
                            </p:stCondLst>
                            <p:childTnLst>
                              <p:par>
                                <p:cTn id="2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850"/>
                            </p:stCondLst>
                            <p:childTnLst>
                              <p:par>
                                <p:cTn id="2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>
                <a:solidFill>
                  <a:schemeClr val="accent5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Ситуация 1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Родители долго думали, что подарить сыну к окончанию учебного года в качестве поощрения за хорошую учебу. Купили книгу, которая нужна по программе и альбом для летних фотографий. Получив подарок, сын был возмущен: «Я думал, что вы мне что-нибудь приличное купите! Вот другу родители </a:t>
            </a:r>
            <a:r>
              <a:rPr lang="ru-RU" dirty="0" smtClean="0"/>
              <a:t>телефон крутой </a:t>
            </a:r>
            <a:r>
              <a:rPr lang="ru-RU" dirty="0" smtClean="0"/>
              <a:t>купили!»</a:t>
            </a:r>
          </a:p>
          <a:p>
            <a:r>
              <a:rPr lang="ru-RU" dirty="0" smtClean="0"/>
              <a:t>Ваше мнение???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400"/>
                            </p:stCondLst>
                            <p:childTnLst>
                              <p:par>
                                <p:cTn id="1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5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Ситуация 2</a:t>
            </a:r>
            <a:r>
              <a:rPr lang="ru-RU" sz="4800" dirty="0" smtClean="0"/>
              <a:t> 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Одна мама рассказывает другой: «Мой кроме своих дружков ничего знать не хочет. Мы его просим с ними не общаться, так он сразу меняется: перестает с нами говорить, если внушаем ему что-то – закрывается в комнате, музыку в наушниках слушает, и никакого контакта…»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400"/>
                            </p:stCondLst>
                            <p:childTnLst>
                              <p:par>
                                <p:cTn id="1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</TotalTime>
  <Words>848</Words>
  <PresentationFormat>Экран (4:3)</PresentationFormat>
  <Paragraphs>56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Изящная</vt:lpstr>
      <vt:lpstr>Поощрение и наказание подростка</vt:lpstr>
      <vt:lpstr>Задачи собрания</vt:lpstr>
      <vt:lpstr>Вопросы для обсуждения</vt:lpstr>
      <vt:lpstr>Виды   наказания</vt:lpstr>
      <vt:lpstr>Виды поощрения </vt:lpstr>
      <vt:lpstr>Анкета для родителей</vt:lpstr>
      <vt:lpstr>Анкета для родителей</vt:lpstr>
      <vt:lpstr>Ситуация 1 </vt:lpstr>
      <vt:lpstr>Ситуация 2 </vt:lpstr>
      <vt:lpstr>Ситуация 3 </vt:lpstr>
      <vt:lpstr>Ситуация 4 </vt:lpstr>
      <vt:lpstr>Ситуация 5 </vt:lpstr>
      <vt:lpstr>Памятка «Как поощрять ребенка в семье»</vt:lpstr>
      <vt:lpstr>Памятка «Как поощрять ребенка в семье»</vt:lpstr>
      <vt:lpstr>Памятка «Как поощрять ребенка в семье»</vt:lpstr>
      <vt:lpstr>Памятка «Как поощрять ребенка в семье»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Поощрение и наказание подростка</dc:title>
  <dc:creator>ленок</dc:creator>
  <cp:lastModifiedBy>1</cp:lastModifiedBy>
  <cp:revision>5</cp:revision>
  <dcterms:created xsi:type="dcterms:W3CDTF">2021-09-08T18:04:41Z</dcterms:created>
  <dcterms:modified xsi:type="dcterms:W3CDTF">2021-09-09T14:30:07Z</dcterms:modified>
</cp:coreProperties>
</file>