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60093"/>
    <a:srgbClr val="FF33CC"/>
    <a:srgbClr val="FF99FF"/>
    <a:srgbClr val="66FF33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3057-C2AF-4F53-8121-29FA5987BAA9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9309-220B-4636-B262-5CA3960F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786874" cy="17145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Тетраэдр и параллелепипед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100013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Сечение тетраэдра.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311076" y="2758299"/>
            <a:ext cx="121263" cy="318443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429256" y="4500570"/>
            <a:ext cx="2071702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000628" y="5286388"/>
            <a:ext cx="1214446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000628" y="3714752"/>
            <a:ext cx="1714512" cy="15716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215074" y="5214950"/>
            <a:ext cx="1285884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357950" y="4071942"/>
            <a:ext cx="1500198" cy="7858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000628" y="5214950"/>
            <a:ext cx="2500330" cy="7143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85786" y="3357562"/>
            <a:ext cx="1428760" cy="10715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85786" y="4429132"/>
            <a:ext cx="1643074" cy="785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428860" y="4286256"/>
            <a:ext cx="1500198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1393009" y="4179099"/>
            <a:ext cx="1857388" cy="214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14546" y="3357562"/>
            <a:ext cx="1714512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357290" y="2928934"/>
            <a:ext cx="77867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Сечение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параллелепипеда.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2714612" y="5286388"/>
            <a:ext cx="1643074" cy="1143008"/>
          </a:xfrm>
          <a:prstGeom prst="cub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8072462" y="3714752"/>
            <a:ext cx="857256" cy="1214446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736"/>
            <a:ext cx="8229600" cy="35115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презентацию подготовила ученица 10 класса Павлова Ирина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Сечение тетраэдра.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трелка влево 2"/>
          <p:cNvSpPr/>
          <p:nvPr/>
        </p:nvSpPr>
        <p:spPr>
          <a:xfrm rot="18015995">
            <a:off x="1848902" y="2000781"/>
            <a:ext cx="2097689" cy="6646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 rot="14414740">
            <a:off x="4617932" y="1957595"/>
            <a:ext cx="2097689" cy="6646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876"/>
            <a:ext cx="37862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Треугольные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571875"/>
            <a:ext cx="52864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Четырёхугольные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Выгнутая вниз стрелка 6">
            <a:hlinkClick r:id="rId5" action="ppaction://hlinksldjump"/>
          </p:cNvPr>
          <p:cNvSpPr/>
          <p:nvPr/>
        </p:nvSpPr>
        <p:spPr>
          <a:xfrm>
            <a:off x="7215206" y="6215082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олилиния 26"/>
          <p:cNvSpPr/>
          <p:nvPr/>
        </p:nvSpPr>
        <p:spPr>
          <a:xfrm rot="10800000">
            <a:off x="1428728" y="2929776"/>
            <a:ext cx="2857520" cy="1427917"/>
          </a:xfrm>
          <a:custGeom>
            <a:avLst/>
            <a:gdLst>
              <a:gd name="connsiteX0" fmla="*/ 0 w 2857520"/>
              <a:gd name="connsiteY0" fmla="*/ 1357322 h 1357322"/>
              <a:gd name="connsiteX1" fmla="*/ 1298743 w 2857520"/>
              <a:gd name="connsiteY1" fmla="*/ 0 h 1357322"/>
              <a:gd name="connsiteX2" fmla="*/ 2857520 w 2857520"/>
              <a:gd name="connsiteY2" fmla="*/ 1357322 h 1357322"/>
              <a:gd name="connsiteX3" fmla="*/ 0 w 2857520"/>
              <a:gd name="connsiteY3" fmla="*/ 1357322 h 1357322"/>
              <a:gd name="connsiteX0" fmla="*/ 0 w 2857520"/>
              <a:gd name="connsiteY0" fmla="*/ 1357322 h 1427917"/>
              <a:gd name="connsiteX1" fmla="*/ 1298743 w 2857520"/>
              <a:gd name="connsiteY1" fmla="*/ 0 h 1427917"/>
              <a:gd name="connsiteX2" fmla="*/ 2857520 w 2857520"/>
              <a:gd name="connsiteY2" fmla="*/ 1357322 h 1427917"/>
              <a:gd name="connsiteX3" fmla="*/ 2849302 w 2857520"/>
              <a:gd name="connsiteY3" fmla="*/ 1427917 h 1427917"/>
              <a:gd name="connsiteX4" fmla="*/ 0 w 2857520"/>
              <a:gd name="connsiteY4" fmla="*/ 1357322 h 142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20" h="1427917">
                <a:moveTo>
                  <a:pt x="0" y="1357322"/>
                </a:moveTo>
                <a:lnTo>
                  <a:pt x="1298743" y="0"/>
                </a:lnTo>
                <a:lnTo>
                  <a:pt x="2857520" y="1357322"/>
                </a:lnTo>
                <a:lnTo>
                  <a:pt x="2849302" y="1427917"/>
                </a:lnTo>
                <a:lnTo>
                  <a:pt x="0" y="1357322"/>
                </a:lnTo>
                <a:close/>
              </a:path>
            </a:pathLst>
          </a:custGeom>
          <a:gradFill>
            <a:gsLst>
              <a:gs pos="35000">
                <a:schemeClr val="accent6">
                  <a:tint val="37000"/>
                  <a:satMod val="300000"/>
                  <a:alpha val="36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28728" y="2928934"/>
            <a:ext cx="2807006" cy="50514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5400000">
            <a:off x="142844" y="1571612"/>
            <a:ext cx="2928958" cy="22145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034" y="4143380"/>
            <a:ext cx="2571768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071802" y="4071942"/>
            <a:ext cx="2143140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2536017" y="1393017"/>
            <a:ext cx="2857520" cy="2500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00034" y="4071942"/>
            <a:ext cx="4714908" cy="7143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357290" y="2857496"/>
            <a:ext cx="142876" cy="1428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V="1">
            <a:off x="4214810" y="2928934"/>
            <a:ext cx="142876" cy="1428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4" idx="4"/>
            <a:endCxn id="15" idx="1"/>
          </p:cNvCxnSpPr>
          <p:nvPr/>
        </p:nvCxnSpPr>
        <p:spPr>
          <a:xfrm rot="16200000" flipH="1">
            <a:off x="1535885" y="2893215"/>
            <a:ext cx="1306808" cy="15211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5" idx="7"/>
            <a:endCxn id="16" idx="0"/>
          </p:cNvCxnSpPr>
          <p:nvPr/>
        </p:nvCxnSpPr>
        <p:spPr>
          <a:xfrm rot="5400000" flipH="1" flipV="1">
            <a:off x="3050878" y="3071810"/>
            <a:ext cx="1235370" cy="123537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750067" y="3178967"/>
            <a:ext cx="42862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928926" y="4286256"/>
            <a:ext cx="142876" cy="1428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 rot="255394">
            <a:off x="2545645" y="493910"/>
            <a:ext cx="5405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143505" y="3643314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857488" y="5357825"/>
            <a:ext cx="6429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" y="3643313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28662" y="2357430"/>
            <a:ext cx="5000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14810" y="2500306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500298" y="4143380"/>
            <a:ext cx="4286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570" y="285728"/>
            <a:ext cx="3286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ABCD-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тетраэдр,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Ребра: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AB, BC, CD, DB, AD, AC.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Грани: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ADB, DBC, ABC, ADC.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M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AD,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N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CD,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K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BD.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Построить: сечение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MNK.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Построение: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1)т.к.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M, K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принадлежат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ADB,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можно провести прямую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MK.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Аналогично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2) KN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BCD.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3)MN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ACD.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4) треугольник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MNK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искомое   сечение.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гнутая вниз стрелка 22">
            <a:hlinkClick r:id="rId3" action="ppaction://hlinksldjump"/>
          </p:cNvPr>
          <p:cNvSpPr/>
          <p:nvPr/>
        </p:nvSpPr>
        <p:spPr>
          <a:xfrm>
            <a:off x="7215206" y="6215082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 animBg="1"/>
      <p:bldP spid="16" grpId="0" animBg="1"/>
      <p:bldP spid="15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500034" y="4071942"/>
            <a:ext cx="4714908" cy="7143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Полилиния 52"/>
          <p:cNvSpPr/>
          <p:nvPr/>
        </p:nvSpPr>
        <p:spPr>
          <a:xfrm>
            <a:off x="1928763" y="2357406"/>
            <a:ext cx="2057312" cy="2628840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1816936"/>
              <a:gd name="connsiteY0" fmla="*/ 0 h 1566894"/>
              <a:gd name="connsiteX1" fmla="*/ 1557374 w 1816936"/>
              <a:gd name="connsiteY1" fmla="*/ 428652 h 1566894"/>
              <a:gd name="connsiteX2" fmla="*/ 1557374 w 1816936"/>
              <a:gd name="connsiteY2" fmla="*/ 1343052 h 1566894"/>
              <a:gd name="connsiteX3" fmla="*/ 642974 w 1816936"/>
              <a:gd name="connsiteY3" fmla="*/ 1343052 h 1566894"/>
              <a:gd name="connsiteX4" fmla="*/ 0 w 1816936"/>
              <a:gd name="connsiteY4" fmla="*/ 0 h 1566894"/>
              <a:gd name="connsiteX0" fmla="*/ 0 w 1914532"/>
              <a:gd name="connsiteY0" fmla="*/ 0 h 2557474"/>
              <a:gd name="connsiteX1" fmla="*/ 1557374 w 1914532"/>
              <a:gd name="connsiteY1" fmla="*/ 428652 h 2557474"/>
              <a:gd name="connsiteX2" fmla="*/ 1914532 w 1914532"/>
              <a:gd name="connsiteY2" fmla="*/ 2557474 h 2557474"/>
              <a:gd name="connsiteX3" fmla="*/ 642974 w 1914532"/>
              <a:gd name="connsiteY3" fmla="*/ 1343052 h 2557474"/>
              <a:gd name="connsiteX4" fmla="*/ 0 w 1914532"/>
              <a:gd name="connsiteY4" fmla="*/ 0 h 2557474"/>
              <a:gd name="connsiteX0" fmla="*/ 0 w 1914532"/>
              <a:gd name="connsiteY0" fmla="*/ 0 h 2557474"/>
              <a:gd name="connsiteX1" fmla="*/ 1557374 w 1914532"/>
              <a:gd name="connsiteY1" fmla="*/ 428652 h 2557474"/>
              <a:gd name="connsiteX2" fmla="*/ 1914532 w 1914532"/>
              <a:gd name="connsiteY2" fmla="*/ 2557474 h 2557474"/>
              <a:gd name="connsiteX3" fmla="*/ 1071570 w 1914532"/>
              <a:gd name="connsiteY3" fmla="*/ 2057408 h 2557474"/>
              <a:gd name="connsiteX4" fmla="*/ 0 w 1914532"/>
              <a:gd name="connsiteY4" fmla="*/ 0 h 2557474"/>
              <a:gd name="connsiteX0" fmla="*/ 0 w 1914532"/>
              <a:gd name="connsiteY0" fmla="*/ 0 h 2557474"/>
              <a:gd name="connsiteX1" fmla="*/ 1557374 w 1914532"/>
              <a:gd name="connsiteY1" fmla="*/ 428652 h 2557474"/>
              <a:gd name="connsiteX2" fmla="*/ 1914532 w 1914532"/>
              <a:gd name="connsiteY2" fmla="*/ 2557474 h 2557474"/>
              <a:gd name="connsiteX3" fmla="*/ 1071570 w 1914532"/>
              <a:gd name="connsiteY3" fmla="*/ 2057408 h 2557474"/>
              <a:gd name="connsiteX4" fmla="*/ 0 w 1914532"/>
              <a:gd name="connsiteY4" fmla="*/ 0 h 2557474"/>
              <a:gd name="connsiteX0" fmla="*/ 0 w 1914532"/>
              <a:gd name="connsiteY0" fmla="*/ 0 h 2557474"/>
              <a:gd name="connsiteX1" fmla="*/ 1557374 w 1914532"/>
              <a:gd name="connsiteY1" fmla="*/ 428652 h 2557474"/>
              <a:gd name="connsiteX2" fmla="*/ 1914532 w 1914532"/>
              <a:gd name="connsiteY2" fmla="*/ 2557474 h 2557474"/>
              <a:gd name="connsiteX3" fmla="*/ 1071570 w 1914532"/>
              <a:gd name="connsiteY3" fmla="*/ 2057408 h 2557474"/>
              <a:gd name="connsiteX4" fmla="*/ 0 w 1914532"/>
              <a:gd name="connsiteY4" fmla="*/ 0 h 2557474"/>
              <a:gd name="connsiteX0" fmla="*/ 0 w 2305059"/>
              <a:gd name="connsiteY0" fmla="*/ 0 h 2557474"/>
              <a:gd name="connsiteX1" fmla="*/ 1985970 w 2305059"/>
              <a:gd name="connsiteY1" fmla="*/ 1714512 h 2557474"/>
              <a:gd name="connsiteX2" fmla="*/ 1914532 w 2305059"/>
              <a:gd name="connsiteY2" fmla="*/ 2557474 h 2557474"/>
              <a:gd name="connsiteX3" fmla="*/ 1071570 w 2305059"/>
              <a:gd name="connsiteY3" fmla="*/ 2057408 h 2557474"/>
              <a:gd name="connsiteX4" fmla="*/ 0 w 2305059"/>
              <a:gd name="connsiteY4" fmla="*/ 0 h 2557474"/>
              <a:gd name="connsiteX0" fmla="*/ 0 w 2305059"/>
              <a:gd name="connsiteY0" fmla="*/ 0 h 2557474"/>
              <a:gd name="connsiteX1" fmla="*/ 1985970 w 2305059"/>
              <a:gd name="connsiteY1" fmla="*/ 1714512 h 2557474"/>
              <a:gd name="connsiteX2" fmla="*/ 1914532 w 2305059"/>
              <a:gd name="connsiteY2" fmla="*/ 2557474 h 2557474"/>
              <a:gd name="connsiteX3" fmla="*/ 1071570 w 2305059"/>
              <a:gd name="connsiteY3" fmla="*/ 2057408 h 2557474"/>
              <a:gd name="connsiteX4" fmla="*/ 0 w 2305059"/>
              <a:gd name="connsiteY4" fmla="*/ 0 h 2557474"/>
              <a:gd name="connsiteX0" fmla="*/ 0 w 2305059"/>
              <a:gd name="connsiteY0" fmla="*/ 0 h 2557474"/>
              <a:gd name="connsiteX1" fmla="*/ 1985970 w 2305059"/>
              <a:gd name="connsiteY1" fmla="*/ 1714512 h 2557474"/>
              <a:gd name="connsiteX2" fmla="*/ 1914532 w 2305059"/>
              <a:gd name="connsiteY2" fmla="*/ 2557474 h 2557474"/>
              <a:gd name="connsiteX3" fmla="*/ 1071570 w 2305059"/>
              <a:gd name="connsiteY3" fmla="*/ 2057408 h 2557474"/>
              <a:gd name="connsiteX4" fmla="*/ 0 w 2305059"/>
              <a:gd name="connsiteY4" fmla="*/ 0 h 2557474"/>
              <a:gd name="connsiteX0" fmla="*/ 0 w 2305059"/>
              <a:gd name="connsiteY0" fmla="*/ 0 h 2557474"/>
              <a:gd name="connsiteX1" fmla="*/ 1985970 w 2305059"/>
              <a:gd name="connsiteY1" fmla="*/ 1714512 h 2557474"/>
              <a:gd name="connsiteX2" fmla="*/ 1914532 w 2305059"/>
              <a:gd name="connsiteY2" fmla="*/ 2557474 h 2557474"/>
              <a:gd name="connsiteX3" fmla="*/ 1071570 w 2305059"/>
              <a:gd name="connsiteY3" fmla="*/ 2057408 h 2557474"/>
              <a:gd name="connsiteX4" fmla="*/ 0 w 2305059"/>
              <a:gd name="connsiteY4" fmla="*/ 0 h 2557474"/>
              <a:gd name="connsiteX0" fmla="*/ 0 w 2305059"/>
              <a:gd name="connsiteY0" fmla="*/ 0 h 2557474"/>
              <a:gd name="connsiteX1" fmla="*/ 1985970 w 2305059"/>
              <a:gd name="connsiteY1" fmla="*/ 1714512 h 2557474"/>
              <a:gd name="connsiteX2" fmla="*/ 1914532 w 2305059"/>
              <a:gd name="connsiteY2" fmla="*/ 2557474 h 2557474"/>
              <a:gd name="connsiteX3" fmla="*/ 1071570 w 2305059"/>
              <a:gd name="connsiteY3" fmla="*/ 2057408 h 2557474"/>
              <a:gd name="connsiteX4" fmla="*/ 0 w 2305059"/>
              <a:gd name="connsiteY4" fmla="*/ 0 h 2557474"/>
              <a:gd name="connsiteX0" fmla="*/ 0 w 2143543"/>
              <a:gd name="connsiteY0" fmla="*/ 0 h 2557474"/>
              <a:gd name="connsiteX1" fmla="*/ 1985970 w 2143543"/>
              <a:gd name="connsiteY1" fmla="*/ 1714512 h 2557474"/>
              <a:gd name="connsiteX2" fmla="*/ 1914532 w 2143543"/>
              <a:gd name="connsiteY2" fmla="*/ 2557474 h 2557474"/>
              <a:gd name="connsiteX3" fmla="*/ 1071570 w 2143543"/>
              <a:gd name="connsiteY3" fmla="*/ 2057408 h 2557474"/>
              <a:gd name="connsiteX4" fmla="*/ 0 w 2143543"/>
              <a:gd name="connsiteY4" fmla="*/ 0 h 2557474"/>
              <a:gd name="connsiteX0" fmla="*/ 0 w 2143543"/>
              <a:gd name="connsiteY0" fmla="*/ 0 h 2557474"/>
              <a:gd name="connsiteX1" fmla="*/ 1985970 w 2143543"/>
              <a:gd name="connsiteY1" fmla="*/ 1714512 h 2557474"/>
              <a:gd name="connsiteX2" fmla="*/ 1914532 w 2143543"/>
              <a:gd name="connsiteY2" fmla="*/ 2557474 h 2557474"/>
              <a:gd name="connsiteX3" fmla="*/ 1071570 w 2143543"/>
              <a:gd name="connsiteY3" fmla="*/ 2057408 h 2557474"/>
              <a:gd name="connsiteX4" fmla="*/ 0 w 2143543"/>
              <a:gd name="connsiteY4" fmla="*/ 0 h 2557474"/>
              <a:gd name="connsiteX0" fmla="*/ 0 w 2068539"/>
              <a:gd name="connsiteY0" fmla="*/ 0 h 2557474"/>
              <a:gd name="connsiteX1" fmla="*/ 1985970 w 2068539"/>
              <a:gd name="connsiteY1" fmla="*/ 1714512 h 2557474"/>
              <a:gd name="connsiteX2" fmla="*/ 1914532 w 2068539"/>
              <a:gd name="connsiteY2" fmla="*/ 2557474 h 2557474"/>
              <a:gd name="connsiteX3" fmla="*/ 1071570 w 2068539"/>
              <a:gd name="connsiteY3" fmla="*/ 2057408 h 2557474"/>
              <a:gd name="connsiteX4" fmla="*/ 0 w 2068539"/>
              <a:gd name="connsiteY4" fmla="*/ 0 h 2557474"/>
              <a:gd name="connsiteX0" fmla="*/ 0 w 2041232"/>
              <a:gd name="connsiteY0" fmla="*/ 0 h 2557474"/>
              <a:gd name="connsiteX1" fmla="*/ 1985970 w 2041232"/>
              <a:gd name="connsiteY1" fmla="*/ 1714512 h 2557474"/>
              <a:gd name="connsiteX2" fmla="*/ 1914532 w 2041232"/>
              <a:gd name="connsiteY2" fmla="*/ 2557474 h 2557474"/>
              <a:gd name="connsiteX3" fmla="*/ 1071570 w 2041232"/>
              <a:gd name="connsiteY3" fmla="*/ 2057408 h 2557474"/>
              <a:gd name="connsiteX4" fmla="*/ 0 w 2041232"/>
              <a:gd name="connsiteY4" fmla="*/ 0 h 2557474"/>
              <a:gd name="connsiteX0" fmla="*/ 0 w 2015998"/>
              <a:gd name="connsiteY0" fmla="*/ 0 h 2557474"/>
              <a:gd name="connsiteX1" fmla="*/ 1985970 w 2015998"/>
              <a:gd name="connsiteY1" fmla="*/ 1714512 h 2557474"/>
              <a:gd name="connsiteX2" fmla="*/ 1914532 w 2015998"/>
              <a:gd name="connsiteY2" fmla="*/ 2557474 h 2557474"/>
              <a:gd name="connsiteX3" fmla="*/ 1071570 w 2015998"/>
              <a:gd name="connsiteY3" fmla="*/ 2057408 h 2557474"/>
              <a:gd name="connsiteX4" fmla="*/ 0 w 2015998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1985970"/>
              <a:gd name="connsiteY0" fmla="*/ 0 h 2557474"/>
              <a:gd name="connsiteX1" fmla="*/ 1985970 w 1985970"/>
              <a:gd name="connsiteY1" fmla="*/ 1714512 h 2557474"/>
              <a:gd name="connsiteX2" fmla="*/ 1914532 w 1985970"/>
              <a:gd name="connsiteY2" fmla="*/ 2557474 h 2557474"/>
              <a:gd name="connsiteX3" fmla="*/ 1071570 w 1985970"/>
              <a:gd name="connsiteY3" fmla="*/ 2057408 h 2557474"/>
              <a:gd name="connsiteX4" fmla="*/ 0 w 1985970"/>
              <a:gd name="connsiteY4" fmla="*/ 0 h 2557474"/>
              <a:gd name="connsiteX0" fmla="*/ 0 w 2034095"/>
              <a:gd name="connsiteY0" fmla="*/ 0 h 2628888"/>
              <a:gd name="connsiteX1" fmla="*/ 1985970 w 2034095"/>
              <a:gd name="connsiteY1" fmla="*/ 1714512 h 2628888"/>
              <a:gd name="connsiteX2" fmla="*/ 1985938 w 2034095"/>
              <a:gd name="connsiteY2" fmla="*/ 2628888 h 2628888"/>
              <a:gd name="connsiteX3" fmla="*/ 1071570 w 2034095"/>
              <a:gd name="connsiteY3" fmla="*/ 2057408 h 2628888"/>
              <a:gd name="connsiteX4" fmla="*/ 0 w 2034095"/>
              <a:gd name="connsiteY4" fmla="*/ 0 h 2628888"/>
              <a:gd name="connsiteX0" fmla="*/ 0 w 2057376"/>
              <a:gd name="connsiteY0" fmla="*/ 0 h 2628888"/>
              <a:gd name="connsiteX1" fmla="*/ 2057376 w 2057376"/>
              <a:gd name="connsiteY1" fmla="*/ 1714512 h 2628888"/>
              <a:gd name="connsiteX2" fmla="*/ 1985938 w 2057376"/>
              <a:gd name="connsiteY2" fmla="*/ 2628888 h 2628888"/>
              <a:gd name="connsiteX3" fmla="*/ 1071570 w 2057376"/>
              <a:gd name="connsiteY3" fmla="*/ 2057408 h 2628888"/>
              <a:gd name="connsiteX4" fmla="*/ 0 w 2057376"/>
              <a:gd name="connsiteY4" fmla="*/ 0 h 2628888"/>
              <a:gd name="connsiteX0" fmla="*/ 0 w 2057376"/>
              <a:gd name="connsiteY0" fmla="*/ 0 h 2628888"/>
              <a:gd name="connsiteX1" fmla="*/ 2057376 w 2057376"/>
              <a:gd name="connsiteY1" fmla="*/ 1714512 h 2628888"/>
              <a:gd name="connsiteX2" fmla="*/ 1985938 w 2057376"/>
              <a:gd name="connsiteY2" fmla="*/ 2628888 h 2628888"/>
              <a:gd name="connsiteX3" fmla="*/ 1000100 w 2057376"/>
              <a:gd name="connsiteY3" fmla="*/ 2057408 h 2628888"/>
              <a:gd name="connsiteX4" fmla="*/ 0 w 2057376"/>
              <a:gd name="connsiteY4" fmla="*/ 0 h 2628888"/>
              <a:gd name="connsiteX0" fmla="*/ 0 w 2057376"/>
              <a:gd name="connsiteY0" fmla="*/ 0 h 2628888"/>
              <a:gd name="connsiteX1" fmla="*/ 2057376 w 2057376"/>
              <a:gd name="connsiteY1" fmla="*/ 1785926 h 2628888"/>
              <a:gd name="connsiteX2" fmla="*/ 1985938 w 2057376"/>
              <a:gd name="connsiteY2" fmla="*/ 2628888 h 2628888"/>
              <a:gd name="connsiteX3" fmla="*/ 1000100 w 2057376"/>
              <a:gd name="connsiteY3" fmla="*/ 2057408 h 2628888"/>
              <a:gd name="connsiteX4" fmla="*/ 0 w 2057376"/>
              <a:gd name="connsiteY4" fmla="*/ 0 h 2628888"/>
              <a:gd name="connsiteX0" fmla="*/ 0 w 2057376"/>
              <a:gd name="connsiteY0" fmla="*/ 0 h 2557426"/>
              <a:gd name="connsiteX1" fmla="*/ 2057376 w 2057376"/>
              <a:gd name="connsiteY1" fmla="*/ 1785926 h 2557426"/>
              <a:gd name="connsiteX2" fmla="*/ 1985938 w 2057376"/>
              <a:gd name="connsiteY2" fmla="*/ 2557426 h 2557426"/>
              <a:gd name="connsiteX3" fmla="*/ 1000100 w 2057376"/>
              <a:gd name="connsiteY3" fmla="*/ 2057408 h 2557426"/>
              <a:gd name="connsiteX4" fmla="*/ 0 w 2057376"/>
              <a:gd name="connsiteY4" fmla="*/ 0 h 2557426"/>
              <a:gd name="connsiteX0" fmla="*/ 0 w 2057376"/>
              <a:gd name="connsiteY0" fmla="*/ 0 h 2557426"/>
              <a:gd name="connsiteX1" fmla="*/ 2057376 w 2057376"/>
              <a:gd name="connsiteY1" fmla="*/ 1785926 h 2557426"/>
              <a:gd name="connsiteX2" fmla="*/ 1985938 w 2057376"/>
              <a:gd name="connsiteY2" fmla="*/ 2557426 h 2557426"/>
              <a:gd name="connsiteX3" fmla="*/ 1000100 w 2057376"/>
              <a:gd name="connsiteY3" fmla="*/ 1985946 h 2557426"/>
              <a:gd name="connsiteX4" fmla="*/ 0 w 2057376"/>
              <a:gd name="connsiteY4" fmla="*/ 0 h 2557426"/>
              <a:gd name="connsiteX0" fmla="*/ 0 w 2057376"/>
              <a:gd name="connsiteY0" fmla="*/ 0 h 2557426"/>
              <a:gd name="connsiteX1" fmla="*/ 2057376 w 2057376"/>
              <a:gd name="connsiteY1" fmla="*/ 1785926 h 2557426"/>
              <a:gd name="connsiteX2" fmla="*/ 1985938 w 2057376"/>
              <a:gd name="connsiteY2" fmla="*/ 2557426 h 2557426"/>
              <a:gd name="connsiteX3" fmla="*/ 1000100 w 2057376"/>
              <a:gd name="connsiteY3" fmla="*/ 1985946 h 2557426"/>
              <a:gd name="connsiteX4" fmla="*/ 0 w 2057376"/>
              <a:gd name="connsiteY4" fmla="*/ 0 h 2557426"/>
              <a:gd name="connsiteX0" fmla="*/ 0 w 2057376"/>
              <a:gd name="connsiteY0" fmla="*/ 0 h 2557426"/>
              <a:gd name="connsiteX1" fmla="*/ 2057376 w 2057376"/>
              <a:gd name="connsiteY1" fmla="*/ 1785926 h 2557426"/>
              <a:gd name="connsiteX2" fmla="*/ 1914468 w 2057376"/>
              <a:gd name="connsiteY2" fmla="*/ 2557426 h 2557426"/>
              <a:gd name="connsiteX3" fmla="*/ 1000100 w 2057376"/>
              <a:gd name="connsiteY3" fmla="*/ 1985946 h 2557426"/>
              <a:gd name="connsiteX4" fmla="*/ 0 w 2057376"/>
              <a:gd name="connsiteY4" fmla="*/ 0 h 2557426"/>
              <a:gd name="connsiteX0" fmla="*/ 0 w 1985906"/>
              <a:gd name="connsiteY0" fmla="*/ 0 h 2557426"/>
              <a:gd name="connsiteX1" fmla="*/ 1985906 w 1985906"/>
              <a:gd name="connsiteY1" fmla="*/ 1785926 h 2557426"/>
              <a:gd name="connsiteX2" fmla="*/ 1914468 w 1985906"/>
              <a:gd name="connsiteY2" fmla="*/ 2557426 h 2557426"/>
              <a:gd name="connsiteX3" fmla="*/ 1000100 w 1985906"/>
              <a:gd name="connsiteY3" fmla="*/ 1985946 h 2557426"/>
              <a:gd name="connsiteX4" fmla="*/ 0 w 1985906"/>
              <a:gd name="connsiteY4" fmla="*/ 0 h 2557426"/>
              <a:gd name="connsiteX0" fmla="*/ 0 w 2057312"/>
              <a:gd name="connsiteY0" fmla="*/ 0 h 2557426"/>
              <a:gd name="connsiteX1" fmla="*/ 2057312 w 2057312"/>
              <a:gd name="connsiteY1" fmla="*/ 1785926 h 2557426"/>
              <a:gd name="connsiteX2" fmla="*/ 1914468 w 2057312"/>
              <a:gd name="connsiteY2" fmla="*/ 2557426 h 2557426"/>
              <a:gd name="connsiteX3" fmla="*/ 1000100 w 2057312"/>
              <a:gd name="connsiteY3" fmla="*/ 1985946 h 2557426"/>
              <a:gd name="connsiteX4" fmla="*/ 0 w 2057312"/>
              <a:gd name="connsiteY4" fmla="*/ 0 h 2557426"/>
              <a:gd name="connsiteX0" fmla="*/ 0 w 2057312"/>
              <a:gd name="connsiteY0" fmla="*/ 0 h 2557426"/>
              <a:gd name="connsiteX1" fmla="*/ 2057312 w 2057312"/>
              <a:gd name="connsiteY1" fmla="*/ 1785926 h 2557426"/>
              <a:gd name="connsiteX2" fmla="*/ 1985874 w 2057312"/>
              <a:gd name="connsiteY2" fmla="*/ 2557426 h 2557426"/>
              <a:gd name="connsiteX3" fmla="*/ 1000100 w 2057312"/>
              <a:gd name="connsiteY3" fmla="*/ 1985946 h 2557426"/>
              <a:gd name="connsiteX4" fmla="*/ 0 w 2057312"/>
              <a:gd name="connsiteY4" fmla="*/ 0 h 2557426"/>
              <a:gd name="connsiteX0" fmla="*/ 0 w 2057312"/>
              <a:gd name="connsiteY0" fmla="*/ 0 h 2628840"/>
              <a:gd name="connsiteX1" fmla="*/ 2057312 w 2057312"/>
              <a:gd name="connsiteY1" fmla="*/ 1785926 h 2628840"/>
              <a:gd name="connsiteX2" fmla="*/ 1985874 w 2057312"/>
              <a:gd name="connsiteY2" fmla="*/ 2628840 h 2628840"/>
              <a:gd name="connsiteX3" fmla="*/ 1000100 w 2057312"/>
              <a:gd name="connsiteY3" fmla="*/ 1985946 h 2628840"/>
              <a:gd name="connsiteX4" fmla="*/ 0 w 2057312"/>
              <a:gd name="connsiteY4" fmla="*/ 0 h 262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312" h="2628840">
                <a:moveTo>
                  <a:pt x="0" y="0"/>
                </a:moveTo>
                <a:cubicBezTo>
                  <a:pt x="408767" y="329441"/>
                  <a:pt x="1543427" y="1344915"/>
                  <a:pt x="2057312" y="1785926"/>
                </a:cubicBezTo>
                <a:cubicBezTo>
                  <a:pt x="2042121" y="2079351"/>
                  <a:pt x="2034031" y="2135436"/>
                  <a:pt x="1985874" y="2628840"/>
                </a:cubicBezTo>
                <a:cubicBezTo>
                  <a:pt x="1663957" y="2438682"/>
                  <a:pt x="1431678" y="2260902"/>
                  <a:pt x="1000100" y="1985946"/>
                </a:cubicBezTo>
                <a:cubicBezTo>
                  <a:pt x="733719" y="1461034"/>
                  <a:pt x="214325" y="447684"/>
                  <a:pt x="0" y="0"/>
                </a:cubicBezTo>
                <a:close/>
              </a:path>
            </a:pathLst>
          </a:custGeom>
          <a:gradFill>
            <a:gsLst>
              <a:gs pos="35000">
                <a:schemeClr val="accent1">
                  <a:tint val="37000"/>
                  <a:satMod val="300000"/>
                  <a:alpha val="71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071802" y="5500702"/>
            <a:ext cx="1500198" cy="78581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1"/>
            <a:endCxn id="44" idx="1"/>
          </p:cNvCxnSpPr>
          <p:nvPr/>
        </p:nvCxnSpPr>
        <p:spPr>
          <a:xfrm rot="16200000" flipH="1">
            <a:off x="3117983" y="4189561"/>
            <a:ext cx="571504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1928794" y="4286256"/>
            <a:ext cx="2857520" cy="157163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000232" y="2143116"/>
            <a:ext cx="1785950" cy="2071702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5" idx="1"/>
            <a:endCxn id="13" idx="5"/>
          </p:cNvCxnSpPr>
          <p:nvPr/>
        </p:nvCxnSpPr>
        <p:spPr>
          <a:xfrm rot="16200000" flipH="1">
            <a:off x="1367752" y="2796520"/>
            <a:ext cx="2122216" cy="11220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0" idx="0"/>
            <a:endCxn id="14" idx="0"/>
          </p:cNvCxnSpPr>
          <p:nvPr/>
        </p:nvCxnSpPr>
        <p:spPr>
          <a:xfrm rot="5400000" flipH="1" flipV="1">
            <a:off x="3000364" y="4893479"/>
            <a:ext cx="1785950" cy="14287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5400000">
            <a:off x="142844" y="1571612"/>
            <a:ext cx="2928958" cy="22145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16200000" flipV="1">
            <a:off x="2536017" y="1393017"/>
            <a:ext cx="2857520" cy="2500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34" y="4143380"/>
            <a:ext cx="2571768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071802" y="4071942"/>
            <a:ext cx="2143140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255394">
            <a:off x="2669624" y="5341381"/>
            <a:ext cx="4986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3643313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500043"/>
            <a:ext cx="4286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5" y="3643314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29058" y="4071942"/>
            <a:ext cx="71438" cy="71438"/>
          </a:xfrm>
          <a:prstGeom prst="ellipse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857356" y="2285992"/>
            <a:ext cx="71438" cy="71438"/>
          </a:xfrm>
          <a:prstGeom prst="ellipse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786182" y="5857892"/>
            <a:ext cx="71438" cy="71438"/>
          </a:xfrm>
          <a:prstGeom prst="ellipse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857620" y="4929198"/>
            <a:ext cx="71438" cy="71438"/>
          </a:xfrm>
          <a:prstGeom prst="ellipse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357290" y="1785926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929058" y="3500438"/>
            <a:ext cx="571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929058" y="4786322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428860" y="4143380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7620" y="5429264"/>
            <a:ext cx="4286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V="1">
            <a:off x="750067" y="3178967"/>
            <a:ext cx="42862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928926" y="4357694"/>
            <a:ext cx="71438" cy="71438"/>
          </a:xfrm>
          <a:prstGeom prst="ellipse">
            <a:avLst/>
          </a:prstGeom>
          <a:solidFill>
            <a:srgbClr val="FF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572132" y="142852"/>
            <a:ext cx="35718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ABCD-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тетраэдр,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Ребра: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AB, BC, CD, DB, AD, AC.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Грани: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ADB, DBC, ABC, ADC.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AB,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K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принадлежит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AC,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Y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принадлежит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DB.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Построить: сечение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WKY.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Построение: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W, Y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принадлежат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ADB,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можно провести прямую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WY.</a:t>
            </a:r>
          </a:p>
          <a:p>
            <a:pPr marL="342900" indent="-34290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Аналогично: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2)WK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ABC.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Продолжим прямую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WY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они пересекаются в точке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Проведём прямую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прямые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пересекаются в точке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5) т.к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Y,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 принадлежат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DCB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можно провести прямую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YM.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WYMK –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искомое сечение.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Выгнутая вниз стрелка 50">
            <a:hlinkClick r:id="rId3" action="ppaction://hlinksldjump"/>
          </p:cNvPr>
          <p:cNvSpPr/>
          <p:nvPr/>
        </p:nvSpPr>
        <p:spPr>
          <a:xfrm>
            <a:off x="7215206" y="6215082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9" grpId="0"/>
      <p:bldP spid="10" grpId="0"/>
      <p:bldP spid="11" grpId="0"/>
      <p:bldP spid="12" grpId="0"/>
      <p:bldP spid="14" grpId="0" animBg="1"/>
      <p:bldP spid="15" grpId="0" animBg="1"/>
      <p:bldP spid="30" grpId="0" animBg="1"/>
      <p:bldP spid="44" grpId="0" animBg="1"/>
      <p:bldP spid="66" grpId="0"/>
      <p:bldP spid="67" grpId="0"/>
      <p:bldP spid="68" grpId="0"/>
      <p:bldP spid="69" grpId="0"/>
      <p:bldP spid="7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rot="5400000">
            <a:off x="750861" y="1535099"/>
            <a:ext cx="78581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2844" y="2000240"/>
            <a:ext cx="242889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Треугольное сечение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822431" y="2249479"/>
            <a:ext cx="221457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28728" y="3357562"/>
            <a:ext cx="335758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Четырёхугольное сечение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4500570"/>
            <a:ext cx="27146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Пятиугольное сечение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3786976" y="2785264"/>
            <a:ext cx="328614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1" idx="0"/>
          </p:cNvCxnSpPr>
          <p:nvPr/>
        </p:nvCxnSpPr>
        <p:spPr>
          <a:xfrm rot="16200000" flipH="1">
            <a:off x="6948100" y="1768868"/>
            <a:ext cx="1285883" cy="34115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72198" y="2428868"/>
            <a:ext cx="307180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Шестиугольное сечение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57165"/>
            <a:ext cx="9144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Сечение </a:t>
            </a:r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параллелепипеда.</a:t>
            </a:r>
            <a:endParaRPr lang="ru-RU" sz="4800" b="1" u="sng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Выгнутая вниз стрелка 23">
            <a:hlinkClick r:id="rId7" action="ppaction://hlinksldjump"/>
          </p:cNvPr>
          <p:cNvSpPr/>
          <p:nvPr/>
        </p:nvSpPr>
        <p:spPr>
          <a:xfrm>
            <a:off x="7215206" y="6215082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-1392279" y="3392487"/>
            <a:ext cx="350046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7158" y="164305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58" y="5143512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57158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71802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57158" y="4429132"/>
            <a:ext cx="1428760" cy="714380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071802" y="4429132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85918" y="92867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85918" y="4429132"/>
            <a:ext cx="2714644" cy="158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481" y="2678107"/>
            <a:ext cx="3499668" cy="794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751125" y="267810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857620" y="4572008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5000636"/>
            <a:ext cx="5533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28926" y="2285992"/>
            <a:ext cx="571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000100" y="4714884"/>
            <a:ext cx="2928958" cy="42862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607455" y="3393281"/>
            <a:ext cx="1785950" cy="85725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928662" y="3000372"/>
            <a:ext cx="2214578" cy="20717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Равнобедренный треугольник 36"/>
          <p:cNvSpPr/>
          <p:nvPr/>
        </p:nvSpPr>
        <p:spPr>
          <a:xfrm rot="21100712">
            <a:off x="904949" y="3062072"/>
            <a:ext cx="2895750" cy="1857388"/>
          </a:xfrm>
          <a:prstGeom prst="triangle">
            <a:avLst>
              <a:gd name="adj" fmla="val 79590"/>
            </a:avLst>
          </a:prstGeom>
          <a:gradFill>
            <a:gsLst>
              <a:gs pos="35000">
                <a:schemeClr val="accent5">
                  <a:tint val="37000"/>
                  <a:satMod val="300000"/>
                  <a:alpha val="62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322365" y="339248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3000364" y="2857496"/>
            <a:ext cx="142876" cy="142876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857620" y="4643446"/>
            <a:ext cx="142876" cy="142876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928662" y="5072074"/>
            <a:ext cx="142876" cy="142876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643042" y="214290"/>
            <a:ext cx="4286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255394">
            <a:off x="3028174" y="5019635"/>
            <a:ext cx="5405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4929198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00562" y="4071942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86050" y="1000108"/>
            <a:ext cx="5180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0" y="1000108"/>
            <a:ext cx="450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428604"/>
            <a:ext cx="4603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285852" y="3786190"/>
            <a:ext cx="4286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000628" y="214290"/>
            <a:ext cx="4143372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Дано: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ADCRSVEB –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параллелепипед,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AD,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принадлежит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DC,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принадлежит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VD.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Построение:</a:t>
            </a:r>
          </a:p>
          <a:p>
            <a:pPr marL="457200" indent="-457200">
              <a:buAutoNum type="arabicParenR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т.к.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принадлежат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ADC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можно провести прямую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PM.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Аналогично:</a:t>
            </a:r>
          </a:p>
          <a:p>
            <a:pPr marL="457200" indent="-457200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TM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VDC,</a:t>
            </a:r>
          </a:p>
          <a:p>
            <a:pPr marL="457200" indent="-457200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TP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ADV.</a:t>
            </a:r>
          </a:p>
          <a:p>
            <a:pPr marL="457200" indent="-457200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4)PMT –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искомое сечение.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Выгнутая вниз стрелка 48">
            <a:hlinkClick r:id="rId3" action="ppaction://hlinksldjump"/>
          </p:cNvPr>
          <p:cNvSpPr/>
          <p:nvPr/>
        </p:nvSpPr>
        <p:spPr>
          <a:xfrm>
            <a:off x="214282" y="6286520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7" grpId="0" animBg="1"/>
      <p:bldP spid="25" grpId="0" animBg="1"/>
      <p:bldP spid="26" grpId="0" animBg="1"/>
      <p:bldP spid="24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39" descr="Широкий диагональный 2"/>
          <p:cNvSpPr>
            <a:spLocks/>
          </p:cNvSpPr>
          <p:nvPr/>
        </p:nvSpPr>
        <p:spPr bwMode="auto">
          <a:xfrm>
            <a:off x="395708" y="1461015"/>
            <a:ext cx="3485557" cy="3643571"/>
          </a:xfrm>
          <a:custGeom>
            <a:avLst/>
            <a:gdLst>
              <a:gd name="connsiteX0" fmla="*/ 668 w 2206"/>
              <a:gd name="connsiteY0" fmla="*/ 302 h 2279"/>
              <a:gd name="connsiteX1" fmla="*/ 732 w 2206"/>
              <a:gd name="connsiteY1" fmla="*/ 275 h 2279"/>
              <a:gd name="connsiteX2" fmla="*/ 1628 w 2206"/>
              <a:gd name="connsiteY2" fmla="*/ 0 h 2279"/>
              <a:gd name="connsiteX3" fmla="*/ 2206 w 2206"/>
              <a:gd name="connsiteY3" fmla="*/ 2279 h 2279"/>
              <a:gd name="connsiteX4" fmla="*/ 0 w 2206"/>
              <a:gd name="connsiteY4" fmla="*/ 2204 h 2279"/>
              <a:gd name="connsiteX5" fmla="*/ 668 w 2206"/>
              <a:gd name="connsiteY5" fmla="*/ 302 h 2279"/>
              <a:gd name="connsiteX0" fmla="*/ 715 w 2253"/>
              <a:gd name="connsiteY0" fmla="*/ 302 h 2526"/>
              <a:gd name="connsiteX1" fmla="*/ 779 w 2253"/>
              <a:gd name="connsiteY1" fmla="*/ 275 h 2526"/>
              <a:gd name="connsiteX2" fmla="*/ 1675 w 2253"/>
              <a:gd name="connsiteY2" fmla="*/ 0 h 2526"/>
              <a:gd name="connsiteX3" fmla="*/ 2253 w 2253"/>
              <a:gd name="connsiteY3" fmla="*/ 2279 h 2526"/>
              <a:gd name="connsiteX4" fmla="*/ 0 w 2253"/>
              <a:gd name="connsiteY4" fmla="*/ 2526 h 2526"/>
              <a:gd name="connsiteX5" fmla="*/ 715 w 2253"/>
              <a:gd name="connsiteY5" fmla="*/ 302 h 2526"/>
              <a:gd name="connsiteX0" fmla="*/ 715 w 2253"/>
              <a:gd name="connsiteY0" fmla="*/ 72 h 2296"/>
              <a:gd name="connsiteX1" fmla="*/ 779 w 2253"/>
              <a:gd name="connsiteY1" fmla="*/ 45 h 2296"/>
              <a:gd name="connsiteX2" fmla="*/ 2005 w 2253"/>
              <a:gd name="connsiteY2" fmla="*/ 0 h 2296"/>
              <a:gd name="connsiteX3" fmla="*/ 2253 w 2253"/>
              <a:gd name="connsiteY3" fmla="*/ 2049 h 2296"/>
              <a:gd name="connsiteX4" fmla="*/ 0 w 2253"/>
              <a:gd name="connsiteY4" fmla="*/ 2296 h 2296"/>
              <a:gd name="connsiteX5" fmla="*/ 715 w 2253"/>
              <a:gd name="connsiteY5" fmla="*/ 72 h 2296"/>
              <a:gd name="connsiteX0" fmla="*/ 715 w 2253"/>
              <a:gd name="connsiteY0" fmla="*/ 73 h 2297"/>
              <a:gd name="connsiteX1" fmla="*/ 2005 w 2253"/>
              <a:gd name="connsiteY1" fmla="*/ 0 h 2297"/>
              <a:gd name="connsiteX2" fmla="*/ 2005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715 w 2253"/>
              <a:gd name="connsiteY5" fmla="*/ 73 h 2297"/>
              <a:gd name="connsiteX0" fmla="*/ 715 w 2253"/>
              <a:gd name="connsiteY0" fmla="*/ 73 h 2297"/>
              <a:gd name="connsiteX1" fmla="*/ 2005 w 2253"/>
              <a:gd name="connsiteY1" fmla="*/ 0 h 2297"/>
              <a:gd name="connsiteX2" fmla="*/ 2005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715 w 2253"/>
              <a:gd name="connsiteY5" fmla="*/ 73 h 2297"/>
              <a:gd name="connsiteX0" fmla="*/ 715 w 2253"/>
              <a:gd name="connsiteY0" fmla="*/ 73 h 2297"/>
              <a:gd name="connsiteX1" fmla="*/ 2005 w 2253"/>
              <a:gd name="connsiteY1" fmla="*/ 0 h 2297"/>
              <a:gd name="connsiteX2" fmla="*/ 2005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715 w 2253"/>
              <a:gd name="connsiteY5" fmla="*/ 73 h 2297"/>
              <a:gd name="connsiteX0" fmla="*/ 809 w 2253"/>
              <a:gd name="connsiteY0" fmla="*/ 119 h 2297"/>
              <a:gd name="connsiteX1" fmla="*/ 2005 w 2253"/>
              <a:gd name="connsiteY1" fmla="*/ 0 h 2297"/>
              <a:gd name="connsiteX2" fmla="*/ 2005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809 w 2253"/>
              <a:gd name="connsiteY5" fmla="*/ 119 h 2297"/>
              <a:gd name="connsiteX0" fmla="*/ 762 w 2253"/>
              <a:gd name="connsiteY0" fmla="*/ 119 h 2297"/>
              <a:gd name="connsiteX1" fmla="*/ 2005 w 2253"/>
              <a:gd name="connsiteY1" fmla="*/ 0 h 2297"/>
              <a:gd name="connsiteX2" fmla="*/ 2005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762 w 2253"/>
              <a:gd name="connsiteY5" fmla="*/ 119 h 2297"/>
              <a:gd name="connsiteX0" fmla="*/ 762 w 2253"/>
              <a:gd name="connsiteY0" fmla="*/ 119 h 2297"/>
              <a:gd name="connsiteX1" fmla="*/ 2005 w 2253"/>
              <a:gd name="connsiteY1" fmla="*/ 0 h 2297"/>
              <a:gd name="connsiteX2" fmla="*/ 2052 w 2253"/>
              <a:gd name="connsiteY2" fmla="*/ 1 h 2297"/>
              <a:gd name="connsiteX3" fmla="*/ 2253 w 2253"/>
              <a:gd name="connsiteY3" fmla="*/ 2050 h 2297"/>
              <a:gd name="connsiteX4" fmla="*/ 0 w 2253"/>
              <a:gd name="connsiteY4" fmla="*/ 2297 h 2297"/>
              <a:gd name="connsiteX5" fmla="*/ 762 w 2253"/>
              <a:gd name="connsiteY5" fmla="*/ 119 h 2297"/>
              <a:gd name="connsiteX0" fmla="*/ 809 w 2300"/>
              <a:gd name="connsiteY0" fmla="*/ 119 h 2343"/>
              <a:gd name="connsiteX1" fmla="*/ 2052 w 2300"/>
              <a:gd name="connsiteY1" fmla="*/ 0 h 2343"/>
              <a:gd name="connsiteX2" fmla="*/ 2099 w 2300"/>
              <a:gd name="connsiteY2" fmla="*/ 1 h 2343"/>
              <a:gd name="connsiteX3" fmla="*/ 2300 w 2300"/>
              <a:gd name="connsiteY3" fmla="*/ 2050 h 2343"/>
              <a:gd name="connsiteX4" fmla="*/ 0 w 2300"/>
              <a:gd name="connsiteY4" fmla="*/ 2343 h 2343"/>
              <a:gd name="connsiteX5" fmla="*/ 809 w 2300"/>
              <a:gd name="connsiteY5" fmla="*/ 119 h 2343"/>
              <a:gd name="connsiteX0" fmla="*/ 809 w 2300"/>
              <a:gd name="connsiteY0" fmla="*/ 119 h 2343"/>
              <a:gd name="connsiteX1" fmla="*/ 2052 w 2300"/>
              <a:gd name="connsiteY1" fmla="*/ 0 h 2343"/>
              <a:gd name="connsiteX2" fmla="*/ 2099 w 2300"/>
              <a:gd name="connsiteY2" fmla="*/ 1 h 2343"/>
              <a:gd name="connsiteX3" fmla="*/ 2300 w 2300"/>
              <a:gd name="connsiteY3" fmla="*/ 2096 h 2343"/>
              <a:gd name="connsiteX4" fmla="*/ 0 w 2300"/>
              <a:gd name="connsiteY4" fmla="*/ 2343 h 2343"/>
              <a:gd name="connsiteX5" fmla="*/ 809 w 2300"/>
              <a:gd name="connsiteY5" fmla="*/ 119 h 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" h="2343">
                <a:moveTo>
                  <a:pt x="809" y="119"/>
                </a:moveTo>
                <a:cubicBezTo>
                  <a:pt x="1035" y="105"/>
                  <a:pt x="2029" y="23"/>
                  <a:pt x="2052" y="0"/>
                </a:cubicBezTo>
                <a:cubicBezTo>
                  <a:pt x="2068" y="0"/>
                  <a:pt x="2083" y="1"/>
                  <a:pt x="2099" y="1"/>
                </a:cubicBezTo>
                <a:cubicBezTo>
                  <a:pt x="2182" y="684"/>
                  <a:pt x="2217" y="1413"/>
                  <a:pt x="2300" y="2096"/>
                </a:cubicBezTo>
                <a:lnTo>
                  <a:pt x="0" y="2343"/>
                </a:lnTo>
                <a:lnTo>
                  <a:pt x="809" y="119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/>
          <a:p>
            <a:endParaRPr lang="ru-RU"/>
          </a:p>
        </p:txBody>
      </p:sp>
      <p:cxnSp>
        <p:nvCxnSpPr>
          <p:cNvPr id="49" name="Прямая соединительная линия 48"/>
          <p:cNvCxnSpPr>
            <a:stCxn id="27" idx="4"/>
            <a:endCxn id="48" idx="4"/>
          </p:cNvCxnSpPr>
          <p:nvPr/>
        </p:nvCxnSpPr>
        <p:spPr>
          <a:xfrm rot="16200000" flipH="1">
            <a:off x="2107389" y="2964653"/>
            <a:ext cx="3286148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57158" y="4714884"/>
            <a:ext cx="3571900" cy="42862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357158" y="164305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6" idx="2"/>
            <a:endCxn id="27" idx="2"/>
          </p:cNvCxnSpPr>
          <p:nvPr/>
        </p:nvCxnSpPr>
        <p:spPr>
          <a:xfrm rot="10800000" flipH="1">
            <a:off x="1571604" y="1428736"/>
            <a:ext cx="1928826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6" idx="3"/>
            <a:endCxn id="25" idx="7"/>
          </p:cNvCxnSpPr>
          <p:nvPr/>
        </p:nvCxnSpPr>
        <p:spPr>
          <a:xfrm rot="5400000">
            <a:off x="-699617" y="2800853"/>
            <a:ext cx="3399434" cy="11848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5400000">
            <a:off x="-1392279" y="3392487"/>
            <a:ext cx="350046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58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7158" y="5143512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6481" y="2678107"/>
            <a:ext cx="3499668" cy="794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57158" y="4429132"/>
            <a:ext cx="1428760" cy="714380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071802" y="4429132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85918" y="4429132"/>
            <a:ext cx="2714644" cy="158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751125" y="267810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071802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322365" y="339248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85918" y="92867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4929198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85852" y="3786190"/>
            <a:ext cx="4286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55394">
            <a:off x="3028174" y="5019635"/>
            <a:ext cx="5405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4071942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000108"/>
            <a:ext cx="450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214290"/>
            <a:ext cx="4286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86050" y="1000108"/>
            <a:ext cx="5180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428604"/>
            <a:ext cx="4603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628" y="0"/>
            <a:ext cx="41433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Дано: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ADCRSVEB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параллелепипед,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SV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VE.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Построение: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Точки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Z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принадлежат плоскости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ADV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можно провести прямую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AZ.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Аналогично: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ZX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SVE.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Проведём из точки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параллельную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ZX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</a:t>
            </a:r>
          </a:p>
          <a:p>
            <a:pPr marL="342900" indent="-3429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Соединим точки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342900" indent="-3429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AZXO –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искомое сечение.</a:t>
            </a:r>
          </a:p>
        </p:txBody>
      </p:sp>
      <p:sp>
        <p:nvSpPr>
          <p:cNvPr id="25" name="Блок-схема: узел 24"/>
          <p:cNvSpPr/>
          <p:nvPr/>
        </p:nvSpPr>
        <p:spPr>
          <a:xfrm>
            <a:off x="285720" y="5072074"/>
            <a:ext cx="142876" cy="142876"/>
          </a:xfrm>
          <a:prstGeom prst="flowChartConnector">
            <a:avLst/>
          </a:prstGeom>
          <a:ln w="28575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1571604" y="1571612"/>
            <a:ext cx="142876" cy="142876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3500430" y="1357298"/>
            <a:ext cx="142876" cy="142876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285852" y="1000108"/>
            <a:ext cx="4299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642918"/>
            <a:ext cx="495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Блок-схема: узел 47"/>
          <p:cNvSpPr/>
          <p:nvPr/>
        </p:nvSpPr>
        <p:spPr>
          <a:xfrm>
            <a:off x="3857620" y="4643446"/>
            <a:ext cx="142876" cy="142876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857620" y="4643446"/>
            <a:ext cx="5661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Выгнутая вниз стрелка 57">
            <a:hlinkClick r:id="rId3" action="ppaction://hlinksldjump"/>
          </p:cNvPr>
          <p:cNvSpPr/>
          <p:nvPr/>
        </p:nvSpPr>
        <p:spPr>
          <a:xfrm>
            <a:off x="214282" y="6286520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28" grpId="0"/>
      <p:bldP spid="29" grpId="0"/>
      <p:bldP spid="48" grpId="0" animBg="1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255394">
            <a:off x="1313719" y="3803637"/>
            <a:ext cx="4986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85918" y="4429132"/>
            <a:ext cx="2714644" cy="158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481" y="2678107"/>
            <a:ext cx="3499668" cy="794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4429132"/>
            <a:ext cx="1428760" cy="714380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Freeform 38" descr="Широкий диагональный 2"/>
          <p:cNvSpPr>
            <a:spLocks/>
          </p:cNvSpPr>
          <p:nvPr/>
        </p:nvSpPr>
        <p:spPr bwMode="auto">
          <a:xfrm>
            <a:off x="357461" y="2286188"/>
            <a:ext cx="4087049" cy="2805179"/>
          </a:xfrm>
          <a:custGeom>
            <a:avLst/>
            <a:gdLst>
              <a:gd name="connsiteX0" fmla="*/ 841 w 1838"/>
              <a:gd name="connsiteY0" fmla="*/ 2130 h 2130"/>
              <a:gd name="connsiteX1" fmla="*/ 905 w 1838"/>
              <a:gd name="connsiteY1" fmla="*/ 2121 h 2130"/>
              <a:gd name="connsiteX2" fmla="*/ 960 w 1838"/>
              <a:gd name="connsiteY2" fmla="*/ 2103 h 2130"/>
              <a:gd name="connsiteX3" fmla="*/ 1705 w 1838"/>
              <a:gd name="connsiteY3" fmla="*/ 1958 h 2130"/>
              <a:gd name="connsiteX4" fmla="*/ 1838 w 1838"/>
              <a:gd name="connsiteY4" fmla="*/ 1015 h 2130"/>
              <a:gd name="connsiteX5" fmla="*/ 484 w 1838"/>
              <a:gd name="connsiteY5" fmla="*/ 0 h 2130"/>
              <a:gd name="connsiteX6" fmla="*/ 0 w 1838"/>
              <a:gd name="connsiteY6" fmla="*/ 1508 h 2130"/>
              <a:gd name="connsiteX7" fmla="*/ 841 w 1838"/>
              <a:gd name="connsiteY7" fmla="*/ 2130 h 2130"/>
              <a:gd name="connsiteX0" fmla="*/ 841 w 1838"/>
              <a:gd name="connsiteY0" fmla="*/ 2130 h 2229"/>
              <a:gd name="connsiteX1" fmla="*/ 960 w 1838"/>
              <a:gd name="connsiteY1" fmla="*/ 2103 h 2229"/>
              <a:gd name="connsiteX2" fmla="*/ 1705 w 1838"/>
              <a:gd name="connsiteY2" fmla="*/ 1958 h 2229"/>
              <a:gd name="connsiteX3" fmla="*/ 1838 w 1838"/>
              <a:gd name="connsiteY3" fmla="*/ 1015 h 2229"/>
              <a:gd name="connsiteX4" fmla="*/ 484 w 1838"/>
              <a:gd name="connsiteY4" fmla="*/ 0 h 2229"/>
              <a:gd name="connsiteX5" fmla="*/ 0 w 1838"/>
              <a:gd name="connsiteY5" fmla="*/ 1508 h 2229"/>
              <a:gd name="connsiteX6" fmla="*/ 841 w 1838"/>
              <a:gd name="connsiteY6" fmla="*/ 2130 h 2229"/>
              <a:gd name="connsiteX0" fmla="*/ 841 w 1838"/>
              <a:gd name="connsiteY0" fmla="*/ 2130 h 2205"/>
              <a:gd name="connsiteX1" fmla="*/ 1705 w 1838"/>
              <a:gd name="connsiteY1" fmla="*/ 1958 h 2205"/>
              <a:gd name="connsiteX2" fmla="*/ 1838 w 1838"/>
              <a:gd name="connsiteY2" fmla="*/ 1015 h 2205"/>
              <a:gd name="connsiteX3" fmla="*/ 484 w 1838"/>
              <a:gd name="connsiteY3" fmla="*/ 0 h 2205"/>
              <a:gd name="connsiteX4" fmla="*/ 0 w 1838"/>
              <a:gd name="connsiteY4" fmla="*/ 1508 h 2205"/>
              <a:gd name="connsiteX5" fmla="*/ 841 w 1838"/>
              <a:gd name="connsiteY5" fmla="*/ 2130 h 2205"/>
              <a:gd name="connsiteX0" fmla="*/ 607 w 1838"/>
              <a:gd name="connsiteY0" fmla="*/ 2130 h 2205"/>
              <a:gd name="connsiteX1" fmla="*/ 1705 w 1838"/>
              <a:gd name="connsiteY1" fmla="*/ 1958 h 2205"/>
              <a:gd name="connsiteX2" fmla="*/ 1838 w 1838"/>
              <a:gd name="connsiteY2" fmla="*/ 1015 h 2205"/>
              <a:gd name="connsiteX3" fmla="*/ 484 w 1838"/>
              <a:gd name="connsiteY3" fmla="*/ 0 h 2205"/>
              <a:gd name="connsiteX4" fmla="*/ 0 w 1838"/>
              <a:gd name="connsiteY4" fmla="*/ 1508 h 2205"/>
              <a:gd name="connsiteX5" fmla="*/ 607 w 1838"/>
              <a:gd name="connsiteY5" fmla="*/ 2130 h 2205"/>
              <a:gd name="connsiteX0" fmla="*/ 607 w 1838"/>
              <a:gd name="connsiteY0" fmla="*/ 2130 h 2144"/>
              <a:gd name="connsiteX1" fmla="*/ 1705 w 1838"/>
              <a:gd name="connsiteY1" fmla="*/ 1958 h 2144"/>
              <a:gd name="connsiteX2" fmla="*/ 1838 w 1838"/>
              <a:gd name="connsiteY2" fmla="*/ 1015 h 2144"/>
              <a:gd name="connsiteX3" fmla="*/ 484 w 1838"/>
              <a:gd name="connsiteY3" fmla="*/ 0 h 2144"/>
              <a:gd name="connsiteX4" fmla="*/ 0 w 1838"/>
              <a:gd name="connsiteY4" fmla="*/ 1508 h 2144"/>
              <a:gd name="connsiteX5" fmla="*/ 607 w 1838"/>
              <a:gd name="connsiteY5" fmla="*/ 2130 h 2144"/>
              <a:gd name="connsiteX0" fmla="*/ 0 w 1838"/>
              <a:gd name="connsiteY0" fmla="*/ 1508 h 1958"/>
              <a:gd name="connsiteX1" fmla="*/ 1705 w 1838"/>
              <a:gd name="connsiteY1" fmla="*/ 1958 h 1958"/>
              <a:gd name="connsiteX2" fmla="*/ 1838 w 1838"/>
              <a:gd name="connsiteY2" fmla="*/ 1015 h 1958"/>
              <a:gd name="connsiteX3" fmla="*/ 484 w 1838"/>
              <a:gd name="connsiteY3" fmla="*/ 0 h 1958"/>
              <a:gd name="connsiteX4" fmla="*/ 0 w 1838"/>
              <a:gd name="connsiteY4" fmla="*/ 1508 h 1958"/>
              <a:gd name="connsiteX0" fmla="*/ 0 w 1838"/>
              <a:gd name="connsiteY0" fmla="*/ 1508 h 2268"/>
              <a:gd name="connsiteX1" fmla="*/ 590 w 1838"/>
              <a:gd name="connsiteY1" fmla="*/ 2268 h 2268"/>
              <a:gd name="connsiteX2" fmla="*/ 1705 w 1838"/>
              <a:gd name="connsiteY2" fmla="*/ 1958 h 2268"/>
              <a:gd name="connsiteX3" fmla="*/ 1838 w 1838"/>
              <a:gd name="connsiteY3" fmla="*/ 1015 h 2268"/>
              <a:gd name="connsiteX4" fmla="*/ 484 w 1838"/>
              <a:gd name="connsiteY4" fmla="*/ 0 h 2268"/>
              <a:gd name="connsiteX5" fmla="*/ 0 w 1838"/>
              <a:gd name="connsiteY5" fmla="*/ 1508 h 2268"/>
              <a:gd name="connsiteX0" fmla="*/ 0 w 1838"/>
              <a:gd name="connsiteY0" fmla="*/ 1508 h 2268"/>
              <a:gd name="connsiteX1" fmla="*/ 590 w 1838"/>
              <a:gd name="connsiteY1" fmla="*/ 2268 h 2268"/>
              <a:gd name="connsiteX2" fmla="*/ 1611 w 1838"/>
              <a:gd name="connsiteY2" fmla="*/ 2052 h 2268"/>
              <a:gd name="connsiteX3" fmla="*/ 1838 w 1838"/>
              <a:gd name="connsiteY3" fmla="*/ 1015 h 2268"/>
              <a:gd name="connsiteX4" fmla="*/ 484 w 1838"/>
              <a:gd name="connsiteY4" fmla="*/ 0 h 2268"/>
              <a:gd name="connsiteX5" fmla="*/ 0 w 1838"/>
              <a:gd name="connsiteY5" fmla="*/ 1508 h 2268"/>
              <a:gd name="connsiteX0" fmla="*/ 0 w 2400"/>
              <a:gd name="connsiteY0" fmla="*/ 1649 h 2268"/>
              <a:gd name="connsiteX1" fmla="*/ 1152 w 2400"/>
              <a:gd name="connsiteY1" fmla="*/ 2268 h 2268"/>
              <a:gd name="connsiteX2" fmla="*/ 2173 w 2400"/>
              <a:gd name="connsiteY2" fmla="*/ 2052 h 2268"/>
              <a:gd name="connsiteX3" fmla="*/ 2400 w 2400"/>
              <a:gd name="connsiteY3" fmla="*/ 1015 h 2268"/>
              <a:gd name="connsiteX4" fmla="*/ 1046 w 2400"/>
              <a:gd name="connsiteY4" fmla="*/ 0 h 2268"/>
              <a:gd name="connsiteX5" fmla="*/ 0 w 2400"/>
              <a:gd name="connsiteY5" fmla="*/ 1649 h 2268"/>
              <a:gd name="connsiteX0" fmla="*/ 0 w 2400"/>
              <a:gd name="connsiteY0" fmla="*/ 944 h 1563"/>
              <a:gd name="connsiteX1" fmla="*/ 1152 w 2400"/>
              <a:gd name="connsiteY1" fmla="*/ 1563 h 1563"/>
              <a:gd name="connsiteX2" fmla="*/ 2173 w 2400"/>
              <a:gd name="connsiteY2" fmla="*/ 1347 h 1563"/>
              <a:gd name="connsiteX3" fmla="*/ 2400 w 2400"/>
              <a:gd name="connsiteY3" fmla="*/ 310 h 1563"/>
              <a:gd name="connsiteX4" fmla="*/ 952 w 2400"/>
              <a:gd name="connsiteY4" fmla="*/ 0 h 1563"/>
              <a:gd name="connsiteX5" fmla="*/ 0 w 2400"/>
              <a:gd name="connsiteY5" fmla="*/ 944 h 1563"/>
              <a:gd name="connsiteX0" fmla="*/ 0 w 2400"/>
              <a:gd name="connsiteY0" fmla="*/ 1179 h 1798"/>
              <a:gd name="connsiteX1" fmla="*/ 1152 w 2400"/>
              <a:gd name="connsiteY1" fmla="*/ 1798 h 1798"/>
              <a:gd name="connsiteX2" fmla="*/ 2173 w 2400"/>
              <a:gd name="connsiteY2" fmla="*/ 1582 h 1798"/>
              <a:gd name="connsiteX3" fmla="*/ 2400 w 2400"/>
              <a:gd name="connsiteY3" fmla="*/ 545 h 1798"/>
              <a:gd name="connsiteX4" fmla="*/ 858 w 2400"/>
              <a:gd name="connsiteY4" fmla="*/ 0 h 1798"/>
              <a:gd name="connsiteX5" fmla="*/ 0 w 2400"/>
              <a:gd name="connsiteY5" fmla="*/ 1179 h 1798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813"/>
              <a:gd name="connsiteY0" fmla="*/ 1222 h 1841"/>
              <a:gd name="connsiteX1" fmla="*/ 1152 w 2813"/>
              <a:gd name="connsiteY1" fmla="*/ 1841 h 1841"/>
              <a:gd name="connsiteX2" fmla="*/ 2173 w 2813"/>
              <a:gd name="connsiteY2" fmla="*/ 1625 h 1841"/>
              <a:gd name="connsiteX3" fmla="*/ 2587 w 2813"/>
              <a:gd name="connsiteY3" fmla="*/ 964 h 1841"/>
              <a:gd name="connsiteX4" fmla="*/ 858 w 2813"/>
              <a:gd name="connsiteY4" fmla="*/ 43 h 1841"/>
              <a:gd name="connsiteX5" fmla="*/ 0 w 2813"/>
              <a:gd name="connsiteY5" fmla="*/ 1222 h 1841"/>
              <a:gd name="connsiteX0" fmla="*/ 0 w 2587"/>
              <a:gd name="connsiteY0" fmla="*/ 1222 h 1841"/>
              <a:gd name="connsiteX1" fmla="*/ 1152 w 2587"/>
              <a:gd name="connsiteY1" fmla="*/ 1841 h 1841"/>
              <a:gd name="connsiteX2" fmla="*/ 2173 w 2587"/>
              <a:gd name="connsiteY2" fmla="*/ 1625 h 1841"/>
              <a:gd name="connsiteX3" fmla="*/ 2587 w 2587"/>
              <a:gd name="connsiteY3" fmla="*/ 964 h 1841"/>
              <a:gd name="connsiteX4" fmla="*/ 858 w 2587"/>
              <a:gd name="connsiteY4" fmla="*/ 43 h 1841"/>
              <a:gd name="connsiteX5" fmla="*/ 0 w 2587"/>
              <a:gd name="connsiteY5" fmla="*/ 1222 h 1841"/>
              <a:gd name="connsiteX0" fmla="*/ 0 w 2587"/>
              <a:gd name="connsiteY0" fmla="*/ 1222 h 1841"/>
              <a:gd name="connsiteX1" fmla="*/ 1152 w 2587"/>
              <a:gd name="connsiteY1" fmla="*/ 1841 h 1841"/>
              <a:gd name="connsiteX2" fmla="*/ 2173 w 2587"/>
              <a:gd name="connsiteY2" fmla="*/ 1625 h 1841"/>
              <a:gd name="connsiteX3" fmla="*/ 2587 w 2587"/>
              <a:gd name="connsiteY3" fmla="*/ 964 h 1841"/>
              <a:gd name="connsiteX4" fmla="*/ 858 w 2587"/>
              <a:gd name="connsiteY4" fmla="*/ 43 h 1841"/>
              <a:gd name="connsiteX5" fmla="*/ 0 w 2587"/>
              <a:gd name="connsiteY5" fmla="*/ 1222 h 1841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587"/>
              <a:gd name="connsiteY0" fmla="*/ 1179 h 1798"/>
              <a:gd name="connsiteX1" fmla="*/ 1152 w 2587"/>
              <a:gd name="connsiteY1" fmla="*/ 1798 h 1798"/>
              <a:gd name="connsiteX2" fmla="*/ 2173 w 2587"/>
              <a:gd name="connsiteY2" fmla="*/ 1582 h 1798"/>
              <a:gd name="connsiteX3" fmla="*/ 2587 w 2587"/>
              <a:gd name="connsiteY3" fmla="*/ 921 h 1798"/>
              <a:gd name="connsiteX4" fmla="*/ 858 w 2587"/>
              <a:gd name="connsiteY4" fmla="*/ 0 h 1798"/>
              <a:gd name="connsiteX5" fmla="*/ 0 w 2587"/>
              <a:gd name="connsiteY5" fmla="*/ 1179 h 1798"/>
              <a:gd name="connsiteX0" fmla="*/ 0 w 2634"/>
              <a:gd name="connsiteY0" fmla="*/ 1179 h 1798"/>
              <a:gd name="connsiteX1" fmla="*/ 1152 w 2634"/>
              <a:gd name="connsiteY1" fmla="*/ 1798 h 1798"/>
              <a:gd name="connsiteX2" fmla="*/ 2173 w 2634"/>
              <a:gd name="connsiteY2" fmla="*/ 1582 h 1798"/>
              <a:gd name="connsiteX3" fmla="*/ 2634 w 2634"/>
              <a:gd name="connsiteY3" fmla="*/ 921 h 1798"/>
              <a:gd name="connsiteX4" fmla="*/ 858 w 2634"/>
              <a:gd name="connsiteY4" fmla="*/ 0 h 1798"/>
              <a:gd name="connsiteX5" fmla="*/ 0 w 2634"/>
              <a:gd name="connsiteY5" fmla="*/ 1179 h 1798"/>
              <a:gd name="connsiteX0" fmla="*/ 0 w 2634"/>
              <a:gd name="connsiteY0" fmla="*/ 1179 h 1798"/>
              <a:gd name="connsiteX1" fmla="*/ 1152 w 2634"/>
              <a:gd name="connsiteY1" fmla="*/ 1798 h 1798"/>
              <a:gd name="connsiteX2" fmla="*/ 2173 w 2634"/>
              <a:gd name="connsiteY2" fmla="*/ 1582 h 1798"/>
              <a:gd name="connsiteX3" fmla="*/ 2634 w 2634"/>
              <a:gd name="connsiteY3" fmla="*/ 921 h 1798"/>
              <a:gd name="connsiteX4" fmla="*/ 858 w 2634"/>
              <a:gd name="connsiteY4" fmla="*/ 0 h 1798"/>
              <a:gd name="connsiteX5" fmla="*/ 0 w 2634"/>
              <a:gd name="connsiteY5" fmla="*/ 1179 h 1798"/>
              <a:gd name="connsiteX0" fmla="*/ 0 w 2634"/>
              <a:gd name="connsiteY0" fmla="*/ 1226 h 1845"/>
              <a:gd name="connsiteX1" fmla="*/ 1152 w 2634"/>
              <a:gd name="connsiteY1" fmla="*/ 1845 h 1845"/>
              <a:gd name="connsiteX2" fmla="*/ 2173 w 2634"/>
              <a:gd name="connsiteY2" fmla="*/ 1629 h 1845"/>
              <a:gd name="connsiteX3" fmla="*/ 2634 w 2634"/>
              <a:gd name="connsiteY3" fmla="*/ 968 h 1845"/>
              <a:gd name="connsiteX4" fmla="*/ 858 w 2634"/>
              <a:gd name="connsiteY4" fmla="*/ 0 h 1845"/>
              <a:gd name="connsiteX5" fmla="*/ 0 w 2634"/>
              <a:gd name="connsiteY5" fmla="*/ 1226 h 1845"/>
              <a:gd name="connsiteX0" fmla="*/ 0 w 2634"/>
              <a:gd name="connsiteY0" fmla="*/ 1226 h 1845"/>
              <a:gd name="connsiteX1" fmla="*/ 1105 w 2634"/>
              <a:gd name="connsiteY1" fmla="*/ 1845 h 1845"/>
              <a:gd name="connsiteX2" fmla="*/ 2173 w 2634"/>
              <a:gd name="connsiteY2" fmla="*/ 1629 h 1845"/>
              <a:gd name="connsiteX3" fmla="*/ 2634 w 2634"/>
              <a:gd name="connsiteY3" fmla="*/ 968 h 1845"/>
              <a:gd name="connsiteX4" fmla="*/ 858 w 2634"/>
              <a:gd name="connsiteY4" fmla="*/ 0 h 1845"/>
              <a:gd name="connsiteX5" fmla="*/ 0 w 2634"/>
              <a:gd name="connsiteY5" fmla="*/ 1226 h 1845"/>
              <a:gd name="connsiteX0" fmla="*/ 0 w 2634"/>
              <a:gd name="connsiteY0" fmla="*/ 1226 h 1845"/>
              <a:gd name="connsiteX1" fmla="*/ 1152 w 2634"/>
              <a:gd name="connsiteY1" fmla="*/ 1845 h 1845"/>
              <a:gd name="connsiteX2" fmla="*/ 2173 w 2634"/>
              <a:gd name="connsiteY2" fmla="*/ 1629 h 1845"/>
              <a:gd name="connsiteX3" fmla="*/ 2634 w 2634"/>
              <a:gd name="connsiteY3" fmla="*/ 968 h 1845"/>
              <a:gd name="connsiteX4" fmla="*/ 858 w 2634"/>
              <a:gd name="connsiteY4" fmla="*/ 0 h 1845"/>
              <a:gd name="connsiteX5" fmla="*/ 0 w 2634"/>
              <a:gd name="connsiteY5" fmla="*/ 1226 h 1845"/>
              <a:gd name="connsiteX0" fmla="*/ 0 w 2681"/>
              <a:gd name="connsiteY0" fmla="*/ 1226 h 1845"/>
              <a:gd name="connsiteX1" fmla="*/ 1199 w 2681"/>
              <a:gd name="connsiteY1" fmla="*/ 1845 h 1845"/>
              <a:gd name="connsiteX2" fmla="*/ 2220 w 2681"/>
              <a:gd name="connsiteY2" fmla="*/ 1629 h 1845"/>
              <a:gd name="connsiteX3" fmla="*/ 2681 w 2681"/>
              <a:gd name="connsiteY3" fmla="*/ 968 h 1845"/>
              <a:gd name="connsiteX4" fmla="*/ 905 w 2681"/>
              <a:gd name="connsiteY4" fmla="*/ 0 h 1845"/>
              <a:gd name="connsiteX5" fmla="*/ 0 w 2681"/>
              <a:gd name="connsiteY5" fmla="*/ 1226 h 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" h="1845">
                <a:moveTo>
                  <a:pt x="0" y="1226"/>
                </a:moveTo>
                <a:lnTo>
                  <a:pt x="1199" y="1845"/>
                </a:lnTo>
                <a:lnTo>
                  <a:pt x="2220" y="1629"/>
                </a:lnTo>
                <a:cubicBezTo>
                  <a:pt x="2424" y="1273"/>
                  <a:pt x="2577" y="1137"/>
                  <a:pt x="2681" y="968"/>
                </a:cubicBezTo>
                <a:lnTo>
                  <a:pt x="905" y="0"/>
                </a:lnTo>
                <a:lnTo>
                  <a:pt x="0" y="1226"/>
                </a:lnTo>
                <a:close/>
              </a:path>
            </a:pathLst>
          </a:custGeom>
          <a:gradFill>
            <a:gsLst>
              <a:gs pos="35000">
                <a:schemeClr val="accent3">
                  <a:tint val="37000"/>
                  <a:satMod val="300000"/>
                  <a:alpha val="71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endParaRPr lang="ru-RU"/>
          </a:p>
        </p:txBody>
      </p:sp>
      <p:cxnSp>
        <p:nvCxnSpPr>
          <p:cNvPr id="32" name="Прямая соединительная линия 31"/>
          <p:cNvCxnSpPr>
            <a:stCxn id="19" idx="2"/>
            <a:endCxn id="18" idx="6"/>
          </p:cNvCxnSpPr>
          <p:nvPr/>
        </p:nvCxnSpPr>
        <p:spPr>
          <a:xfrm rot="10800000" flipH="1">
            <a:off x="2071670" y="4786322"/>
            <a:ext cx="1714512" cy="35719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592792" y="3836704"/>
            <a:ext cx="1071570" cy="827666"/>
          </a:xfrm>
          <a:prstGeom prst="line">
            <a:avLst/>
          </a:prstGeom>
          <a:ln>
            <a:solidFill>
              <a:srgbClr val="00B050"/>
            </a:solidFill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7158" y="4143380"/>
            <a:ext cx="1857388" cy="1000132"/>
          </a:xfrm>
          <a:prstGeom prst="line">
            <a:avLst/>
          </a:prstGeom>
          <a:ln>
            <a:solidFill>
              <a:srgbClr val="00B050"/>
            </a:soli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6" idx="2"/>
            <a:endCxn id="17" idx="1"/>
          </p:cNvCxnSpPr>
          <p:nvPr/>
        </p:nvCxnSpPr>
        <p:spPr>
          <a:xfrm rot="10800000" flipH="1" flipV="1">
            <a:off x="1714480" y="2285992"/>
            <a:ext cx="2735568" cy="1449684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5400000">
            <a:off x="-1392279" y="3392487"/>
            <a:ext cx="350046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357158" y="5143512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57158" y="164305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322365" y="339248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58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18" y="92867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071802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751125" y="267810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071802" y="4429132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285720" y="4071942"/>
            <a:ext cx="142876" cy="142876"/>
          </a:xfrm>
          <a:prstGeom prst="flowChartConnector">
            <a:avLst/>
          </a:prstGeom>
          <a:solidFill>
            <a:srgbClr val="66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714480" y="2214554"/>
            <a:ext cx="142876" cy="142876"/>
          </a:xfrm>
          <a:prstGeom prst="flowChartConnector">
            <a:avLst/>
          </a:prstGeom>
          <a:solidFill>
            <a:srgbClr val="66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429124" y="3714752"/>
            <a:ext cx="142876" cy="142876"/>
          </a:xfrm>
          <a:prstGeom prst="flowChartConnector">
            <a:avLst/>
          </a:prstGeom>
          <a:solidFill>
            <a:srgbClr val="66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643306" y="4714884"/>
            <a:ext cx="142876" cy="142876"/>
          </a:xfrm>
          <a:prstGeom prst="flowChartConnector">
            <a:avLst/>
          </a:prstGeom>
          <a:solidFill>
            <a:srgbClr val="66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071670" y="5072074"/>
            <a:ext cx="142876" cy="142876"/>
          </a:xfrm>
          <a:prstGeom prst="flowChartConnector">
            <a:avLst/>
          </a:prstGeom>
          <a:solidFill>
            <a:srgbClr val="66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15" idx="7"/>
            <a:endCxn id="16" idx="3"/>
          </p:cNvCxnSpPr>
          <p:nvPr/>
        </p:nvCxnSpPr>
        <p:spPr>
          <a:xfrm rot="5400000" flipH="1" flipV="1">
            <a:off x="193358" y="2550820"/>
            <a:ext cx="1756360" cy="1327732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0" y="4929198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5000636"/>
            <a:ext cx="4286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00562" y="4143380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1071546"/>
            <a:ext cx="4603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28728" y="285728"/>
            <a:ext cx="678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429124" y="500042"/>
            <a:ext cx="5533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14612" y="1000108"/>
            <a:ext cx="5533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71470" y="3786190"/>
            <a:ext cx="47961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00B050"/>
                </a:solidFill>
              </a:rPr>
              <a:t>G</a:t>
            </a:r>
            <a:endParaRPr lang="ru-RU" sz="36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57290" y="1785926"/>
            <a:ext cx="405880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00B050"/>
                </a:solidFill>
                <a:effectLst/>
              </a:rPr>
              <a:t>Z</a:t>
            </a:r>
            <a:endParaRPr lang="ru-RU" sz="36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28794" y="5072074"/>
            <a:ext cx="609461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G</a:t>
            </a:r>
            <a:r>
              <a:rPr lang="en-US" sz="20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1</a:t>
            </a:r>
            <a:endParaRPr lang="ru-RU" sz="3600" b="1" cap="none" spc="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4714884"/>
            <a:ext cx="619080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00B050"/>
                </a:solidFill>
              </a:rPr>
              <a:t>N</a:t>
            </a:r>
            <a:r>
              <a:rPr lang="en-US" sz="2000" b="1" dirty="0" smtClean="0">
                <a:ln/>
                <a:solidFill>
                  <a:srgbClr val="00B050"/>
                </a:solidFill>
              </a:rPr>
              <a:t>1</a:t>
            </a:r>
            <a:endParaRPr lang="ru-RU" sz="36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00562" y="3429000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00B050"/>
                </a:solidFill>
              </a:rPr>
              <a:t>N</a:t>
            </a:r>
            <a:endParaRPr lang="ru-RU" sz="36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361555" y="2967335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857752" y="0"/>
            <a:ext cx="428624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Дано: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ABCDEFMP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-п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араллелепипед,</a:t>
            </a:r>
            <a:endParaRPr lang="en-US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AE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MD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endParaRPr lang="en-US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PC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остроение:</a:t>
            </a:r>
          </a:p>
          <a:p>
            <a:pPr marL="457200" indent="-457200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G,Z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принадлежат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можно провести прямую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GZ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457200" indent="-457200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Аналогично: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DCP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457200" indent="-457200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Через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проведём прямую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GG1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параллельную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ZN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457200" indent="-457200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Через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проведём прямую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параллельную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ZG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ABC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можно провести прямую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457200" indent="-457200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6)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GG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NZ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искомое сечение.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Выгнутая вниз стрелка 50">
            <a:hlinkClick r:id="rId3" action="ppaction://hlinksldjump"/>
          </p:cNvPr>
          <p:cNvSpPr/>
          <p:nvPr/>
        </p:nvSpPr>
        <p:spPr>
          <a:xfrm>
            <a:off x="214282" y="6286520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>
            <a:stCxn id="14" idx="0"/>
          </p:cNvCxnSpPr>
          <p:nvPr/>
        </p:nvCxnSpPr>
        <p:spPr>
          <a:xfrm rot="16200000" flipH="1" flipV="1">
            <a:off x="-678693" y="4107661"/>
            <a:ext cx="2928958" cy="857256"/>
          </a:xfrm>
          <a:prstGeom prst="line">
            <a:avLst/>
          </a:prstGeom>
          <a:ln>
            <a:solidFill>
              <a:srgbClr val="D60093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14414" y="4429132"/>
            <a:ext cx="1428760" cy="714380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43174" y="4429132"/>
            <a:ext cx="2714644" cy="158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893737" y="2678107"/>
            <a:ext cx="3499668" cy="794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2643174" y="3643314"/>
            <a:ext cx="4986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Freeform 58" descr="Широкий диагональный 2"/>
          <p:cNvSpPr>
            <a:spLocks/>
          </p:cNvSpPr>
          <p:nvPr/>
        </p:nvSpPr>
        <p:spPr bwMode="auto">
          <a:xfrm>
            <a:off x="1214414" y="928670"/>
            <a:ext cx="4143376" cy="4229100"/>
          </a:xfrm>
          <a:custGeom>
            <a:avLst/>
            <a:gdLst>
              <a:gd name="connsiteX0" fmla="*/ 960 w 1755"/>
              <a:gd name="connsiteY0" fmla="*/ 0 h 2349"/>
              <a:gd name="connsiteX1" fmla="*/ 1755 w 1755"/>
              <a:gd name="connsiteY1" fmla="*/ 804 h 2349"/>
              <a:gd name="connsiteX2" fmla="*/ 1582 w 1755"/>
              <a:gd name="connsiteY2" fmla="*/ 2029 h 2349"/>
              <a:gd name="connsiteX3" fmla="*/ 759 w 1755"/>
              <a:gd name="connsiteY3" fmla="*/ 2349 h 2349"/>
              <a:gd name="connsiteX4" fmla="*/ 0 w 1755"/>
              <a:gd name="connsiteY4" fmla="*/ 1179 h 2349"/>
              <a:gd name="connsiteX5" fmla="*/ 238 w 1755"/>
              <a:gd name="connsiteY5" fmla="*/ 201 h 2349"/>
              <a:gd name="connsiteX6" fmla="*/ 396 w 1755"/>
              <a:gd name="connsiteY6" fmla="*/ 222 h 2349"/>
              <a:gd name="connsiteX0" fmla="*/ 960 w 1755"/>
              <a:gd name="connsiteY0" fmla="*/ 0 h 2349"/>
              <a:gd name="connsiteX1" fmla="*/ 1755 w 1755"/>
              <a:gd name="connsiteY1" fmla="*/ 804 h 2349"/>
              <a:gd name="connsiteX2" fmla="*/ 1582 w 1755"/>
              <a:gd name="connsiteY2" fmla="*/ 2029 h 2349"/>
              <a:gd name="connsiteX3" fmla="*/ 759 w 1755"/>
              <a:gd name="connsiteY3" fmla="*/ 2349 h 2349"/>
              <a:gd name="connsiteX4" fmla="*/ 0 w 1755"/>
              <a:gd name="connsiteY4" fmla="*/ 1179 h 2349"/>
              <a:gd name="connsiteX5" fmla="*/ 238 w 1755"/>
              <a:gd name="connsiteY5" fmla="*/ 201 h 2349"/>
              <a:gd name="connsiteX0" fmla="*/ 1251 w 2046"/>
              <a:gd name="connsiteY0" fmla="*/ 0 h 2349"/>
              <a:gd name="connsiteX1" fmla="*/ 2046 w 2046"/>
              <a:gd name="connsiteY1" fmla="*/ 804 h 2349"/>
              <a:gd name="connsiteX2" fmla="*/ 1873 w 2046"/>
              <a:gd name="connsiteY2" fmla="*/ 2029 h 2349"/>
              <a:gd name="connsiteX3" fmla="*/ 1050 w 2046"/>
              <a:gd name="connsiteY3" fmla="*/ 2349 h 2349"/>
              <a:gd name="connsiteX4" fmla="*/ 291 w 2046"/>
              <a:gd name="connsiteY4" fmla="*/ 1179 h 2349"/>
              <a:gd name="connsiteX5" fmla="*/ 79 w 2046"/>
              <a:gd name="connsiteY5" fmla="*/ 336 h 2349"/>
              <a:gd name="connsiteX0" fmla="*/ 1172 w 1967"/>
              <a:gd name="connsiteY0" fmla="*/ 0 h 2349"/>
              <a:gd name="connsiteX1" fmla="*/ 1967 w 1967"/>
              <a:gd name="connsiteY1" fmla="*/ 804 h 2349"/>
              <a:gd name="connsiteX2" fmla="*/ 1794 w 1967"/>
              <a:gd name="connsiteY2" fmla="*/ 2029 h 2349"/>
              <a:gd name="connsiteX3" fmla="*/ 971 w 1967"/>
              <a:gd name="connsiteY3" fmla="*/ 2349 h 2349"/>
              <a:gd name="connsiteX4" fmla="*/ 212 w 1967"/>
              <a:gd name="connsiteY4" fmla="*/ 1179 h 2349"/>
              <a:gd name="connsiteX5" fmla="*/ 0 w 1967"/>
              <a:gd name="connsiteY5" fmla="*/ 336 h 2349"/>
              <a:gd name="connsiteX0" fmla="*/ 1172 w 1967"/>
              <a:gd name="connsiteY0" fmla="*/ 0 h 2349"/>
              <a:gd name="connsiteX1" fmla="*/ 1967 w 1967"/>
              <a:gd name="connsiteY1" fmla="*/ 804 h 2349"/>
              <a:gd name="connsiteX2" fmla="*/ 1794 w 1967"/>
              <a:gd name="connsiteY2" fmla="*/ 2029 h 2349"/>
              <a:gd name="connsiteX3" fmla="*/ 971 w 1967"/>
              <a:gd name="connsiteY3" fmla="*/ 2349 h 2349"/>
              <a:gd name="connsiteX4" fmla="*/ 212 w 1967"/>
              <a:gd name="connsiteY4" fmla="*/ 1179 h 2349"/>
              <a:gd name="connsiteX5" fmla="*/ 0 w 1967"/>
              <a:gd name="connsiteY5" fmla="*/ 336 h 2349"/>
              <a:gd name="connsiteX0" fmla="*/ 1172 w 1967"/>
              <a:gd name="connsiteY0" fmla="*/ 0 h 2349"/>
              <a:gd name="connsiteX1" fmla="*/ 1967 w 1967"/>
              <a:gd name="connsiteY1" fmla="*/ 804 h 2349"/>
              <a:gd name="connsiteX2" fmla="*/ 1794 w 1967"/>
              <a:gd name="connsiteY2" fmla="*/ 2029 h 2349"/>
              <a:gd name="connsiteX3" fmla="*/ 971 w 1967"/>
              <a:gd name="connsiteY3" fmla="*/ 2349 h 2349"/>
              <a:gd name="connsiteX4" fmla="*/ 212 w 1967"/>
              <a:gd name="connsiteY4" fmla="*/ 1179 h 2349"/>
              <a:gd name="connsiteX5" fmla="*/ 0 w 1967"/>
              <a:gd name="connsiteY5" fmla="*/ 336 h 2349"/>
              <a:gd name="connsiteX0" fmla="*/ 1172 w 1967"/>
              <a:gd name="connsiteY0" fmla="*/ 0 h 2349"/>
              <a:gd name="connsiteX1" fmla="*/ 1967 w 1967"/>
              <a:gd name="connsiteY1" fmla="*/ 804 h 2349"/>
              <a:gd name="connsiteX2" fmla="*/ 1794 w 1967"/>
              <a:gd name="connsiteY2" fmla="*/ 2029 h 2349"/>
              <a:gd name="connsiteX3" fmla="*/ 971 w 1967"/>
              <a:gd name="connsiteY3" fmla="*/ 2349 h 2349"/>
              <a:gd name="connsiteX4" fmla="*/ 212 w 1967"/>
              <a:gd name="connsiteY4" fmla="*/ 1179 h 2349"/>
              <a:gd name="connsiteX5" fmla="*/ 0 w 1967"/>
              <a:gd name="connsiteY5" fmla="*/ 336 h 2349"/>
              <a:gd name="connsiteX0" fmla="*/ 1642 w 2437"/>
              <a:gd name="connsiteY0" fmla="*/ 0 h 2349"/>
              <a:gd name="connsiteX1" fmla="*/ 2437 w 2437"/>
              <a:gd name="connsiteY1" fmla="*/ 804 h 2349"/>
              <a:gd name="connsiteX2" fmla="*/ 2264 w 2437"/>
              <a:gd name="connsiteY2" fmla="*/ 2029 h 2349"/>
              <a:gd name="connsiteX3" fmla="*/ 1441 w 2437"/>
              <a:gd name="connsiteY3" fmla="*/ 2349 h 2349"/>
              <a:gd name="connsiteX4" fmla="*/ 97 w 2437"/>
              <a:gd name="connsiteY4" fmla="*/ 1449 h 2349"/>
              <a:gd name="connsiteX5" fmla="*/ 470 w 2437"/>
              <a:gd name="connsiteY5" fmla="*/ 336 h 2349"/>
              <a:gd name="connsiteX0" fmla="*/ 1552 w 2347"/>
              <a:gd name="connsiteY0" fmla="*/ 0 h 2349"/>
              <a:gd name="connsiteX1" fmla="*/ 2347 w 2347"/>
              <a:gd name="connsiteY1" fmla="*/ 804 h 2349"/>
              <a:gd name="connsiteX2" fmla="*/ 2174 w 2347"/>
              <a:gd name="connsiteY2" fmla="*/ 2029 h 2349"/>
              <a:gd name="connsiteX3" fmla="*/ 1351 w 2347"/>
              <a:gd name="connsiteY3" fmla="*/ 2349 h 2349"/>
              <a:gd name="connsiteX4" fmla="*/ 97 w 2347"/>
              <a:gd name="connsiteY4" fmla="*/ 1449 h 2349"/>
              <a:gd name="connsiteX5" fmla="*/ 380 w 2347"/>
              <a:gd name="connsiteY5" fmla="*/ 336 h 2349"/>
              <a:gd name="connsiteX0" fmla="*/ 1455 w 2250"/>
              <a:gd name="connsiteY0" fmla="*/ 0 h 2349"/>
              <a:gd name="connsiteX1" fmla="*/ 2250 w 2250"/>
              <a:gd name="connsiteY1" fmla="*/ 804 h 2349"/>
              <a:gd name="connsiteX2" fmla="*/ 2077 w 2250"/>
              <a:gd name="connsiteY2" fmla="*/ 2029 h 2349"/>
              <a:gd name="connsiteX3" fmla="*/ 1254 w 2250"/>
              <a:gd name="connsiteY3" fmla="*/ 2349 h 2349"/>
              <a:gd name="connsiteX4" fmla="*/ 0 w 2250"/>
              <a:gd name="connsiteY4" fmla="*/ 1449 h 2349"/>
              <a:gd name="connsiteX5" fmla="*/ 283 w 2250"/>
              <a:gd name="connsiteY5" fmla="*/ 336 h 2349"/>
              <a:gd name="connsiteX0" fmla="*/ 1455 w 2250"/>
              <a:gd name="connsiteY0" fmla="*/ 0 h 2349"/>
              <a:gd name="connsiteX1" fmla="*/ 2250 w 2250"/>
              <a:gd name="connsiteY1" fmla="*/ 804 h 2349"/>
              <a:gd name="connsiteX2" fmla="*/ 2077 w 2250"/>
              <a:gd name="connsiteY2" fmla="*/ 2029 h 2349"/>
              <a:gd name="connsiteX3" fmla="*/ 1254 w 2250"/>
              <a:gd name="connsiteY3" fmla="*/ 2349 h 2349"/>
              <a:gd name="connsiteX4" fmla="*/ 0 w 2250"/>
              <a:gd name="connsiteY4" fmla="*/ 1449 h 2349"/>
              <a:gd name="connsiteX5" fmla="*/ 283 w 2250"/>
              <a:gd name="connsiteY5" fmla="*/ 336 h 2349"/>
              <a:gd name="connsiteX0" fmla="*/ 1455 w 2250"/>
              <a:gd name="connsiteY0" fmla="*/ 0 h 2349"/>
              <a:gd name="connsiteX1" fmla="*/ 2250 w 2250"/>
              <a:gd name="connsiteY1" fmla="*/ 804 h 2349"/>
              <a:gd name="connsiteX2" fmla="*/ 2077 w 2250"/>
              <a:gd name="connsiteY2" fmla="*/ 2029 h 2349"/>
              <a:gd name="connsiteX3" fmla="*/ 1254 w 2250"/>
              <a:gd name="connsiteY3" fmla="*/ 2349 h 2349"/>
              <a:gd name="connsiteX4" fmla="*/ 0 w 2250"/>
              <a:gd name="connsiteY4" fmla="*/ 1449 h 2349"/>
              <a:gd name="connsiteX5" fmla="*/ 283 w 2250"/>
              <a:gd name="connsiteY5" fmla="*/ 336 h 2349"/>
              <a:gd name="connsiteX0" fmla="*/ 1455 w 2250"/>
              <a:gd name="connsiteY0" fmla="*/ 0 h 2349"/>
              <a:gd name="connsiteX1" fmla="*/ 2250 w 2250"/>
              <a:gd name="connsiteY1" fmla="*/ 804 h 2349"/>
              <a:gd name="connsiteX2" fmla="*/ 2077 w 2250"/>
              <a:gd name="connsiteY2" fmla="*/ 2029 h 2349"/>
              <a:gd name="connsiteX3" fmla="*/ 1254 w 2250"/>
              <a:gd name="connsiteY3" fmla="*/ 2349 h 2349"/>
              <a:gd name="connsiteX4" fmla="*/ 0 w 2250"/>
              <a:gd name="connsiteY4" fmla="*/ 1449 h 2349"/>
              <a:gd name="connsiteX5" fmla="*/ 283 w 2250"/>
              <a:gd name="connsiteY5" fmla="*/ 336 h 2349"/>
              <a:gd name="connsiteX0" fmla="*/ 1500 w 2295"/>
              <a:gd name="connsiteY0" fmla="*/ 0 h 2349"/>
              <a:gd name="connsiteX1" fmla="*/ 2295 w 2295"/>
              <a:gd name="connsiteY1" fmla="*/ 804 h 2349"/>
              <a:gd name="connsiteX2" fmla="*/ 2122 w 2295"/>
              <a:gd name="connsiteY2" fmla="*/ 2029 h 2349"/>
              <a:gd name="connsiteX3" fmla="*/ 1299 w 2295"/>
              <a:gd name="connsiteY3" fmla="*/ 2349 h 2349"/>
              <a:gd name="connsiteX4" fmla="*/ 0 w 2295"/>
              <a:gd name="connsiteY4" fmla="*/ 1449 h 2349"/>
              <a:gd name="connsiteX5" fmla="*/ 328 w 2295"/>
              <a:gd name="connsiteY5" fmla="*/ 336 h 2349"/>
              <a:gd name="connsiteX0" fmla="*/ 1500 w 2295"/>
              <a:gd name="connsiteY0" fmla="*/ 0 h 2349"/>
              <a:gd name="connsiteX1" fmla="*/ 2295 w 2295"/>
              <a:gd name="connsiteY1" fmla="*/ 804 h 2349"/>
              <a:gd name="connsiteX2" fmla="*/ 2122 w 2295"/>
              <a:gd name="connsiteY2" fmla="*/ 2029 h 2349"/>
              <a:gd name="connsiteX3" fmla="*/ 1299 w 2295"/>
              <a:gd name="connsiteY3" fmla="*/ 2349 h 2349"/>
              <a:gd name="connsiteX4" fmla="*/ 0 w 2295"/>
              <a:gd name="connsiteY4" fmla="*/ 1449 h 2349"/>
              <a:gd name="connsiteX5" fmla="*/ 328 w 2295"/>
              <a:gd name="connsiteY5" fmla="*/ 336 h 2349"/>
              <a:gd name="connsiteX0" fmla="*/ 1500 w 2295"/>
              <a:gd name="connsiteY0" fmla="*/ 0 h 2349"/>
              <a:gd name="connsiteX1" fmla="*/ 2295 w 2295"/>
              <a:gd name="connsiteY1" fmla="*/ 804 h 2349"/>
              <a:gd name="connsiteX2" fmla="*/ 2122 w 2295"/>
              <a:gd name="connsiteY2" fmla="*/ 2029 h 2349"/>
              <a:gd name="connsiteX3" fmla="*/ 1299 w 2295"/>
              <a:gd name="connsiteY3" fmla="*/ 2349 h 2349"/>
              <a:gd name="connsiteX4" fmla="*/ 0 w 2295"/>
              <a:gd name="connsiteY4" fmla="*/ 1449 h 2349"/>
              <a:gd name="connsiteX5" fmla="*/ 328 w 2295"/>
              <a:gd name="connsiteY5" fmla="*/ 336 h 2349"/>
              <a:gd name="connsiteX0" fmla="*/ 1500 w 2295"/>
              <a:gd name="connsiteY0" fmla="*/ 0 h 2349"/>
              <a:gd name="connsiteX1" fmla="*/ 2295 w 2295"/>
              <a:gd name="connsiteY1" fmla="*/ 804 h 2349"/>
              <a:gd name="connsiteX2" fmla="*/ 2122 w 2295"/>
              <a:gd name="connsiteY2" fmla="*/ 2029 h 2349"/>
              <a:gd name="connsiteX3" fmla="*/ 1299 w 2295"/>
              <a:gd name="connsiteY3" fmla="*/ 2349 h 2349"/>
              <a:gd name="connsiteX4" fmla="*/ 0 w 2295"/>
              <a:gd name="connsiteY4" fmla="*/ 1449 h 2349"/>
              <a:gd name="connsiteX5" fmla="*/ 328 w 2295"/>
              <a:gd name="connsiteY5" fmla="*/ 336 h 2349"/>
              <a:gd name="connsiteX0" fmla="*/ 2040 w 2295"/>
              <a:gd name="connsiteY0" fmla="*/ 0 h 2304"/>
              <a:gd name="connsiteX1" fmla="*/ 2295 w 2295"/>
              <a:gd name="connsiteY1" fmla="*/ 759 h 2304"/>
              <a:gd name="connsiteX2" fmla="*/ 2122 w 2295"/>
              <a:gd name="connsiteY2" fmla="*/ 1984 h 2304"/>
              <a:gd name="connsiteX3" fmla="*/ 1299 w 2295"/>
              <a:gd name="connsiteY3" fmla="*/ 2304 h 2304"/>
              <a:gd name="connsiteX4" fmla="*/ 0 w 2295"/>
              <a:gd name="connsiteY4" fmla="*/ 1404 h 2304"/>
              <a:gd name="connsiteX5" fmla="*/ 328 w 2295"/>
              <a:gd name="connsiteY5" fmla="*/ 291 h 2304"/>
              <a:gd name="connsiteX0" fmla="*/ 2040 w 2295"/>
              <a:gd name="connsiteY0" fmla="*/ 0 h 2304"/>
              <a:gd name="connsiteX1" fmla="*/ 2295 w 2295"/>
              <a:gd name="connsiteY1" fmla="*/ 759 h 2304"/>
              <a:gd name="connsiteX2" fmla="*/ 2122 w 2295"/>
              <a:gd name="connsiteY2" fmla="*/ 1984 h 2304"/>
              <a:gd name="connsiteX3" fmla="*/ 1299 w 2295"/>
              <a:gd name="connsiteY3" fmla="*/ 2304 h 2304"/>
              <a:gd name="connsiteX4" fmla="*/ 0 w 2295"/>
              <a:gd name="connsiteY4" fmla="*/ 1404 h 2304"/>
              <a:gd name="connsiteX5" fmla="*/ 328 w 2295"/>
              <a:gd name="connsiteY5" fmla="*/ 246 h 2304"/>
              <a:gd name="connsiteX0" fmla="*/ 2085 w 2295"/>
              <a:gd name="connsiteY0" fmla="*/ 0 h 2304"/>
              <a:gd name="connsiteX1" fmla="*/ 2295 w 2295"/>
              <a:gd name="connsiteY1" fmla="*/ 759 h 2304"/>
              <a:gd name="connsiteX2" fmla="*/ 2122 w 2295"/>
              <a:gd name="connsiteY2" fmla="*/ 1984 h 2304"/>
              <a:gd name="connsiteX3" fmla="*/ 1299 w 2295"/>
              <a:gd name="connsiteY3" fmla="*/ 2304 h 2304"/>
              <a:gd name="connsiteX4" fmla="*/ 0 w 2295"/>
              <a:gd name="connsiteY4" fmla="*/ 1404 h 2304"/>
              <a:gd name="connsiteX5" fmla="*/ 328 w 2295"/>
              <a:gd name="connsiteY5" fmla="*/ 246 h 2304"/>
              <a:gd name="connsiteX0" fmla="*/ 2085 w 2295"/>
              <a:gd name="connsiteY0" fmla="*/ 0 h 2664"/>
              <a:gd name="connsiteX1" fmla="*/ 2295 w 2295"/>
              <a:gd name="connsiteY1" fmla="*/ 759 h 2664"/>
              <a:gd name="connsiteX2" fmla="*/ 2122 w 2295"/>
              <a:gd name="connsiteY2" fmla="*/ 1984 h 2664"/>
              <a:gd name="connsiteX3" fmla="*/ 939 w 2295"/>
              <a:gd name="connsiteY3" fmla="*/ 2664 h 2664"/>
              <a:gd name="connsiteX4" fmla="*/ 0 w 2295"/>
              <a:gd name="connsiteY4" fmla="*/ 1404 h 2664"/>
              <a:gd name="connsiteX5" fmla="*/ 328 w 2295"/>
              <a:gd name="connsiteY5" fmla="*/ 246 h 2664"/>
              <a:gd name="connsiteX0" fmla="*/ 2085 w 2295"/>
              <a:gd name="connsiteY0" fmla="*/ 0 h 2664"/>
              <a:gd name="connsiteX1" fmla="*/ 2295 w 2295"/>
              <a:gd name="connsiteY1" fmla="*/ 759 h 2664"/>
              <a:gd name="connsiteX2" fmla="*/ 2032 w 2295"/>
              <a:gd name="connsiteY2" fmla="*/ 2479 h 2664"/>
              <a:gd name="connsiteX3" fmla="*/ 939 w 2295"/>
              <a:gd name="connsiteY3" fmla="*/ 2664 h 2664"/>
              <a:gd name="connsiteX4" fmla="*/ 0 w 2295"/>
              <a:gd name="connsiteY4" fmla="*/ 1404 h 2664"/>
              <a:gd name="connsiteX5" fmla="*/ 328 w 2295"/>
              <a:gd name="connsiteY5" fmla="*/ 246 h 2664"/>
              <a:gd name="connsiteX0" fmla="*/ 2085 w 2565"/>
              <a:gd name="connsiteY0" fmla="*/ 0 h 2664"/>
              <a:gd name="connsiteX1" fmla="*/ 2565 w 2565"/>
              <a:gd name="connsiteY1" fmla="*/ 759 h 2664"/>
              <a:gd name="connsiteX2" fmla="*/ 2032 w 2565"/>
              <a:gd name="connsiteY2" fmla="*/ 2479 h 2664"/>
              <a:gd name="connsiteX3" fmla="*/ 939 w 2565"/>
              <a:gd name="connsiteY3" fmla="*/ 2664 h 2664"/>
              <a:gd name="connsiteX4" fmla="*/ 0 w 2565"/>
              <a:gd name="connsiteY4" fmla="*/ 1404 h 2664"/>
              <a:gd name="connsiteX5" fmla="*/ 328 w 2565"/>
              <a:gd name="connsiteY5" fmla="*/ 246 h 2664"/>
              <a:gd name="connsiteX0" fmla="*/ 2085 w 2565"/>
              <a:gd name="connsiteY0" fmla="*/ 0 h 2664"/>
              <a:gd name="connsiteX1" fmla="*/ 2565 w 2565"/>
              <a:gd name="connsiteY1" fmla="*/ 759 h 2664"/>
              <a:gd name="connsiteX2" fmla="*/ 2032 w 2565"/>
              <a:gd name="connsiteY2" fmla="*/ 2479 h 2664"/>
              <a:gd name="connsiteX3" fmla="*/ 939 w 2565"/>
              <a:gd name="connsiteY3" fmla="*/ 2664 h 2664"/>
              <a:gd name="connsiteX4" fmla="*/ 0 w 2565"/>
              <a:gd name="connsiteY4" fmla="*/ 1404 h 2664"/>
              <a:gd name="connsiteX5" fmla="*/ 328 w 2565"/>
              <a:gd name="connsiteY5" fmla="*/ 246 h 2664"/>
              <a:gd name="connsiteX0" fmla="*/ 2085 w 2565"/>
              <a:gd name="connsiteY0" fmla="*/ 0 h 2664"/>
              <a:gd name="connsiteX1" fmla="*/ 2565 w 2565"/>
              <a:gd name="connsiteY1" fmla="*/ 759 h 2664"/>
              <a:gd name="connsiteX2" fmla="*/ 2032 w 2565"/>
              <a:gd name="connsiteY2" fmla="*/ 2479 h 2664"/>
              <a:gd name="connsiteX3" fmla="*/ 939 w 2565"/>
              <a:gd name="connsiteY3" fmla="*/ 2664 h 2664"/>
              <a:gd name="connsiteX4" fmla="*/ 0 w 2565"/>
              <a:gd name="connsiteY4" fmla="*/ 1404 h 2664"/>
              <a:gd name="connsiteX5" fmla="*/ 328 w 2565"/>
              <a:gd name="connsiteY5" fmla="*/ 246 h 2664"/>
              <a:gd name="connsiteX0" fmla="*/ 2085 w 2610"/>
              <a:gd name="connsiteY0" fmla="*/ 0 h 2664"/>
              <a:gd name="connsiteX1" fmla="*/ 2610 w 2610"/>
              <a:gd name="connsiteY1" fmla="*/ 759 h 2664"/>
              <a:gd name="connsiteX2" fmla="*/ 2032 w 2610"/>
              <a:gd name="connsiteY2" fmla="*/ 2479 h 2664"/>
              <a:gd name="connsiteX3" fmla="*/ 939 w 2610"/>
              <a:gd name="connsiteY3" fmla="*/ 2664 h 2664"/>
              <a:gd name="connsiteX4" fmla="*/ 0 w 2610"/>
              <a:gd name="connsiteY4" fmla="*/ 1404 h 2664"/>
              <a:gd name="connsiteX5" fmla="*/ 328 w 2610"/>
              <a:gd name="connsiteY5" fmla="*/ 246 h 2664"/>
              <a:gd name="connsiteX0" fmla="*/ 2085 w 2610"/>
              <a:gd name="connsiteY0" fmla="*/ 0 h 2664"/>
              <a:gd name="connsiteX1" fmla="*/ 2610 w 2610"/>
              <a:gd name="connsiteY1" fmla="*/ 759 h 2664"/>
              <a:gd name="connsiteX2" fmla="*/ 2032 w 2610"/>
              <a:gd name="connsiteY2" fmla="*/ 2479 h 2664"/>
              <a:gd name="connsiteX3" fmla="*/ 939 w 2610"/>
              <a:gd name="connsiteY3" fmla="*/ 2664 h 2664"/>
              <a:gd name="connsiteX4" fmla="*/ 0 w 2610"/>
              <a:gd name="connsiteY4" fmla="*/ 1404 h 2664"/>
              <a:gd name="connsiteX5" fmla="*/ 373 w 2610"/>
              <a:gd name="connsiteY5" fmla="*/ 291 h 2664"/>
              <a:gd name="connsiteX0" fmla="*/ 2085 w 2610"/>
              <a:gd name="connsiteY0" fmla="*/ 0 h 2664"/>
              <a:gd name="connsiteX1" fmla="*/ 2610 w 2610"/>
              <a:gd name="connsiteY1" fmla="*/ 759 h 2664"/>
              <a:gd name="connsiteX2" fmla="*/ 2077 w 2610"/>
              <a:gd name="connsiteY2" fmla="*/ 2479 h 2664"/>
              <a:gd name="connsiteX3" fmla="*/ 939 w 2610"/>
              <a:gd name="connsiteY3" fmla="*/ 2664 h 2664"/>
              <a:gd name="connsiteX4" fmla="*/ 0 w 2610"/>
              <a:gd name="connsiteY4" fmla="*/ 1404 h 2664"/>
              <a:gd name="connsiteX5" fmla="*/ 373 w 2610"/>
              <a:gd name="connsiteY5" fmla="*/ 291 h 2664"/>
              <a:gd name="connsiteX0" fmla="*/ 2085 w 2610"/>
              <a:gd name="connsiteY0" fmla="*/ 0 h 2664"/>
              <a:gd name="connsiteX1" fmla="*/ 2610 w 2610"/>
              <a:gd name="connsiteY1" fmla="*/ 759 h 2664"/>
              <a:gd name="connsiteX2" fmla="*/ 2077 w 2610"/>
              <a:gd name="connsiteY2" fmla="*/ 2479 h 2664"/>
              <a:gd name="connsiteX3" fmla="*/ 939 w 2610"/>
              <a:gd name="connsiteY3" fmla="*/ 2664 h 2664"/>
              <a:gd name="connsiteX4" fmla="*/ 0 w 2610"/>
              <a:gd name="connsiteY4" fmla="*/ 1404 h 2664"/>
              <a:gd name="connsiteX5" fmla="*/ 328 w 2610"/>
              <a:gd name="connsiteY5" fmla="*/ 291 h 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" h="2664">
                <a:moveTo>
                  <a:pt x="2085" y="0"/>
                </a:moveTo>
                <a:lnTo>
                  <a:pt x="2610" y="759"/>
                </a:lnTo>
                <a:cubicBezTo>
                  <a:pt x="2477" y="1146"/>
                  <a:pt x="2224" y="2014"/>
                  <a:pt x="2077" y="2479"/>
                </a:cubicBezTo>
                <a:lnTo>
                  <a:pt x="939" y="2664"/>
                </a:lnTo>
                <a:lnTo>
                  <a:pt x="0" y="1404"/>
                </a:lnTo>
                <a:cubicBezTo>
                  <a:pt x="149" y="913"/>
                  <a:pt x="243" y="654"/>
                  <a:pt x="328" y="291"/>
                </a:cubicBezTo>
              </a:path>
            </a:pathLst>
          </a:custGeom>
          <a:solidFill>
            <a:srgbClr val="FF99FF">
              <a:alpha val="41000"/>
            </a:srgb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43174" y="92867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4" idx="0"/>
          </p:cNvCxnSpPr>
          <p:nvPr/>
        </p:nvCxnSpPr>
        <p:spPr>
          <a:xfrm rot="5400000">
            <a:off x="642910" y="1928802"/>
            <a:ext cx="1714512" cy="571504"/>
          </a:xfrm>
          <a:prstGeom prst="line">
            <a:avLst/>
          </a:prstGeom>
          <a:ln>
            <a:solidFill>
              <a:srgbClr val="D60093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28596" y="4857760"/>
            <a:ext cx="4143404" cy="642942"/>
          </a:xfrm>
          <a:prstGeom prst="line">
            <a:avLst/>
          </a:prstGeom>
          <a:ln>
            <a:solidFill>
              <a:srgbClr val="D60093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571868" y="3071810"/>
            <a:ext cx="2714644" cy="857256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4321967" y="1107265"/>
            <a:ext cx="1214446" cy="857256"/>
          </a:xfrm>
          <a:prstGeom prst="line">
            <a:avLst/>
          </a:prstGeom>
          <a:ln>
            <a:solidFill>
              <a:srgbClr val="D60093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785918" y="928670"/>
            <a:ext cx="2714644" cy="428628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964381" y="3393281"/>
            <a:ext cx="2000264" cy="1500198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5400000">
            <a:off x="-535023" y="3392487"/>
            <a:ext cx="350046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214414" y="5143512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214414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608381" y="267810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929058" y="4429132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1142976" y="3071810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286380" y="2071678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429124" y="857232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714480" y="1285860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643174" y="5072074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4429124" y="4786322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000760" y="0"/>
            <a:ext cx="314324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Дано: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ABCDEFMP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-параллелепипед,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AE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Е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MP.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00760" y="2071678"/>
            <a:ext cx="29738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Построение: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4348" y="4500570"/>
            <a:ext cx="5000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4400" b="1" cap="none" spc="0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85786" y="1214422"/>
            <a:ext cx="4603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ru-RU" sz="4400" b="1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85984" y="214290"/>
            <a:ext cx="678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ru-RU" sz="4400" b="1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86380" y="428604"/>
            <a:ext cx="5533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4400" b="1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1000108"/>
            <a:ext cx="5533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ru-RU" sz="4400" b="1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6182" y="5000636"/>
            <a:ext cx="4286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4400" b="1" cap="none" spc="0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357818" y="3929066"/>
            <a:ext cx="5000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4400" b="1" cap="none" spc="0" dirty="0">
              <a:ln w="1143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2844" y="4929198"/>
            <a:ext cx="402675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D60093"/>
                </a:solidFill>
              </a:rPr>
              <a:t>S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428860" y="5143512"/>
            <a:ext cx="49725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>
                  <a:solidFill>
                    <a:srgbClr val="FF99FF"/>
                  </a:solidFill>
                </a:ln>
                <a:solidFill>
                  <a:srgbClr val="D60093"/>
                </a:solidFill>
              </a:rPr>
              <a:t>O</a:t>
            </a:r>
            <a:endParaRPr lang="ru-RU" sz="3600" b="1" cap="none" spc="0" dirty="0">
              <a:ln>
                <a:solidFill>
                  <a:srgbClr val="FF99FF"/>
                </a:solidFill>
              </a:ln>
              <a:solidFill>
                <a:srgbClr val="D60093"/>
              </a:soli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429124" y="4786322"/>
            <a:ext cx="44435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D60093"/>
                </a:solidFill>
                <a:effectLst/>
              </a:rPr>
              <a:t>R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86248" y="28572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D60093"/>
                </a:solidFill>
              </a:rPr>
              <a:t>N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28728" y="714356"/>
            <a:ext cx="405880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D60093"/>
                </a:solidFill>
                <a:effectLst/>
              </a:rPr>
              <a:t>Z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429256" y="1785926"/>
            <a:ext cx="457176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D60093"/>
                </a:solidFill>
                <a:effectLst/>
              </a:rPr>
              <a:t>V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4414" y="1643050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29058" y="928670"/>
            <a:ext cx="142876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2179621" y="3392487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5786445" y="2643182"/>
            <a:ext cx="3357555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AutoNum type="arabicParenR"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G,Z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можно провести прямую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GZ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Продолжим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ZG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они пересекутся в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Z,N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EFP,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можно провести прямую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ZN.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/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4348" y="2786058"/>
            <a:ext cx="47961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rgbClr val="D60093"/>
                </a:solidFill>
              </a:rPr>
              <a:t>G</a:t>
            </a:r>
            <a:endParaRPr lang="ru-RU" sz="3600" b="1" cap="none" spc="0" dirty="0">
              <a:ln/>
              <a:solidFill>
                <a:srgbClr val="D60093"/>
              </a:solidFill>
              <a:effectLst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857884" y="2714620"/>
            <a:ext cx="328611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Через точку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проведём прямую пара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лельную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ZN.</a:t>
            </a:r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 Обозначим точки пересечения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6) Через точку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проведём прямую параллельную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GZ.</a:t>
            </a:r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7)Обозначим точку пересечения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V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8) Соединим точки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т.к. они лежат в одной плоскости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ABF.  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857884" y="2714620"/>
            <a:ext cx="30718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Аналогично:</a:t>
            </a:r>
            <a:endParaRPr lang="en-US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9)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NV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принадлежит </a:t>
            </a:r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DCP.</a:t>
            </a:r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10)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GORVNZ –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искомое сечение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" name="Выгнутая вниз стрелка 62">
            <a:hlinkClick r:id="rId3" action="ppaction://hlinksldjump"/>
          </p:cNvPr>
          <p:cNvSpPr/>
          <p:nvPr/>
        </p:nvSpPr>
        <p:spPr>
          <a:xfrm>
            <a:off x="214282" y="6286520"/>
            <a:ext cx="571504" cy="357190"/>
          </a:xfrm>
          <a:prstGeom prst="curvedUpArrow">
            <a:avLst>
              <a:gd name="adj1" fmla="val 25000"/>
              <a:gd name="adj2" fmla="val 80000"/>
              <a:gd name="adj3" fmla="val 35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0800000" flipV="1">
            <a:off x="-71470" y="5000636"/>
            <a:ext cx="1571636" cy="78581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428596" y="5429264"/>
            <a:ext cx="142876" cy="142876"/>
          </a:xfrm>
          <a:prstGeom prst="flowChartConnector">
            <a:avLst/>
          </a:prstGeom>
          <a:solidFill>
            <a:srgbClr val="FF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0" grpId="0" animBg="1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build="allAtOnce"/>
      <p:bldP spid="60" grpId="0"/>
      <p:bldP spid="61" grpId="0" build="allAtOnce"/>
      <p:bldP spid="4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618</Words>
  <Application>Microsoft Office PowerPoint</Application>
  <PresentationFormat>Экран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Тетраэдр и параллелепипед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внимание.  презентацию подготовила ученица 10 класса Павлова Ирина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ТЕТРАЭДР.</dc:title>
  <dc:creator>Ирина</dc:creator>
  <cp:lastModifiedBy>оля</cp:lastModifiedBy>
  <cp:revision>81</cp:revision>
  <dcterms:created xsi:type="dcterms:W3CDTF">2009-11-08T19:34:31Z</dcterms:created>
  <dcterms:modified xsi:type="dcterms:W3CDTF">2011-05-06T10:59:08Z</dcterms:modified>
</cp:coreProperties>
</file>