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0" r:id="rId5"/>
    <p:sldId id="260" r:id="rId6"/>
    <p:sldId id="271" r:id="rId7"/>
    <p:sldId id="261" r:id="rId8"/>
    <p:sldId id="272" r:id="rId9"/>
    <p:sldId id="263" r:id="rId10"/>
    <p:sldId id="262" r:id="rId11"/>
    <p:sldId id="273" r:id="rId12"/>
    <p:sldId id="266" r:id="rId13"/>
    <p:sldId id="267" r:id="rId14"/>
    <p:sldId id="275" r:id="rId15"/>
    <p:sldId id="274" r:id="rId16"/>
    <p:sldId id="276" r:id="rId17"/>
    <p:sldId id="277" r:id="rId18"/>
    <p:sldId id="269" r:id="rId19"/>
    <p:sldId id="25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D4D4D"/>
    <a:srgbClr val="777777"/>
    <a:srgbClr val="3333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2" autoAdjust="0"/>
    <p:restoredTop sz="94660"/>
  </p:normalViewPr>
  <p:slideViewPr>
    <p:cSldViewPr>
      <p:cViewPr varScale="1">
        <p:scale>
          <a:sx n="72" d="100"/>
          <a:sy n="72" d="100"/>
        </p:scale>
        <p:origin x="-10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2766C-1217-4287-A1F0-4C2A9CF1219A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EF4AD-4B1F-430D-A944-D578DC171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EF4AD-4B1F-430D-A944-D578DC1715E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0" y="2362200"/>
            <a:ext cx="6477000" cy="1238250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962400"/>
            <a:ext cx="6553200" cy="533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69A522D-56CA-49EE-A686-C2B36405FA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06561-D2E3-4EB3-9629-8BBE4087FE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444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228600"/>
            <a:ext cx="1790700" cy="5897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28600"/>
            <a:ext cx="5219700" cy="5897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310D4-89F2-4351-A3C3-FE12E5E35F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599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04CA2-0AF5-48D8-B9AC-7B8E42A23C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185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CCC55-EB97-4310-9954-D3394FD36E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3872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00200" y="1295400"/>
            <a:ext cx="34671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19700" y="1295400"/>
            <a:ext cx="34671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3396D-FF00-40E5-ACF7-27392E3DAF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568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A0568-CFAF-4622-A8D2-AC6F1DC214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204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8B382-A6D1-4FC6-A217-2D40625F38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276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55F9D-D7D0-4FF5-A7FE-3B293EE16D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602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E1DDC-082C-4B5D-A7DF-3D6CF0322F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65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6C4C9-13CC-4605-9784-95223DFF25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074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7162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295400"/>
            <a:ext cx="7086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58FCDC-476A-4E4A-9F2F-6611F935B9C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33333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33333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33333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33333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33333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33333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33333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33333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33333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64;&#1082;&#1086;&#1083;&#1072;%2038\5%20&#1082;&#1083;&#1072;&#1089;&#1089;\&#1091;&#1088;&#1086;&#1082;%2018\bela-rudenko-ariya-snegurochki-iz-opery-snegurochka_(Cool.DJ).mp3" TargetMode="Externa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64;&#1082;&#1086;&#1083;&#1072;%2038\5%20&#1082;&#1083;&#1072;&#1089;&#1089;\&#1091;&#1088;&#1086;&#1082;%2018\&#1052;&#1080;&#1093;&#1072;&#1080;&#1083;%20&#1043;&#1083;&#1080;&#1085;&#1082;&#1072;%20&#8212;%20&#1059;&#1074;&#1077;&#1088;&#1090;&#1102;&#1088;&#1072;%20(&#1080;&#1079;%20&#1086;&#1087;&#1077;&#1088;&#1099;%20_&#1056;&#1091;&#1089;&#1083;&#1072;&#1085;%20&#1080;%20&#1051;&#1102;&#1076;&#1084;&#1080;&#1083;&#1072;_)%20(www.mixmuz.ru).mp3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Из чего состоит опера?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789040"/>
            <a:ext cx="6553200" cy="706760"/>
          </a:xfrm>
        </p:spPr>
        <p:txBody>
          <a:bodyPr/>
          <a:lstStyle/>
          <a:p>
            <a:r>
              <a:rPr lang="ru-RU" sz="2000" dirty="0" smtClean="0"/>
              <a:t>Подготовила: </a:t>
            </a:r>
            <a:r>
              <a:rPr lang="ru-RU" sz="2000" dirty="0" err="1" smtClean="0"/>
              <a:t>Редчина</a:t>
            </a:r>
            <a:r>
              <a:rPr lang="ru-RU" sz="2000" dirty="0" smtClean="0"/>
              <a:t> В. В. Учитель музыки МОУ СОШ №38 г. Тверь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Структура оперы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Опера состоит из законченных вокальных номеров</a:t>
            </a:r>
          </a:p>
          <a:p>
            <a:pPr algn="ctr"/>
            <a:r>
              <a:rPr lang="ru-RU" dirty="0" smtClean="0"/>
              <a:t>Арий</a:t>
            </a:r>
          </a:p>
          <a:p>
            <a:pPr algn="ctr"/>
            <a:r>
              <a:rPr lang="ru-RU" dirty="0" smtClean="0"/>
              <a:t>Ансамблей</a:t>
            </a:r>
          </a:p>
          <a:p>
            <a:pPr algn="ctr"/>
            <a:r>
              <a:rPr lang="ru-RU" dirty="0" smtClean="0"/>
              <a:t>Речитативов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09" y="3538334"/>
            <a:ext cx="4883981" cy="28164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772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tx1"/>
                </a:solidFill>
              </a:rPr>
              <a:t>Ария</a:t>
            </a:r>
            <a:r>
              <a:rPr lang="ru-RU" dirty="0" smtClean="0">
                <a:solidFill>
                  <a:schemeClr val="tx1"/>
                </a:solidFill>
              </a:rPr>
              <a:t> (ит. воздух) – </a:t>
            </a:r>
            <a:r>
              <a:rPr lang="ru-RU" dirty="0" smtClean="0"/>
              <a:t>вокальное произведение для одного голоса с аккомпанементом</a:t>
            </a:r>
            <a:r>
              <a:rPr lang="ru-RU" dirty="0" smtClean="0">
                <a:solidFill>
                  <a:schemeClr val="tx1"/>
                </a:solidFill>
              </a:rPr>
              <a:t>. Ария наиболее полно раскрывает характер действующего лица. Это музыкальный портрет героя.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74" y="3000372"/>
            <a:ext cx="4857768" cy="32142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244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Ансамбль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Вокальный номер, в котором участвует несколько певцов (дуэт, трио, квартет и </a:t>
            </a:r>
            <a:r>
              <a:rPr lang="ru-RU" dirty="0" err="1" smtClean="0">
                <a:solidFill>
                  <a:schemeClr val="tx1"/>
                </a:solidFill>
              </a:rPr>
              <a:t>т.д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016" y="2492896"/>
            <a:ext cx="5469368" cy="36402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538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Речитатив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Род вокальной музыки, ритмически и интонационно близкий к напевной декламации.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Это пение, но в ней нет главной мелодии, в отличии от сольных номеров, слова просто произносятся нараспев.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379" y="3437454"/>
            <a:ext cx="4422242" cy="2948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288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dshi4.srt.muzkult.ru/media/2019/11/04/1266601815/Rimskij-Korsakov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1785918" y="1357298"/>
            <a:ext cx="3714776" cy="485843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714480" y="428604"/>
            <a:ext cx="7217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Николай Андреевич Римский-Корсаков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43570" y="3286124"/>
            <a:ext cx="2857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1844-1908</a:t>
            </a:r>
            <a:br>
              <a:rPr lang="ru-RU" b="1" dirty="0" smtClean="0"/>
            </a:br>
            <a:r>
              <a:rPr lang="ru-RU" b="1" dirty="0" smtClean="0"/>
              <a:t>Русский композитор, педагог, дирижёр, общественный деятель, музыкальный критик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357166"/>
            <a:ext cx="6349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Ария Снегурочки (сцена таяния)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143108" y="1357298"/>
            <a:ext cx="607223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Великий царь, спроси меня сто раз, сто раз отвечу,</a:t>
            </a:r>
            <a:br>
              <a:rPr lang="ru-RU" sz="1600" dirty="0" smtClean="0"/>
            </a:br>
            <a:r>
              <a:rPr lang="ru-RU" sz="1600" dirty="0" smtClean="0"/>
              <a:t> Что я люблю его. При бледном утре </a:t>
            </a:r>
            <a:br>
              <a:rPr lang="ru-RU" sz="1600" dirty="0" smtClean="0"/>
            </a:br>
            <a:r>
              <a:rPr lang="ru-RU" sz="1600" dirty="0" smtClean="0"/>
              <a:t>Открыла я избраннику души </a:t>
            </a:r>
            <a:br>
              <a:rPr lang="ru-RU" sz="1600" dirty="0" smtClean="0"/>
            </a:br>
            <a:r>
              <a:rPr lang="ru-RU" sz="1600" dirty="0" smtClean="0"/>
              <a:t>Любовь свою и кинулась в объятья.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Но что со мной: Блаженство или смерть?</a:t>
            </a:r>
            <a:br>
              <a:rPr lang="ru-RU" sz="1600" dirty="0" smtClean="0"/>
            </a:br>
            <a:r>
              <a:rPr lang="ru-RU" sz="1600" dirty="0" smtClean="0"/>
              <a:t>Какой восторг! Какая чувств истома! О Мать-Весна! </a:t>
            </a:r>
            <a:br>
              <a:rPr lang="ru-RU" sz="1600" dirty="0" smtClean="0"/>
            </a:br>
            <a:r>
              <a:rPr lang="ru-RU" sz="1600" dirty="0" smtClean="0"/>
              <a:t>О Мать-Весна, благодарю за радость, благодарю тебя</a:t>
            </a:r>
            <a:br>
              <a:rPr lang="ru-RU" sz="1600" dirty="0" smtClean="0"/>
            </a:br>
            <a:r>
              <a:rPr lang="ru-RU" sz="1600" dirty="0" smtClean="0"/>
              <a:t>За сладкий дар любви! Какая нега </a:t>
            </a:r>
            <a:br>
              <a:rPr lang="ru-RU" sz="1600" dirty="0" smtClean="0"/>
            </a:br>
            <a:r>
              <a:rPr lang="ru-RU" sz="1600" dirty="0" smtClean="0"/>
              <a:t>Томящая течет во мне! О Лель,</a:t>
            </a:r>
            <a:br>
              <a:rPr lang="ru-RU" sz="1600" dirty="0" smtClean="0"/>
            </a:br>
            <a:r>
              <a:rPr lang="ru-RU" sz="1600" dirty="0" smtClean="0"/>
              <a:t>В ушах твои чарующие песни,</a:t>
            </a:r>
            <a:br>
              <a:rPr lang="ru-RU" sz="1600" dirty="0" smtClean="0"/>
            </a:br>
            <a:r>
              <a:rPr lang="ru-RU" sz="1600" dirty="0" smtClean="0"/>
              <a:t>В очах огонь... и в сердце... и в крови </a:t>
            </a:r>
            <a:br>
              <a:rPr lang="ru-RU" sz="1600" dirty="0" smtClean="0"/>
            </a:br>
            <a:r>
              <a:rPr lang="ru-RU" sz="1600" dirty="0" smtClean="0"/>
              <a:t>Во всей огонь. </a:t>
            </a:r>
            <a:br>
              <a:rPr lang="ru-RU" sz="1600" dirty="0" smtClean="0"/>
            </a:br>
            <a:r>
              <a:rPr lang="ru-RU" sz="1600" dirty="0" smtClean="0"/>
              <a:t>Люблю и таю, </a:t>
            </a:r>
            <a:br>
              <a:rPr lang="ru-RU" sz="1600" dirty="0" smtClean="0"/>
            </a:br>
            <a:r>
              <a:rPr lang="ru-RU" sz="1600" dirty="0" smtClean="0"/>
              <a:t>От сладких чувств любви! </a:t>
            </a:r>
            <a:br>
              <a:rPr lang="ru-RU" sz="1600" dirty="0" smtClean="0"/>
            </a:br>
            <a:r>
              <a:rPr lang="ru-RU" sz="1600" dirty="0" smtClean="0"/>
              <a:t>Прощайте, все Подруженьки, прощай, жених мой милый! Прощай, мой милый. О, милый мой, твоя, твоя. </a:t>
            </a:r>
            <a:br>
              <a:rPr lang="ru-RU" sz="1600" dirty="0" smtClean="0"/>
            </a:br>
            <a:r>
              <a:rPr lang="ru-RU" sz="1600" dirty="0" smtClean="0"/>
              <a:t>Последний взгляд тебе, мой милый.</a:t>
            </a:r>
            <a:br>
              <a:rPr lang="ru-RU" sz="1600" dirty="0" smtClean="0"/>
            </a:br>
            <a:r>
              <a:rPr lang="ru-RU" sz="1600" dirty="0" smtClean="0"/>
              <a:t> Последний взгляд тебе любимый.</a:t>
            </a:r>
            <a:endParaRPr lang="ru-RU" sz="1600" dirty="0"/>
          </a:p>
        </p:txBody>
      </p:sp>
      <p:pic>
        <p:nvPicPr>
          <p:cNvPr id="9218" name="Picture 2" descr="https://www.belcanto.ru/media/images/publication/170507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500438"/>
            <a:ext cx="2252947" cy="1500198"/>
          </a:xfrm>
          <a:prstGeom prst="rect">
            <a:avLst/>
          </a:prstGeom>
          <a:noFill/>
        </p:spPr>
      </p:pic>
      <p:pic>
        <p:nvPicPr>
          <p:cNvPr id="6" name="bela-rudenko-ariya-snegurochki-iz-opery-snegurochka_(Cool.DJ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3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357166"/>
            <a:ext cx="1654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Эпилог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43108" y="1357298"/>
            <a:ext cx="6204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Эпилог</a:t>
            </a:r>
            <a:r>
              <a:rPr lang="ru-RU" sz="2400" dirty="0" smtClean="0"/>
              <a:t> - заключительная часть оперы.</a:t>
            </a:r>
            <a:endParaRPr lang="ru-RU" sz="2400" dirty="0"/>
          </a:p>
        </p:txBody>
      </p:sp>
      <p:pic>
        <p:nvPicPr>
          <p:cNvPr id="34818" name="Picture 2" descr="http://martsinovich.of.by/files/2011/12/Snegurochka-bl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071678"/>
            <a:ext cx="6286544" cy="4188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1285860"/>
            <a:ext cx="6132768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«Каждая опера неповторима, как неповторим</a:t>
            </a:r>
            <a:br>
              <a:rPr lang="ru-RU" sz="2400" dirty="0" smtClean="0"/>
            </a:br>
            <a:r>
              <a:rPr lang="ru-RU" sz="2400" dirty="0" smtClean="0"/>
              <a:t>вдохновивший её литературный сюжет».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928794" y="428604"/>
            <a:ext cx="6720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Николай Андреевич Римский-Корсаков</a:t>
            </a:r>
            <a:endParaRPr lang="ru-RU" sz="2800" dirty="0"/>
          </a:p>
        </p:txBody>
      </p:sp>
      <p:pic>
        <p:nvPicPr>
          <p:cNvPr id="35842" name="Picture 2" descr="http://dev.novayaopera.ru/pictures/f2/img_0503_e2ab7c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285992"/>
            <a:ext cx="6072230" cy="4045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Опера сегодня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Опера</a:t>
            </a:r>
            <a:r>
              <a:rPr lang="ru-RU" dirty="0"/>
              <a:t> популярна и сегодня. Она завораживает. Могучее зрелище спектакля, великолепные голоса исполнителей дадут вам столько новых сил, эмоций и переживаний, что уже не сможете представить свою жизнь без оперы!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64" y="3286124"/>
            <a:ext cx="4584572" cy="30513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953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928926" y="3000372"/>
            <a:ext cx="7079704" cy="9144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</a:t>
            </a:r>
            <a:r>
              <a:rPr lang="ru-RU" b="1" dirty="0" smtClean="0"/>
              <a:t>Опера</a:t>
            </a:r>
            <a:endParaRPr lang="en-US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Опера</a:t>
            </a:r>
            <a:r>
              <a:rPr lang="ru-RU" dirty="0" smtClean="0">
                <a:solidFill>
                  <a:schemeClr val="tx1"/>
                </a:solidFill>
              </a:rPr>
              <a:t> - музыкальный спектакль, в котором действующие лица общаются с помощью пения.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Опера</a:t>
            </a:r>
            <a:r>
              <a:rPr lang="ru-RU" dirty="0" smtClean="0">
                <a:solidFill>
                  <a:schemeClr val="tx1"/>
                </a:solidFill>
              </a:rPr>
              <a:t> – это синтетический вид искусства. (Синтетический – от слова синтез – единство, целостность различный частей).</a:t>
            </a:r>
          </a:p>
        </p:txBody>
      </p:sp>
      <p:pic>
        <p:nvPicPr>
          <p:cNvPr id="4100" name="Picture 4" descr="conductor_conducting_hg_cl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17" y="5143512"/>
            <a:ext cx="1285883" cy="12858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02" y="3571876"/>
            <a:ext cx="4143404" cy="2811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  <a:t>Литературное искусство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  <a:t>Изобразительное искусство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  <a:t>Театральное </a:t>
            </a:r>
            <a: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  <a:t>искусство</a:t>
            </a:r>
            <a: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  <a:t>Хореографическое искусство</a:t>
            </a:r>
            <a:b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  <a:t>Музыкальное искусство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57200"/>
            <a:ext cx="7526070" cy="595536"/>
          </a:xfrm>
        </p:spPr>
        <p:txBody>
          <a:bodyPr/>
          <a:lstStyle/>
          <a:p>
            <a:pPr algn="ctr"/>
            <a:r>
              <a:rPr lang="ru-RU" sz="2400" b="1" dirty="0" smtClean="0"/>
              <a:t>Опера включает в себя некоторые виды искусства: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68" y="3857628"/>
            <a:ext cx="3214710" cy="2141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14290"/>
            <a:ext cx="7572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Древнегреческая трагедия</a:t>
            </a:r>
            <a:r>
              <a:rPr lang="ru-RU" sz="2400" dirty="0" smtClean="0"/>
              <a:t> — древнейшая </a:t>
            </a:r>
            <a:br>
              <a:rPr lang="ru-RU" sz="2400" dirty="0" smtClean="0"/>
            </a:br>
            <a:r>
              <a:rPr lang="ru-RU" sz="2400" dirty="0" smtClean="0"/>
              <a:t>из известных форм трагедии.</a:t>
            </a:r>
            <a:endParaRPr lang="ru-RU" sz="2400" dirty="0"/>
          </a:p>
        </p:txBody>
      </p:sp>
      <p:pic>
        <p:nvPicPr>
          <p:cNvPr id="1026" name="Picture 2" descr="https://pbs.twimg.com/profile_banners/1151928376128692229/1569613526/1500x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000504"/>
            <a:ext cx="7429552" cy="2476517"/>
          </a:xfrm>
          <a:prstGeom prst="rect">
            <a:avLst/>
          </a:prstGeom>
          <a:noFill/>
        </p:spPr>
      </p:pic>
      <p:pic>
        <p:nvPicPr>
          <p:cNvPr id="1028" name="Picture 4" descr="https://lh5.googleusercontent.com/RzBF5iaK4IwC79tZH0tdgU0YiwFeOR0tuH6pT4gmUgvIjzUQf6ekcg=w1200-h630-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214422"/>
            <a:ext cx="5286412" cy="2775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Либретто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основу оперы положено </a:t>
            </a:r>
            <a:r>
              <a:rPr lang="ru-RU" b="1" i="1" u="sng" dirty="0" smtClean="0"/>
              <a:t>либретто</a:t>
            </a:r>
            <a:r>
              <a:rPr lang="ru-RU" dirty="0" smtClean="0"/>
              <a:t> – литературная основа оперы.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06" y="2113093"/>
            <a:ext cx="5016050" cy="39833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208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smolensk-i.ru/wp-content/uploads/2015/09/glinka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1714480" y="1285860"/>
            <a:ext cx="4071966" cy="49109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786050" y="428604"/>
            <a:ext cx="4746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Михаил Иванович Глинка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29158" y="4929198"/>
            <a:ext cx="42148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sz="2400" b="1" dirty="0" smtClean="0"/>
              <a:t>1804-1857</a:t>
            </a:r>
            <a:br>
              <a:rPr lang="ru-RU" sz="2400" b="1" dirty="0" smtClean="0"/>
            </a:br>
            <a:r>
              <a:rPr lang="ru-RU" sz="2400" b="1" dirty="0" smtClean="0"/>
              <a:t>русский композитор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Увертюра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0200" y="1295400"/>
            <a:ext cx="7258080" cy="513399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Открывается опера </a:t>
            </a:r>
            <a:r>
              <a:rPr lang="ru-RU" b="1" i="1" u="sng" dirty="0" smtClean="0">
                <a:solidFill>
                  <a:schemeClr val="tx1"/>
                </a:solidFill>
              </a:rPr>
              <a:t>оркестровым вступлением</a:t>
            </a:r>
            <a:r>
              <a:rPr lang="ru-RU" dirty="0" smtClean="0">
                <a:solidFill>
                  <a:schemeClr val="tx1"/>
                </a:solidFill>
              </a:rPr>
              <a:t>, создающим общее настроение оперы.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800" b="1" u="sng" dirty="0" smtClean="0">
                <a:solidFill>
                  <a:schemeClr val="tx1"/>
                </a:solidFill>
              </a:rPr>
              <a:t>Увертюра</a:t>
            </a:r>
            <a:r>
              <a:rPr lang="ru-RU" dirty="0" smtClean="0">
                <a:solidFill>
                  <a:schemeClr val="tx1"/>
                </a:solidFill>
              </a:rPr>
              <a:t> – это музыкальное вступление к опере или балету.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У</a:t>
            </a:r>
            <a:r>
              <a:rPr lang="ru-RU" dirty="0" smtClean="0">
                <a:solidFill>
                  <a:schemeClr val="tx1"/>
                </a:solidFill>
              </a:rPr>
              <a:t>вертюры </a:t>
            </a:r>
            <a:r>
              <a:rPr lang="ru-RU" dirty="0">
                <a:solidFill>
                  <a:schemeClr val="tx1"/>
                </a:solidFill>
              </a:rPr>
              <a:t>писались поначалу для того, чтобы дать публике время занять места в зале. Во времена Моцарта, традиция изменилась, и увертюра стала полноправной частью композиции. Многие композиторы использовали в увертюре мелодии из оперы, для которой увертюра писалась. </a:t>
            </a:r>
          </a:p>
        </p:txBody>
      </p:sp>
    </p:spTree>
    <p:extLst>
      <p:ext uri="{BB962C8B-B14F-4D97-AF65-F5344CB8AC3E}">
        <p14:creationId xmlns="" xmlns:p14="http://schemas.microsoft.com/office/powerpoint/2010/main" val="272372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fsd.multiurok.ru/html/2017/02/04/s_5895e412a4863/img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57166"/>
            <a:ext cx="7643834" cy="6072231"/>
          </a:xfrm>
          <a:prstGeom prst="rect">
            <a:avLst/>
          </a:prstGeom>
          <a:noFill/>
        </p:spPr>
      </p:pic>
      <p:pic>
        <p:nvPicPr>
          <p:cNvPr id="3" name="Михаил Глинка — Увертюра (из оперы _Руслан и Людмила_)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96324" y="6410324"/>
            <a:ext cx="447676" cy="447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3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Структура оперы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Оперное произведение делится на</a:t>
            </a:r>
          </a:p>
          <a:p>
            <a:pPr algn="ctr"/>
            <a:r>
              <a:rPr lang="ru-RU" dirty="0" smtClean="0"/>
              <a:t>Акты</a:t>
            </a:r>
          </a:p>
          <a:p>
            <a:pPr algn="ctr"/>
            <a:r>
              <a:rPr lang="ru-RU" dirty="0" smtClean="0"/>
              <a:t>Картины</a:t>
            </a:r>
          </a:p>
          <a:p>
            <a:pPr algn="ctr"/>
            <a:r>
              <a:rPr lang="ru-RU" dirty="0" smtClean="0"/>
              <a:t>Сцены</a:t>
            </a:r>
          </a:p>
          <a:p>
            <a:pPr algn="ctr"/>
            <a:r>
              <a:rPr lang="ru-RU" dirty="0" smtClean="0"/>
              <a:t>Номера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534400"/>
            <a:ext cx="4234780" cy="2820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21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ody_melodies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moody_melodies</Template>
  <TotalTime>454</TotalTime>
  <Words>235</Words>
  <Application>Microsoft Office PowerPoint</Application>
  <PresentationFormat>Экран (4:3)</PresentationFormat>
  <Paragraphs>46</Paragraphs>
  <Slides>19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moody_melodies</vt:lpstr>
      <vt:lpstr>Из чего состоит опера?</vt:lpstr>
      <vt:lpstr>                   Опера</vt:lpstr>
      <vt:lpstr>Опера включает в себя некоторые виды искусства:</vt:lpstr>
      <vt:lpstr>Слайд 4</vt:lpstr>
      <vt:lpstr>                Либретто</vt:lpstr>
      <vt:lpstr>Слайд 6</vt:lpstr>
      <vt:lpstr>                 Увертюра</vt:lpstr>
      <vt:lpstr>Слайд 8</vt:lpstr>
      <vt:lpstr>        Структура оперы</vt:lpstr>
      <vt:lpstr>          Структура оперы</vt:lpstr>
      <vt:lpstr>Ария</vt:lpstr>
      <vt:lpstr>                Ансамбль</vt:lpstr>
      <vt:lpstr>                Речитатив</vt:lpstr>
      <vt:lpstr>Слайд 14</vt:lpstr>
      <vt:lpstr>Слайд 15</vt:lpstr>
      <vt:lpstr>Слайд 16</vt:lpstr>
      <vt:lpstr>Слайд 17</vt:lpstr>
      <vt:lpstr>              Опера сегодня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maniak79</dc:creator>
  <cp:lastModifiedBy>Марина Александровна</cp:lastModifiedBy>
  <cp:revision>49</cp:revision>
  <dcterms:created xsi:type="dcterms:W3CDTF">2013-03-06T17:05:12Z</dcterms:created>
  <dcterms:modified xsi:type="dcterms:W3CDTF">2021-01-20T09:45:28Z</dcterms:modified>
</cp:coreProperties>
</file>