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4"/>
  </p:notesMasterIdLst>
  <p:sldIdLst>
    <p:sldId id="266" r:id="rId2"/>
    <p:sldId id="282" r:id="rId3"/>
    <p:sldId id="283" r:id="rId4"/>
    <p:sldId id="284" r:id="rId5"/>
    <p:sldId id="285" r:id="rId6"/>
    <p:sldId id="286" r:id="rId7"/>
    <p:sldId id="287" r:id="rId8"/>
    <p:sldId id="288" r:id="rId9"/>
    <p:sldId id="289" r:id="rId10"/>
    <p:sldId id="291" r:id="rId11"/>
    <p:sldId id="292" r:id="rId12"/>
    <p:sldId id="296" r:id="rId13"/>
    <p:sldId id="290" r:id="rId14"/>
    <p:sldId id="276" r:id="rId15"/>
    <p:sldId id="256" r:id="rId16"/>
    <p:sldId id="279" r:id="rId17"/>
    <p:sldId id="271" r:id="rId18"/>
    <p:sldId id="293" r:id="rId19"/>
    <p:sldId id="273" r:id="rId20"/>
    <p:sldId id="272" r:id="rId21"/>
    <p:sldId id="294" r:id="rId22"/>
    <p:sldId id="295" r:id="rId2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7357C1-0907-4383-B048-548444A89F1D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7E269E-EA59-44A0-9220-7230345750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9429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ln w="12701">
            <a:solidFill>
              <a:srgbClr val="000000"/>
            </a:solidFill>
            <a:prstDash val="solid"/>
            <a:miter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AD411B6-DE5C-4FC8-8425-ECFE72DAA771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</a:t>
            </a:fld>
            <a:endParaRPr lang="ru-RU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7FA9F1-D255-4027-AF3A-5FD7EAFD1195}" type="datetimeFigureOut">
              <a:rPr lang="ru-RU"/>
              <a:pPr>
                <a:defRPr/>
              </a:pPr>
              <a:t>23.11.2022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073B9-7B42-4BB6-ABF5-EA3EE06907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2B1961-B52C-4D13-AFDE-5527C1C6D9A7}" type="datetimeFigureOut">
              <a:rPr lang="ru-RU"/>
              <a:pPr>
                <a:defRPr/>
              </a:pPr>
              <a:t>23.11.2022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484E38-0550-4164-BBBE-23E467C4A7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65071B-5DAD-41BB-9B53-7FA4B4F8F07D}" type="datetimeFigureOut">
              <a:rPr lang="ru-RU"/>
              <a:pPr>
                <a:defRPr/>
              </a:pPr>
              <a:t>23.11.2022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161EC-8122-41FB-BC7A-33B0EDA089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1DF12-F20F-49C3-9397-0485A6EBD26F}" type="datetimeFigureOut">
              <a:rPr lang="ru-RU"/>
              <a:pPr>
                <a:defRPr/>
              </a:pPr>
              <a:t>23.11.2022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618CC4-034A-43A9-8D9B-0408E18B75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113A5C-059E-4329-9421-BA6B7E374E73}" type="datetimeFigureOut">
              <a:rPr lang="ru-RU"/>
              <a:pPr>
                <a:defRPr/>
              </a:pPr>
              <a:t>23.11.2022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F7F32-558D-4970-B91A-E3EB50EB0C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1A359E-FD4E-4B2C-B6CD-614E4A3E0146}" type="datetimeFigureOut">
              <a:rPr lang="ru-RU"/>
              <a:pPr>
                <a:defRPr/>
              </a:pPr>
              <a:t>23.11.2022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CBECE3-E719-43CF-BFC9-AF4B6FFD7E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532FF5-FF0D-408D-8475-9AC8D89E0D97}" type="datetimeFigureOut">
              <a:rPr lang="ru-RU"/>
              <a:pPr>
                <a:defRPr/>
              </a:pPr>
              <a:t>23.11.2022</a:t>
            </a:fld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53D891-6B1F-41D9-B188-DE6466F5CC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B641FA-215D-4B0D-9A36-293D77AC97A5}" type="datetimeFigureOut">
              <a:rPr lang="ru-RU"/>
              <a:pPr>
                <a:defRPr/>
              </a:pPr>
              <a:t>23.11.2022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8B7AD4-92B5-46AE-BA32-DCE8509B14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60BCF2-F382-40CA-8E90-9C1FDF07E385}" type="datetimeFigureOut">
              <a:rPr lang="ru-RU"/>
              <a:pPr>
                <a:defRPr/>
              </a:pPr>
              <a:t>23.11.2022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95DF23-B7EE-41DD-BF26-D1DEACCDCB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C1D151-733C-4F22-BE44-E5CF701B596C}" type="datetimeFigureOut">
              <a:rPr lang="ru-RU"/>
              <a:pPr>
                <a:defRPr/>
              </a:pPr>
              <a:t>23.11.2022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B291AF-70D7-4B34-8F37-3E5E9A7607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D1BF4E-8473-4828-A171-D4FA9BA50B95}" type="datetimeFigureOut">
              <a:rPr lang="ru-RU"/>
              <a:pPr>
                <a:defRPr/>
              </a:pPr>
              <a:t>23.11.2022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22AFAA-21FA-4FB3-9076-445AF34613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A1C17A8-AA59-41DB-948A-4B367EB257A7}" type="datetimeFigureOut">
              <a:rPr lang="ru-RU"/>
              <a:pPr>
                <a:defRPr/>
              </a:pPr>
              <a:t>23.11.2022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7F1939D-5C85-4AD0-8AFD-109CA1238D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2" r:id="rId2"/>
    <p:sldLayoutId id="2147483681" r:id="rId3"/>
    <p:sldLayoutId id="2147483680" r:id="rId4"/>
    <p:sldLayoutId id="2147483679" r:id="rId5"/>
    <p:sldLayoutId id="2147483678" r:id="rId6"/>
    <p:sldLayoutId id="2147483677" r:id="rId7"/>
    <p:sldLayoutId id="2147483676" r:id="rId8"/>
    <p:sldLayoutId id="2147483675" r:id="rId9"/>
    <p:sldLayoutId id="2147483674" r:id="rId10"/>
    <p:sldLayoutId id="214748367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Trebuchet MS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Trebuchet MS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Trebuchet MS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Trebuchet M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Trebuchet MS" pitchFamily="34" charset="0"/>
        </a:defRPr>
      </a:lvl9pPr>
    </p:titleStyle>
    <p:bodyStyle>
      <a:lvl1pPr marL="547688" indent="-411163" algn="l" rtl="0" fontAlgn="base">
        <a:spcBef>
          <a:spcPct val="20000"/>
        </a:spcBef>
        <a:spcAft>
          <a:spcPct val="0"/>
        </a:spcAft>
        <a:buClr>
          <a:srgbClr val="000000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G:\&#1064;&#1082;&#1086;&#1083;&#1072;%2038\8%20&#1082;&#1083;&#1072;&#1089;&#1089;\&#1091;&#1088;&#1086;&#1082;%2014\&#1051;.&#1041;&#1077;&#1090;&#1093;&#1086;&#1074;&#1077;&#1085;%20&#1051;&#1091;&#1085;&#1085;&#1072;&#1103;%20&#1089;&#1086;&#1085;&#1072;&#1090;&#1072;%20-%20Ludwig%20Van%20Beethoven%20-%20Moonlight%20Sonata.mp4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G:\&#1064;&#1082;&#1086;&#1083;&#1072;%2038\8%20&#1082;&#1083;&#1072;&#1089;&#1089;\&#1091;&#1088;&#1086;&#1082;%2014\&#1051;&#1091;&#1085;&#1085;&#1072;&#1103;%20&#1089;&#1086;&#1085;&#1072;&#1090;&#1072;.%20&#1063;&#1072;&#1089;&#1090;&#1100;%201.mp4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700808"/>
            <a:ext cx="8229600" cy="157163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1"/>
                </a:solidFill>
              </a:rPr>
              <a:t>Бессмертные звуки «лунной» сонаты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31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32040" y="4797152"/>
            <a:ext cx="3929062" cy="1643063"/>
          </a:xfrm>
        </p:spPr>
        <p:txBody>
          <a:bodyPr/>
          <a:lstStyle/>
          <a:p>
            <a:r>
              <a:rPr lang="ru-RU" sz="1800" dirty="0" smtClean="0"/>
              <a:t>Урок  музыки в 8 классе</a:t>
            </a:r>
          </a:p>
          <a:p>
            <a:r>
              <a:rPr lang="ru-RU" sz="1800" dirty="0" smtClean="0"/>
              <a:t>презентацию </a:t>
            </a:r>
            <a:r>
              <a:rPr lang="ru-RU" sz="1800" dirty="0" smtClean="0"/>
              <a:t>подготовила </a:t>
            </a:r>
            <a:r>
              <a:rPr lang="ru-RU" sz="1800" dirty="0" smtClean="0"/>
              <a:t>учитель музыки МОУ СОШ №38, </a:t>
            </a:r>
            <a:r>
              <a:rPr lang="ru-RU" sz="1800" dirty="0" err="1" smtClean="0"/>
              <a:t>Редчина</a:t>
            </a:r>
            <a:r>
              <a:rPr lang="ru-RU" sz="1800" dirty="0" smtClean="0"/>
              <a:t> Валентина Викторовна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alyaklimova.com/wp-content/uploads/2013/09/beethoven-pintat-per-horneman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00042"/>
            <a:ext cx="5013192" cy="6000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7"/>
          <p:cNvSpPr txBox="1">
            <a:spLocks noGrp="1"/>
          </p:cNvSpPr>
          <p:nvPr>
            <p:ph type="title"/>
          </p:nvPr>
        </p:nvSpPr>
        <p:spPr>
          <a:xfrm>
            <a:off x="4929162" y="1428736"/>
            <a:ext cx="4214838" cy="3938208"/>
          </a:xfrm>
        </p:spPr>
        <p:txBody>
          <a:bodyPr/>
          <a:lstStyle/>
          <a:p>
            <a:pPr lvl="0"/>
            <a:r>
              <a:rPr lang="ru-RU" sz="2800" dirty="0">
                <a:solidFill>
                  <a:srgbClr val="FFFFFF"/>
                </a:solidFill>
              </a:rPr>
              <a:t>В 1787 году, накопив немного денег, Бетховен взял свои сочинения и отправился в далекий путь в Вену к Моцарту.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Image2_cr.png"/>
          <p:cNvPicPr>
            <a:picLocks noChangeAspect="1"/>
          </p:cNvPicPr>
          <p:nvPr/>
        </p:nvPicPr>
        <p:blipFill>
          <a:blip r:embed="rId2" cstate="print">
            <a:lum bright="-10000" contrast="40000"/>
          </a:blip>
          <a:srcRect/>
          <a:stretch>
            <a:fillRect/>
          </a:stretch>
        </p:blipFill>
        <p:spPr>
          <a:xfrm>
            <a:off x="214282" y="285728"/>
            <a:ext cx="4587045" cy="6143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3"/>
          <p:cNvSpPr/>
          <p:nvPr/>
        </p:nvSpPr>
        <p:spPr>
          <a:xfrm>
            <a:off x="4572000" y="404814"/>
            <a:ext cx="4572000" cy="6124578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0" i="0" u="none" strike="noStrike" kern="1200" cap="none" spc="0" baseline="0" dirty="0">
                <a:solidFill>
                  <a:srgbClr val="FFFFFF"/>
                </a:solidFill>
                <a:uFillTx/>
                <a:latin typeface="Times New Roman" pitchFamily="18"/>
              </a:rPr>
              <a:t>  Моцарт с неохотой согласился прослушать   игру молодого музыканта. 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0" i="0" u="none" strike="noStrike" kern="1200" cap="none" spc="0" baseline="0" dirty="0">
                <a:solidFill>
                  <a:srgbClr val="FFFFFF"/>
                </a:solidFill>
                <a:uFillTx/>
                <a:latin typeface="Times New Roman" pitchFamily="18"/>
              </a:rPr>
              <a:t>  Бетховен играл великолепному Моцарту свои сочинения, потом  встал, опустив голову, стал ждать приговора.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0" i="0" u="none" strike="noStrike" kern="1200" cap="none" spc="0" baseline="0" dirty="0">
                <a:solidFill>
                  <a:srgbClr val="FFFFFF"/>
                </a:solidFill>
                <a:uFillTx/>
                <a:latin typeface="Times New Roman" pitchFamily="18"/>
              </a:rPr>
              <a:t>   «Ты никогда не будешь вторым </a:t>
            </a:r>
            <a:r>
              <a:rPr lang="ru-RU" sz="28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Times New Roman" pitchFamily="18"/>
              </a:rPr>
              <a:t>Моцартом</a:t>
            </a:r>
            <a:r>
              <a:rPr lang="ru-RU" sz="2800" b="0" i="0" u="none" strike="noStrike" kern="1200" cap="none" spc="0" baseline="0" dirty="0">
                <a:solidFill>
                  <a:srgbClr val="FFFFFF"/>
                </a:solidFill>
                <a:uFillTx/>
                <a:latin typeface="Times New Roman" pitchFamily="18"/>
              </a:rPr>
              <a:t>,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0" i="0" u="none" strike="noStrike" kern="1200" cap="none" spc="0" baseline="0" dirty="0">
                <a:solidFill>
                  <a:srgbClr val="FFFFFF"/>
                </a:solidFill>
                <a:uFillTx/>
                <a:latin typeface="Times New Roman" pitchFamily="18"/>
              </a:rPr>
              <a:t>Ты будешь первым Бетховеном!»- эти слова навсегда изменили жизнь начинающего композитора.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910" y="500042"/>
            <a:ext cx="8212248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</a:rPr>
              <a:t>Слово </a:t>
            </a:r>
            <a:r>
              <a:rPr lang="ru-RU" sz="4000" b="1" i="1" dirty="0" smtClean="0">
                <a:solidFill>
                  <a:srgbClr val="FF0000"/>
                </a:solidFill>
              </a:rPr>
              <a:t>«соната» </a:t>
            </a:r>
            <a:r>
              <a:rPr lang="ru-RU" sz="4000" dirty="0" smtClean="0">
                <a:solidFill>
                  <a:srgbClr val="FF0000"/>
                </a:solidFill>
              </a:rPr>
              <a:t>происходит от</a:t>
            </a:r>
            <a:br>
              <a:rPr lang="ru-RU" sz="4000" dirty="0" smtClean="0">
                <a:solidFill>
                  <a:srgbClr val="FF0000"/>
                </a:solidFill>
              </a:rPr>
            </a:br>
            <a:r>
              <a:rPr lang="ru-RU" sz="4000" dirty="0" smtClean="0">
                <a:solidFill>
                  <a:srgbClr val="FF0000"/>
                </a:solidFill>
              </a:rPr>
              <a:t> итальянского </a:t>
            </a:r>
            <a:r>
              <a:rPr lang="ru-RU" sz="4000" b="1" i="1" dirty="0" smtClean="0">
                <a:solidFill>
                  <a:srgbClr val="FF0000"/>
                </a:solidFill>
              </a:rPr>
              <a:t>«</a:t>
            </a:r>
            <a:r>
              <a:rPr lang="ru-RU" sz="4000" b="1" i="1" dirty="0" err="1" smtClean="0">
                <a:solidFill>
                  <a:srgbClr val="FF0000"/>
                </a:solidFill>
              </a:rPr>
              <a:t>сонарэ</a:t>
            </a:r>
            <a:r>
              <a:rPr lang="ru-RU" sz="4000" b="1" i="1" dirty="0" smtClean="0">
                <a:solidFill>
                  <a:srgbClr val="FF0000"/>
                </a:solidFill>
              </a:rPr>
              <a:t>»</a:t>
            </a:r>
            <a:r>
              <a:rPr lang="ru-RU" sz="4000" dirty="0" smtClean="0">
                <a:solidFill>
                  <a:srgbClr val="FF0000"/>
                </a:solidFill>
              </a:rPr>
              <a:t/>
            </a:r>
            <a:br>
              <a:rPr lang="ru-RU" sz="4000" dirty="0" smtClean="0">
                <a:solidFill>
                  <a:srgbClr val="FF0000"/>
                </a:solidFill>
              </a:rPr>
            </a:br>
            <a:r>
              <a:rPr lang="ru-RU" sz="4000" dirty="0" smtClean="0">
                <a:solidFill>
                  <a:srgbClr val="FF0000"/>
                </a:solidFill>
              </a:rPr>
              <a:t> - «звучать»,«играть» </a:t>
            </a:r>
            <a:br>
              <a:rPr lang="ru-RU" sz="4000" dirty="0" smtClean="0">
                <a:solidFill>
                  <a:srgbClr val="FF0000"/>
                </a:solidFill>
              </a:rPr>
            </a:br>
            <a:r>
              <a:rPr lang="ru-RU" sz="4000" dirty="0" smtClean="0">
                <a:solidFill>
                  <a:srgbClr val="FF0000"/>
                </a:solidFill>
              </a:rPr>
              <a:t>(на музыкальном инструменте) – </a:t>
            </a:r>
            <a:br>
              <a:rPr lang="ru-RU" sz="4000" dirty="0" smtClean="0">
                <a:solidFill>
                  <a:srgbClr val="FF0000"/>
                </a:solidFill>
              </a:rPr>
            </a:br>
            <a:r>
              <a:rPr lang="ru-RU" sz="4000" dirty="0" smtClean="0">
                <a:solidFill>
                  <a:srgbClr val="FF0000"/>
                </a:solidFill>
              </a:rPr>
              <a:t>это крупное музыкальное </a:t>
            </a:r>
            <a:br>
              <a:rPr lang="ru-RU" sz="4000" dirty="0" smtClean="0">
                <a:solidFill>
                  <a:srgbClr val="FF0000"/>
                </a:solidFill>
              </a:rPr>
            </a:br>
            <a:r>
              <a:rPr lang="ru-RU" sz="4000" dirty="0" smtClean="0">
                <a:solidFill>
                  <a:srgbClr val="FF0000"/>
                </a:solidFill>
              </a:rPr>
              <a:t>произведение, </a:t>
            </a:r>
            <a:br>
              <a:rPr lang="ru-RU" sz="4000" dirty="0" smtClean="0">
                <a:solidFill>
                  <a:srgbClr val="FF0000"/>
                </a:solidFill>
              </a:rPr>
            </a:br>
            <a:r>
              <a:rPr lang="ru-RU" sz="4000" dirty="0" smtClean="0">
                <a:solidFill>
                  <a:srgbClr val="FF0000"/>
                </a:solidFill>
              </a:rPr>
              <a:t>предназначенное для</a:t>
            </a:r>
            <a:br>
              <a:rPr lang="ru-RU" sz="4000" dirty="0" smtClean="0">
                <a:solidFill>
                  <a:srgbClr val="FF0000"/>
                </a:solidFill>
              </a:rPr>
            </a:br>
            <a:r>
              <a:rPr lang="ru-RU" sz="4000" dirty="0" smtClean="0">
                <a:solidFill>
                  <a:srgbClr val="FF0000"/>
                </a:solidFill>
              </a:rPr>
              <a:t> солирующего инструмента</a:t>
            </a:r>
            <a:br>
              <a:rPr lang="ru-RU" sz="4000" dirty="0" smtClean="0">
                <a:solidFill>
                  <a:srgbClr val="FF0000"/>
                </a:solidFill>
              </a:rPr>
            </a:br>
            <a:r>
              <a:rPr lang="ru-RU" sz="4000" dirty="0" smtClean="0">
                <a:solidFill>
                  <a:srgbClr val="FF0000"/>
                </a:solidFill>
              </a:rPr>
              <a:t> (или двух инструментов).</a:t>
            </a:r>
            <a:endParaRPr lang="ru-RU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ages.myshared.ru/10/962091/slide_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1212277013_i-16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714356"/>
            <a:ext cx="2428875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3071813" y="920750"/>
            <a:ext cx="5748337" cy="5470525"/>
          </a:xfrm>
          <a:prstGeom prst="rect">
            <a:avLst/>
          </a:prstGeom>
          <a:solidFill>
            <a:srgbClr val="D0D098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1600" b="1" dirty="0"/>
              <a:t>Бетховен в 1801 году давал уроки музыки. Композитор был влюблен в юную графиню и хотел на ней жениться. Джульетта была хороша собой, юна, общительна и кокетлива со своим 30-летним учителем. И Бетховен поддался ее очарованию. «Теперь я чаще бываю в обществе, и потому жизнь моя стала веселее, — писал он Францу </a:t>
            </a:r>
            <a:r>
              <a:rPr lang="ru-RU" sz="1600" b="1" dirty="0" err="1"/>
              <a:t>Вегелеру</a:t>
            </a:r>
            <a:r>
              <a:rPr lang="ru-RU" sz="1600" b="1" dirty="0"/>
              <a:t>  — Эту перемену произвела во мне милая, очаровательная девушка, которая меня любит, и которую я люблю. У меня снова бывают светлые минуты, и я прихожу к убеждению, что женитьба может осчастливить человека». Но Джульетта оказывала явное предпочтение композитору </a:t>
            </a:r>
            <a:r>
              <a:rPr lang="ru-RU" sz="1600" b="1" dirty="0" err="1"/>
              <a:t>Венцелю</a:t>
            </a:r>
            <a:r>
              <a:rPr lang="ru-RU" sz="1600" b="1" dirty="0"/>
              <a:t> </a:t>
            </a:r>
            <a:r>
              <a:rPr lang="ru-RU" sz="1600" b="1" dirty="0" err="1"/>
              <a:t>Галенбергу</a:t>
            </a:r>
            <a:r>
              <a:rPr lang="ru-RU" sz="1600" b="1" dirty="0"/>
              <a:t> и, в итоге, вышла за него замуж. После измены Джульетты, которая предпочла ему бездарного композитора графа </a:t>
            </a:r>
            <a:r>
              <a:rPr lang="ru-RU" sz="1600" b="1" dirty="0" err="1"/>
              <a:t>Галленберга</a:t>
            </a:r>
            <a:r>
              <a:rPr lang="ru-RU" sz="1600" b="1" dirty="0"/>
              <a:t>, Бетховен уехал в имение своего друга Марии </a:t>
            </a:r>
            <a:r>
              <a:rPr lang="ru-RU" sz="1600" b="1" dirty="0" err="1"/>
              <a:t>Эрдеди</a:t>
            </a:r>
            <a:r>
              <a:rPr lang="ru-RU" sz="1600" b="1" dirty="0"/>
              <a:t>. Он искал одиночества. Три дня он бродил по лесу, не возвращаясь домой. Его нашли в отдалённой чаще, обессилевшим от голода. Ни одной жалобы никто не услышал. У Бетховена не было потребности в словах. Всё было сказано музыкой.</a:t>
            </a:r>
            <a:endParaRPr lang="ru-RU" sz="1600" b="1" u="sng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00063" y="0"/>
            <a:ext cx="8286750" cy="7143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solidFill>
                  <a:schemeClr val="tx2"/>
                </a:solidFill>
              </a:rPr>
              <a:t>Страница биографии</a:t>
            </a:r>
          </a:p>
        </p:txBody>
      </p:sp>
      <p:pic>
        <p:nvPicPr>
          <p:cNvPr id="23554" name="Picture 2" descr="https://multiurok.ru/img/232952/image_5a1c37510d38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3643314"/>
            <a:ext cx="2428892" cy="300039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1168657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3600" dirty="0" smtClean="0"/>
              <a:t>«Лунная соната – памятник любви»</a:t>
            </a:r>
            <a:endParaRPr lang="ru-RU" sz="3600" dirty="0"/>
          </a:p>
        </p:txBody>
      </p:sp>
      <p:sp>
        <p:nvSpPr>
          <p:cNvPr id="1741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332163"/>
            <a:ext cx="6400800" cy="1752600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6146" name="Picture 2" descr="C:\Users\Наталья\Desktop\Beethove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50" y="2000250"/>
            <a:ext cx="4392613" cy="410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Наталья\Desktop\220px-Elisabeth_Röcke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981075"/>
            <a:ext cx="2330450" cy="326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Users\Наталья\Desktop\Therese_Malfatti_Anonymu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75" y="4286250"/>
            <a:ext cx="1987550" cy="234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C:\Users\Наталья\Desktop\JG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16688" y="1844675"/>
            <a:ext cx="2447925" cy="396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539580" bIns="539580" anchor="ctr">
            <a:spAutoFit/>
          </a:bodyPr>
          <a:lstStyle/>
          <a:p>
            <a:r>
              <a:rPr lang="ru-RU" sz="1200">
                <a:latin typeface="Times New Roman" pitchFamily="18" charset="0"/>
                <a:cs typeface="Times New Roman" pitchFamily="18" charset="0"/>
              </a:rPr>
              <a:t>Почему музыкальный критик Стасов назвал «Лунную сонату» памятником любви?</a:t>
            </a:r>
            <a:endParaRPr lang="ru-RU" sz="800">
              <a:cs typeface="Arial" charset="0"/>
            </a:endParaRPr>
          </a:p>
          <a:p>
            <a:pPr eaLnBrk="0" hangingPunct="0"/>
            <a:r>
              <a:rPr lang="ru-RU" sz="120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200">
              <a:solidFill>
                <a:srgbClr val="012222"/>
              </a:solidFill>
              <a:ea typeface="Times New Roman" pitchFamily="18" charset="0"/>
              <a:cs typeface="Arial" charset="0"/>
            </a:endParaRPr>
          </a:p>
          <a:p>
            <a:pPr eaLnBrk="0" hangingPunct="0"/>
            <a:r>
              <a:rPr lang="ru-RU" sz="1200">
                <a:solidFill>
                  <a:srgbClr val="012222"/>
                </a:solidFill>
                <a:ea typeface="Times New Roman" pitchFamily="18" charset="0"/>
                <a:cs typeface="Arial" charset="0"/>
              </a:rPr>
              <a:t/>
            </a:r>
            <a:br>
              <a:rPr lang="ru-RU" sz="1200">
                <a:solidFill>
                  <a:srgbClr val="012222"/>
                </a:solidFill>
                <a:ea typeface="Times New Roman" pitchFamily="18" charset="0"/>
                <a:cs typeface="Arial" charset="0"/>
              </a:rPr>
            </a:br>
            <a:endParaRPr lang="ru-RU" sz="800">
              <a:cs typeface="Arial" charset="0"/>
            </a:endParaRPr>
          </a:p>
          <a:p>
            <a:pPr eaLnBrk="0" hangingPunct="0"/>
            <a:r>
              <a:rPr lang="ru-RU" sz="1200" b="1" u="sng">
                <a:solidFill>
                  <a:srgbClr val="012222"/>
                </a:solidFill>
                <a:cs typeface="Times New Roman" pitchFamily="18" charset="0"/>
              </a:rPr>
              <a:t/>
            </a:r>
            <a:br>
              <a:rPr lang="ru-RU" sz="1200" b="1" u="sng">
                <a:solidFill>
                  <a:srgbClr val="012222"/>
                </a:solidFill>
                <a:cs typeface="Times New Roman" pitchFamily="18" charset="0"/>
              </a:rPr>
            </a:br>
            <a:endParaRPr lang="ru-RU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vanbethoven.ru/10/2.jpg"/>
          <p:cNvPicPr/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467544" y="404664"/>
            <a:ext cx="8172000" cy="525600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>
            <a:off x="468313" y="5889625"/>
            <a:ext cx="8170862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« Лунная соната»       автограф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571480"/>
            <a:ext cx="8229600" cy="4708525"/>
          </a:xfrm>
        </p:spPr>
        <p:txBody>
          <a:bodyPr>
            <a:noAutofit/>
          </a:bodyPr>
          <a:lstStyle/>
          <a:p>
            <a:pPr marL="548640" indent="-411480" algn="ctr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800" dirty="0" smtClean="0">
                <a:solidFill>
                  <a:schemeClr val="bg1"/>
                </a:solidFill>
              </a:rPr>
              <a:t>     </a:t>
            </a:r>
            <a:r>
              <a:rPr lang="ru-RU" dirty="0" smtClean="0"/>
              <a:t>Первая часть </a:t>
            </a:r>
            <a:r>
              <a:rPr lang="ru-RU" sz="2400" dirty="0" smtClean="0"/>
              <a:t>— в медленном движении, в свободной форме фантазии.</a:t>
            </a:r>
          </a:p>
          <a:p>
            <a:pPr marL="548640" indent="-411480" algn="ctr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2400" dirty="0" smtClean="0"/>
              <a:t>     Нежность, печаль, раздумье. Исповедь страдающего человека. В музыке, которая как бы рождается и развивается на глазах у слушателя, сразу улавливаются три линии: </a:t>
            </a:r>
          </a:p>
          <a:p>
            <a:pPr marL="548640" indent="-411480" algn="ctr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2400" dirty="0" smtClean="0"/>
              <a:t>нисходящий глубокий бас, </a:t>
            </a:r>
            <a:br>
              <a:rPr lang="ru-RU" sz="2400" dirty="0" smtClean="0"/>
            </a:br>
            <a:r>
              <a:rPr lang="ru-RU" sz="2400" dirty="0" smtClean="0"/>
              <a:t>мерное укачивающее движение среднего голоса</a:t>
            </a:r>
            <a:br>
              <a:rPr lang="ru-RU" sz="2400" dirty="0" smtClean="0"/>
            </a:br>
            <a:r>
              <a:rPr lang="ru-RU" sz="2400" dirty="0" smtClean="0"/>
              <a:t> и умоляющая мелодия,</a:t>
            </a:r>
            <a:br>
              <a:rPr lang="ru-RU" sz="2400" dirty="0" smtClean="0"/>
            </a:br>
            <a:r>
              <a:rPr lang="ru-RU" sz="2400" dirty="0" smtClean="0"/>
              <a:t> возникающая после краткого вступления. Она звучит страстно, настойчиво, пробует выйти к светлым регистрам но, в конце концов, падает в бездну, и тогда бас печально завершает движение. Выхода нет. Кругом покой безнадежного отчаяния…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ЛЮДВИГ ВАН БЕТХОВЕН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Л.Бетховен Лунная соната - Ludwig Van Beethoven - Moonlight Sonata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642918"/>
            <a:ext cx="9144000" cy="5357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ЛЮДВИГ ВАН БЕТХОВЕН</a:t>
            </a:r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571472" y="1785926"/>
            <a:ext cx="424815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latin typeface="Trebuchet MS" pitchFamily="34" charset="0"/>
                <a:cs typeface="Times New Roman" pitchFamily="18" charset="0"/>
              </a:rPr>
              <a:t>Вторая часть </a:t>
            </a:r>
            <a:r>
              <a:rPr lang="ru-RU" sz="2400" dirty="0">
                <a:latin typeface="Trebuchet MS" pitchFamily="34" charset="0"/>
                <a:cs typeface="Times New Roman" pitchFamily="18" charset="0"/>
              </a:rPr>
              <a:t>— </a:t>
            </a:r>
            <a:r>
              <a:rPr lang="ru-RU" sz="2400" dirty="0" smtClean="0">
                <a:latin typeface="Trebuchet MS" pitchFamily="34" charset="0"/>
                <a:cs typeface="Times New Roman" pitchFamily="18" charset="0"/>
              </a:rPr>
              <a:t>минутка романтического настроения.</a:t>
            </a:r>
            <a:endParaRPr lang="ru-RU" sz="2400" dirty="0">
              <a:latin typeface="Trebuchet MS" pitchFamily="34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latin typeface="Trebuchet MS" pitchFamily="34" charset="0"/>
                <a:cs typeface="Times New Roman" pitchFamily="18" charset="0"/>
              </a:rPr>
              <a:t>Здесь </a:t>
            </a:r>
            <a:r>
              <a:rPr lang="ru-RU" sz="2400" dirty="0">
                <a:latin typeface="Trebuchet MS" pitchFamily="34" charset="0"/>
                <a:cs typeface="Times New Roman" pitchFamily="18" charset="0"/>
              </a:rPr>
              <a:t>все, как в жизни, как случается у многих людей, для которых жить — значит бороться, побеждать страдания</a:t>
            </a:r>
            <a:r>
              <a:rPr lang="ru-RU" sz="2800" dirty="0">
                <a:latin typeface="Trebuchet MS" pitchFamily="34" charset="0"/>
                <a:cs typeface="Times New Roman" pitchFamily="18" charset="0"/>
              </a:rPr>
              <a:t>. </a:t>
            </a:r>
            <a:endParaRPr lang="ru-RU" sz="6000" dirty="0">
              <a:latin typeface="Trebuchet MS" pitchFamily="34" charset="0"/>
            </a:endParaRPr>
          </a:p>
        </p:txBody>
      </p:sp>
      <p:pic>
        <p:nvPicPr>
          <p:cNvPr id="20485" name="Picture 5" descr="b01072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57813" y="1000125"/>
            <a:ext cx="3214687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do2.rcokoit.ru/pluginfile.php/514624/mod_page/content/4/%D0%91%D0%B5%D1%82%D1%85%D0%BE%D0%B2%D0%B5%D0%BD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7620" y="285728"/>
            <a:ext cx="4857784" cy="627176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1500174"/>
            <a:ext cx="3643338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Людвиг</a:t>
            </a:r>
            <a:b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ван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Бетховен</a:t>
            </a:r>
            <a:b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1770-1827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06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4786314" y="3286124"/>
            <a:ext cx="3952903" cy="3353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080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571472" y="214290"/>
            <a:ext cx="4071966" cy="3714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531" name="Содержимое 2"/>
          <p:cNvSpPr>
            <a:spLocks noGrp="1"/>
          </p:cNvSpPr>
          <p:nvPr>
            <p:ph idx="1"/>
          </p:nvPr>
        </p:nvSpPr>
        <p:spPr>
          <a:xfrm>
            <a:off x="571500" y="1785938"/>
            <a:ext cx="8229600" cy="4708525"/>
          </a:xfrm>
        </p:spPr>
        <p:txBody>
          <a:bodyPr/>
          <a:lstStyle/>
          <a:p>
            <a:pPr algn="ctr">
              <a:buFont typeface="Wingdings 2" pitchFamily="18" charset="2"/>
              <a:buNone/>
            </a:pPr>
            <a:r>
              <a:rPr lang="ru-RU" smtClean="0"/>
              <a:t>     </a:t>
            </a:r>
            <a:endParaRPr lang="ru-RU" sz="2400" smtClean="0"/>
          </a:p>
          <a:p>
            <a:pPr algn="ctr">
              <a:buFont typeface="Wingdings 2" pitchFamily="18" charset="2"/>
              <a:buNone/>
            </a:pPr>
            <a:r>
              <a:rPr lang="ru-RU" sz="2400" smtClean="0"/>
              <a:t>     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ЛЮДВИГ ВАН БЕТХОВЕН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357818" y="714356"/>
            <a:ext cx="292893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>
                <a:latin typeface="Constantia" pitchFamily="18" charset="0"/>
              </a:rPr>
              <a:t> Но </a:t>
            </a:r>
            <a:r>
              <a:rPr lang="ru-RU" sz="2400" dirty="0" smtClean="0">
                <a:latin typeface="Constantia" pitchFamily="18" charset="0"/>
              </a:rPr>
              <a:t>третья </a:t>
            </a:r>
            <a:r>
              <a:rPr lang="ru-RU" sz="2400" dirty="0">
                <a:latin typeface="Constantia" pitchFamily="18" charset="0"/>
              </a:rPr>
              <a:t>часть звучит  как буря, ураган, все сметающий на своем пути.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714375" y="4429125"/>
            <a:ext cx="350043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latin typeface="Constantia" pitchFamily="18" charset="0"/>
              </a:rPr>
              <a:t> Чувствуется схватка </a:t>
            </a:r>
            <a:r>
              <a:rPr lang="ru-RU" sz="2400" dirty="0">
                <a:latin typeface="Constantia" pitchFamily="18" charset="0"/>
              </a:rPr>
              <a:t>человека с самим собой…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s://ds04.infourok.ru/uploads/ex/06ad/00080974-27478268/img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Лунная соната. Часть 1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64" y="571480"/>
            <a:ext cx="9144064" cy="5715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mg-fotki.yandex.ru/get/151986/96386024.562/0_14ef5e_f1ec189_ori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70027" y="0"/>
            <a:ext cx="1873973" cy="2357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3" descr="893.jpeg"/>
          <p:cNvPicPr preferRelativeResize="0">
            <a:picLocks/>
          </p:cNvPicPr>
          <p:nvPr/>
        </p:nvPicPr>
        <p:blipFill>
          <a:blip r:embed="rId4" cstate="print"/>
          <a:srcRect b="2620"/>
          <a:stretch>
            <a:fillRect/>
          </a:stretch>
        </p:blipFill>
        <p:spPr>
          <a:xfrm>
            <a:off x="428596" y="428604"/>
            <a:ext cx="5257832" cy="607223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929322" y="1714488"/>
            <a:ext cx="2556792" cy="452431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200" b="0" i="0" u="none" strike="noStrike" kern="1200" cap="none" spc="0" baseline="0" dirty="0">
                <a:solidFill>
                  <a:schemeClr val="bg2"/>
                </a:solidFill>
                <a:uFillTx/>
                <a:latin typeface="Times New Roman" pitchFamily="18"/>
              </a:rPr>
              <a:t>  Бетховен родился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200" b="0" i="0" u="none" strike="noStrike" kern="1200" cap="none" spc="0" baseline="0" dirty="0">
                <a:solidFill>
                  <a:schemeClr val="bg2"/>
                </a:solidFill>
                <a:uFillTx/>
                <a:latin typeface="Times New Roman" pitchFamily="18"/>
              </a:rPr>
              <a:t>в небольшом немецком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200" b="0" i="0" u="none" strike="noStrike" kern="1200" cap="none" spc="0" baseline="0" dirty="0">
                <a:solidFill>
                  <a:schemeClr val="bg2"/>
                </a:solidFill>
                <a:uFillTx/>
                <a:latin typeface="Times New Roman" pitchFamily="18"/>
              </a:rPr>
              <a:t>городке -</a:t>
            </a:r>
            <a:r>
              <a:rPr lang="ru-RU" sz="3200" b="0" i="0" u="none" strike="noStrike" kern="1200" cap="none" spc="0" baseline="0" dirty="0" smtClean="0">
                <a:solidFill>
                  <a:schemeClr val="bg2"/>
                </a:solidFill>
                <a:uFillTx/>
                <a:latin typeface="Times New Roman" pitchFamily="18"/>
              </a:rPr>
              <a:t>Бон</a:t>
            </a:r>
            <a:r>
              <a:rPr lang="ru-RU" sz="3200" dirty="0" smtClean="0">
                <a:solidFill>
                  <a:schemeClr val="bg2"/>
                </a:solidFill>
                <a:latin typeface="Times New Roman" pitchFamily="18"/>
              </a:rPr>
              <a:t>н</a:t>
            </a:r>
            <a:r>
              <a:rPr lang="ru-RU" sz="3200" b="0" i="0" u="none" strike="noStrike" kern="1200" cap="none" spc="0" baseline="0" dirty="0" smtClean="0">
                <a:solidFill>
                  <a:schemeClr val="bg2"/>
                </a:solidFill>
                <a:uFillTx/>
                <a:latin typeface="Times New Roman" pitchFamily="18"/>
              </a:rPr>
              <a:t>,</a:t>
            </a:r>
            <a:endParaRPr lang="ru-RU" sz="3200" b="0" i="0" u="none" strike="noStrike" kern="1200" cap="none" spc="0" baseline="0" dirty="0">
              <a:solidFill>
                <a:schemeClr val="bg2"/>
              </a:solidFill>
              <a:uFillTx/>
              <a:latin typeface="Times New Roman" pitchFamily="18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200" b="0" i="0" u="none" strike="noStrike" kern="1200" cap="none" spc="0" baseline="0" dirty="0">
                <a:solidFill>
                  <a:schemeClr val="bg2"/>
                </a:solidFill>
                <a:uFillTx/>
                <a:latin typeface="Times New Roman" pitchFamily="18"/>
              </a:rPr>
              <a:t>в небогатой семье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200" b="0" i="0" u="none" strike="noStrike" kern="1200" cap="none" spc="0" baseline="0" dirty="0">
                <a:solidFill>
                  <a:schemeClr val="bg2"/>
                </a:solidFill>
                <a:uFillTx/>
                <a:latin typeface="Times New Roman" pitchFamily="18"/>
              </a:rPr>
              <a:t>музыкантов.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5"/>
          <p:cNvSpPr txBox="1">
            <a:spLocks noGrp="1"/>
          </p:cNvSpPr>
          <p:nvPr>
            <p:ph type="title"/>
          </p:nvPr>
        </p:nvSpPr>
        <p:spPr>
          <a:xfrm>
            <a:off x="611560" y="4293096"/>
            <a:ext cx="8143929" cy="1162385"/>
          </a:xfrm>
        </p:spPr>
        <p:txBody>
          <a:bodyPr/>
          <a:lstStyle/>
          <a:p>
            <a:pPr lvl="0"/>
            <a:r>
              <a:rPr lang="ru-RU" sz="2800" dirty="0">
                <a:solidFill>
                  <a:schemeClr val="bg2"/>
                </a:solidFill>
              </a:rPr>
              <a:t>Его дед, Людвиг ван Бетховен, был капельместером.</a:t>
            </a:r>
          </a:p>
        </p:txBody>
      </p:sp>
      <p:pic>
        <p:nvPicPr>
          <p:cNvPr id="3" name="Содержимое 3" descr="Image4_cr.png"/>
          <p:cNvPicPr preferRelativeResize="0">
            <a:picLocks noGrp="1"/>
          </p:cNvPicPr>
          <p:nvPr>
            <p:ph type="pic" idx="1"/>
          </p:nvPr>
        </p:nvPicPr>
        <p:blipFill>
          <a:blip r:embed="rId2" cstate="print"/>
          <a:stretch>
            <a:fillRect/>
          </a:stretch>
        </p:blipFill>
        <p:spPr>
          <a:xfrm>
            <a:off x="2143108" y="428604"/>
            <a:ext cx="4857784" cy="3857652"/>
          </a:xfrm>
        </p:spPr>
      </p:pic>
      <p:sp>
        <p:nvSpPr>
          <p:cNvPr id="4" name="Текст 6"/>
          <p:cNvSpPr txBox="1">
            <a:spLocks noGrp="1"/>
          </p:cNvSpPr>
          <p:nvPr>
            <p:ph type="body" idx="2"/>
          </p:nvPr>
        </p:nvSpPr>
        <p:spPr>
          <a:xfrm>
            <a:off x="0" y="5589240"/>
            <a:ext cx="8858250" cy="981078"/>
          </a:xfrm>
        </p:spPr>
        <p:txBody>
          <a:bodyPr/>
          <a:lstStyle/>
          <a:p>
            <a:pPr lvl="0">
              <a:lnSpc>
                <a:spcPct val="80000"/>
              </a:lnSpc>
              <a:spcBef>
                <a:spcPts val="600"/>
              </a:spcBef>
            </a:pPr>
            <a:r>
              <a:rPr lang="ru-RU" sz="2400" dirty="0"/>
              <a:t>Именно от него Бетховен унаследовал многие черты своего характера: сильную волю, гордый, независимый нрав, настойчивость и работоспособность.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0" y="5143509"/>
            <a:ext cx="9144000" cy="928692"/>
          </a:xfrm>
        </p:spPr>
        <p:txBody>
          <a:bodyPr/>
          <a:lstStyle/>
          <a:p>
            <a:pPr lvl="0"/>
            <a:r>
              <a:rPr lang="ru-RU" sz="3600" dirty="0">
                <a:solidFill>
                  <a:schemeClr val="bg2">
                    <a:lumMod val="90000"/>
                  </a:schemeClr>
                </a:solidFill>
              </a:rPr>
              <a:t>Мария </a:t>
            </a:r>
            <a:r>
              <a:rPr lang="ru-RU" sz="3600" dirty="0" smtClean="0">
                <a:solidFill>
                  <a:schemeClr val="bg2">
                    <a:lumMod val="90000"/>
                  </a:schemeClr>
                </a:solidFill>
              </a:rPr>
              <a:t>Магдалина</a:t>
            </a:r>
            <a:r>
              <a:rPr lang="ru-RU" dirty="0">
                <a:solidFill>
                  <a:schemeClr val="bg2">
                    <a:lumMod val="90000"/>
                  </a:schemeClr>
                </a:solidFill>
              </a:rPr>
              <a:t>,</a:t>
            </a:r>
          </a:p>
        </p:txBody>
      </p:sp>
      <p:sp>
        <p:nvSpPr>
          <p:cNvPr id="3" name="Текст 3"/>
          <p:cNvSpPr txBox="1">
            <a:spLocks noGrp="1"/>
          </p:cNvSpPr>
          <p:nvPr>
            <p:ph type="body" idx="2"/>
          </p:nvPr>
        </p:nvSpPr>
        <p:spPr>
          <a:xfrm>
            <a:off x="0" y="6072192"/>
            <a:ext cx="8715374" cy="785807"/>
          </a:xfrm>
        </p:spPr>
        <p:txBody>
          <a:bodyPr/>
          <a:lstStyle/>
          <a:p>
            <a:pPr lvl="0">
              <a:spcBef>
                <a:spcPts val="700"/>
              </a:spcBef>
            </a:pPr>
            <a:r>
              <a:rPr lang="ru-RU" sz="2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мать  Людвига, была домохозяйкой.</a:t>
            </a:r>
          </a:p>
        </p:txBody>
      </p:sp>
      <p:pic>
        <p:nvPicPr>
          <p:cNvPr id="4" name="Рисунок 4" descr="Image3_cr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857356" y="428604"/>
            <a:ext cx="5209800" cy="4808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0" y="4581128"/>
            <a:ext cx="9144000" cy="1000134"/>
          </a:xfrm>
        </p:spPr>
        <p:txBody>
          <a:bodyPr/>
          <a:lstStyle/>
          <a:p>
            <a:pPr lvl="0"/>
            <a:r>
              <a:rPr lang="ru-RU" sz="2800" dirty="0">
                <a:solidFill>
                  <a:schemeClr val="bg2">
                    <a:lumMod val="90000"/>
                  </a:schemeClr>
                </a:solidFill>
              </a:rPr>
              <a:t>Иоган ван Бетховен,</a:t>
            </a:r>
          </a:p>
        </p:txBody>
      </p:sp>
      <p:sp>
        <p:nvSpPr>
          <p:cNvPr id="3" name="Текст 3"/>
          <p:cNvSpPr txBox="1">
            <a:spLocks noGrp="1"/>
          </p:cNvSpPr>
          <p:nvPr>
            <p:ph type="body" idx="2"/>
          </p:nvPr>
        </p:nvSpPr>
        <p:spPr>
          <a:xfrm>
            <a:off x="0" y="5805264"/>
            <a:ext cx="9144000" cy="785807"/>
          </a:xfrm>
        </p:spPr>
        <p:txBody>
          <a:bodyPr/>
          <a:lstStyle/>
          <a:p>
            <a:pPr lvl="0">
              <a:lnSpc>
                <a:spcPct val="80000"/>
              </a:lnSpc>
              <a:spcBef>
                <a:spcPts val="600"/>
              </a:spcBef>
            </a:pPr>
            <a:r>
              <a:rPr lang="ru-RU" sz="2600" dirty="0"/>
              <a:t>отец Людвига, служил певцом- тенором в </a:t>
            </a:r>
            <a:r>
              <a:rPr lang="ru-RU" sz="2600" dirty="0" smtClean="0"/>
              <a:t>капелле.</a:t>
            </a:r>
            <a:endParaRPr lang="ru-RU" sz="2600" dirty="0"/>
          </a:p>
        </p:txBody>
      </p:sp>
      <p:pic>
        <p:nvPicPr>
          <p:cNvPr id="4" name="Рисунок 5" descr="Image2_c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32" y="357166"/>
            <a:ext cx="4813180" cy="4508530"/>
          </a:xfrm>
          <a:prstGeom prst="rect">
            <a:avLst/>
          </a:prstGeom>
          <a:solidFill>
            <a:srgbClr val="EDEDED"/>
          </a:solidFill>
          <a:ln w="88897">
            <a:solidFill>
              <a:srgbClr val="FFFFFF"/>
            </a:solidFill>
            <a:prstDash val="solid"/>
            <a:miter/>
          </a:ln>
          <a:effectLst>
            <a:outerShdw dist="18004" dir="5400000" algn="tl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4464045" y="887416"/>
            <a:ext cx="4679954" cy="51085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1" i="0" u="none" strike="noStrike" kern="1200" cap="none" spc="0" baseline="0" dirty="0">
                <a:uFillTx/>
                <a:latin typeface="Times New Roman" pitchFamily="18"/>
              </a:rPr>
              <a:t>Во многом что Бетховен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1" i="0" u="none" strike="noStrike" kern="1200" cap="none" spc="0" baseline="0" dirty="0">
                <a:uFillTx/>
                <a:latin typeface="Times New Roman" pitchFamily="18"/>
              </a:rPr>
              <a:t>стал выдающимся  музыкантом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1" i="0" u="none" strike="noStrike" kern="1200" cap="none" spc="0" baseline="0" dirty="0">
                <a:uFillTx/>
                <a:latin typeface="Times New Roman" pitchFamily="18"/>
              </a:rPr>
              <a:t>есть заслуга его отца.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1" i="0" u="none" strike="noStrike" kern="1200" cap="none" spc="0" baseline="0" dirty="0">
                <a:uFillTx/>
                <a:latin typeface="Times New Roman" pitchFamily="18"/>
              </a:rPr>
              <a:t>Музыкальные способности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1" i="0" u="none" strike="noStrike" kern="1200" cap="none" spc="0" baseline="0" dirty="0">
                <a:uFillTx/>
                <a:latin typeface="Times New Roman" pitchFamily="18"/>
              </a:rPr>
              <a:t>Людвига проявились очень рано, и отец решил сделать из него «второго Моцарта»,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1" i="0" u="none" strike="noStrike" kern="1200" cap="none" spc="0" baseline="0" dirty="0">
                <a:uFillTx/>
                <a:latin typeface="Times New Roman" pitchFamily="18"/>
              </a:rPr>
              <a:t>чтобы обеспечить свою жизнь(отец Бетховена страдал алкоголизмом).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Times New Roman" pitchFamily="18"/>
            </a:endParaRPr>
          </a:p>
        </p:txBody>
      </p:sp>
      <p:pic>
        <p:nvPicPr>
          <p:cNvPr id="3" name="Рисунок 8" descr="bethoveen_fin_12_13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714356"/>
            <a:ext cx="4286280" cy="52896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5" descr="bethoveen_fin_16_17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928670"/>
            <a:ext cx="3884670" cy="4929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6"/>
          <p:cNvSpPr txBox="1"/>
          <p:nvPr/>
        </p:nvSpPr>
        <p:spPr>
          <a:xfrm>
            <a:off x="4140202" y="1052510"/>
            <a:ext cx="5003797" cy="489426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i="0" u="none" strike="noStrike" kern="1200" cap="none" spc="0" baseline="0" dirty="0">
                <a:solidFill>
                  <a:srgbClr val="FFFFFF"/>
                </a:solidFill>
                <a:uFillTx/>
                <a:latin typeface="Times New Roman" pitchFamily="18"/>
              </a:rPr>
              <a:t>  </a:t>
            </a:r>
            <a:r>
              <a:rPr lang="ru-RU" sz="2400" i="0" u="none" strike="noStrike" kern="1200" cap="none" spc="0" baseline="0" dirty="0">
                <a:uFillTx/>
                <a:latin typeface="Times New Roman" pitchFamily="18"/>
              </a:rPr>
              <a:t>Приходя  ночью после встречи с друзьями, отец поднимал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i="0" u="none" strike="noStrike" kern="1200" cap="none" spc="0" baseline="0" dirty="0">
                <a:uFillTx/>
                <a:latin typeface="Times New Roman" pitchFamily="18"/>
              </a:rPr>
              <a:t>маленького мальчика с постели и , крича, заставлял играть на клавесине.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i="0" u="none" strike="noStrike" kern="1200" cap="none" spc="0" baseline="0" dirty="0">
                <a:uFillTx/>
                <a:latin typeface="Times New Roman" pitchFamily="18"/>
              </a:rPr>
              <a:t>  Другой бы возненавидел музыку, но в мальчике рождалась лишь неприязнь к отцу.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i="0" u="none" strike="noStrike" kern="1200" cap="none" spc="0" baseline="0" dirty="0">
                <a:uFillTx/>
                <a:latin typeface="Times New Roman" pitchFamily="18"/>
              </a:rPr>
              <a:t>  В 11 лет Бетховен пошел работать, чтобы содержать семью, он  замещал органиста в церкви.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i="0" u="none" strike="noStrike" kern="1200" cap="none" spc="0" baseline="0" dirty="0">
                <a:uFillTx/>
                <a:latin typeface="Times New Roman" pitchFamily="18"/>
              </a:rPr>
              <a:t>  В 14 лет стал давать уроки музыки в богатых семьях.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ethoveen_fin_08_0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14282" y="285728"/>
            <a:ext cx="4572032" cy="52864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4895853" y="0"/>
            <a:ext cx="4248146" cy="75713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0" i="0" u="none" strike="noStrike" kern="1200" cap="none" spc="0" baseline="0" dirty="0">
                <a:solidFill>
                  <a:srgbClr val="FFFFFF"/>
                </a:solidFill>
                <a:uFillTx/>
                <a:latin typeface="Times New Roman" pitchFamily="18"/>
              </a:rPr>
              <a:t>Суровое детство повлияло на характер музыканта.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0" i="0" u="none" strike="noStrike" kern="1200" cap="none" spc="0" baseline="0" dirty="0">
                <a:solidFill>
                  <a:srgbClr val="FFFFFF"/>
                </a:solidFill>
                <a:uFillTx/>
                <a:latin typeface="Times New Roman" pitchFamily="18"/>
              </a:rPr>
              <a:t>Он был сосредоточенным, замкнутым, стремился к уединению.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0" i="0" u="none" strike="noStrike" kern="1200" cap="none" spc="0" baseline="0" dirty="0">
                <a:solidFill>
                  <a:srgbClr val="FFFFFF"/>
                </a:solidFill>
                <a:uFillTx/>
                <a:latin typeface="Times New Roman" pitchFamily="18"/>
              </a:rPr>
              <a:t>Бетховен мог часами бродить по окрестностям </a:t>
            </a:r>
            <a:r>
              <a:rPr lang="ru-RU" sz="24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Times New Roman" pitchFamily="18"/>
              </a:rPr>
              <a:t>Бонна, </a:t>
            </a:r>
            <a:r>
              <a:rPr lang="ru-RU" sz="2400" b="0" i="0" u="none" strike="noStrike" kern="1200" cap="none" spc="0" baseline="0" dirty="0">
                <a:solidFill>
                  <a:srgbClr val="FFFFFF"/>
                </a:solidFill>
                <a:uFillTx/>
                <a:latin typeface="Times New Roman" pitchFamily="18"/>
              </a:rPr>
              <a:t>размышляя о жизни.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0" i="0" u="none" strike="noStrike" kern="1200" cap="none" spc="0" baseline="0" dirty="0">
                <a:solidFill>
                  <a:srgbClr val="FFFFFF"/>
                </a:solidFill>
                <a:uFillTx/>
                <a:latin typeface="Times New Roman" pitchFamily="18"/>
              </a:rPr>
              <a:t>Природа затрагивала в нем самые сокровенные струны души.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0" i="0" u="none" strike="noStrike" kern="1200" cap="none" spc="0" baseline="0" dirty="0">
                <a:solidFill>
                  <a:srgbClr val="FFFFFF"/>
                </a:solidFill>
                <a:uFillTx/>
                <a:latin typeface="Times New Roman" pitchFamily="18"/>
              </a:rPr>
              <a:t>Став взрослым, в момент острых внутренних кризисов, именно в любви к природе,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0" i="0" u="none" strike="noStrike" kern="1200" cap="none" spc="0" baseline="0" dirty="0">
                <a:solidFill>
                  <a:srgbClr val="FFFFFF"/>
                </a:solidFill>
                <a:uFillTx/>
                <a:latin typeface="Times New Roman" pitchFamily="18"/>
              </a:rPr>
              <a:t>в общении с ней находил Бетховен силы, чтобы восстанавливать </a:t>
            </a:r>
            <a:r>
              <a:rPr lang="ru-RU" sz="24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Times New Roman" pitchFamily="18"/>
              </a:rPr>
              <a:t>душевное</a:t>
            </a:r>
            <a:r>
              <a:rPr lang="ru-RU" sz="2400" b="0" i="0" u="none" strike="noStrike" kern="1200" cap="none" spc="0" dirty="0" smtClean="0">
                <a:solidFill>
                  <a:srgbClr val="FFFFFF"/>
                </a:solidFill>
                <a:uFillTx/>
                <a:latin typeface="Times New Roman" pitchFamily="18"/>
              </a:rPr>
              <a:t> равновесие..</a:t>
            </a:r>
            <a:r>
              <a:rPr lang="ru-RU" sz="24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Times New Roman" pitchFamily="18"/>
              </a:rPr>
              <a:t>.</a:t>
            </a:r>
            <a:endParaRPr lang="ru-RU" sz="2400" b="0" i="0" u="none" strike="noStrike" kern="1200" cap="none" spc="0" baseline="0" dirty="0">
              <a:solidFill>
                <a:srgbClr val="FFFFFF"/>
              </a:solidFill>
              <a:uFillTx/>
              <a:latin typeface="Times New Roman" pitchFamily="18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Times New Roman" pitchFamily="18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Times New Roman" pitchFamily="18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Times New Roman" pitchFamily="1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880</TotalTime>
  <Words>666</Words>
  <Application>Microsoft Office PowerPoint</Application>
  <PresentationFormat>Экран (4:3)</PresentationFormat>
  <Paragraphs>60</Paragraphs>
  <Slides>22</Slides>
  <Notes>1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Апекс</vt:lpstr>
      <vt:lpstr>Бессмертные звуки «лунной» сонаты</vt:lpstr>
      <vt:lpstr>Презентация PowerPoint</vt:lpstr>
      <vt:lpstr>Презентация PowerPoint</vt:lpstr>
      <vt:lpstr>Его дед, Людвиг ван Бетховен, был капельместером.</vt:lpstr>
      <vt:lpstr>Мария Магдалина,</vt:lpstr>
      <vt:lpstr>Иоган ван Бетховен,</vt:lpstr>
      <vt:lpstr>Презентация PowerPoint</vt:lpstr>
      <vt:lpstr>Презентация PowerPoint</vt:lpstr>
      <vt:lpstr>Презентация PowerPoint</vt:lpstr>
      <vt:lpstr>В 1787 году, накопив немного денег, Бетховен взял свои сочинения и отправился в далекий путь в Вену к Моцарту.</vt:lpstr>
      <vt:lpstr>Презентация PowerPoint</vt:lpstr>
      <vt:lpstr>Презентация PowerPoint</vt:lpstr>
      <vt:lpstr>Презентация PowerPoint</vt:lpstr>
      <vt:lpstr>Презентация PowerPoint</vt:lpstr>
      <vt:lpstr>«Лунная соната – памятник любви»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ЛЮБВИ В ТВОРЧЕСТВЕ БЕТХОВЕНА.</dc:title>
  <dc:creator>Наталья</dc:creator>
  <cp:lastModifiedBy>Evgenij</cp:lastModifiedBy>
  <cp:revision>73</cp:revision>
  <dcterms:created xsi:type="dcterms:W3CDTF">2012-10-19T11:53:38Z</dcterms:created>
  <dcterms:modified xsi:type="dcterms:W3CDTF">2022-11-23T13:43:52Z</dcterms:modified>
</cp:coreProperties>
</file>