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5" r:id="rId6"/>
    <p:sldId id="262" r:id="rId7"/>
    <p:sldId id="263" r:id="rId8"/>
    <p:sldId id="266" r:id="rId9"/>
    <p:sldId id="275" r:id="rId10"/>
    <p:sldId id="281" r:id="rId11"/>
    <p:sldId id="264" r:id="rId12"/>
    <p:sldId id="273" r:id="rId13"/>
    <p:sldId id="268" r:id="rId14"/>
    <p:sldId id="269" r:id="rId15"/>
    <p:sldId id="276" r:id="rId16"/>
    <p:sldId id="278" r:id="rId17"/>
    <p:sldId id="277" r:id="rId18"/>
    <p:sldId id="271" r:id="rId19"/>
    <p:sldId id="280" r:id="rId20"/>
    <p:sldId id="270" r:id="rId21"/>
    <p:sldId id="259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9"/>
            <a:ext cx="8686800" cy="3168351"/>
          </a:xfrm>
        </p:spPr>
        <p:txBody>
          <a:bodyPr/>
          <a:lstStyle/>
          <a:p>
            <a:r>
              <a:rPr lang="ru-RU" sz="6600" dirty="0" smtClean="0"/>
              <a:t>Меняющееся общество</a:t>
            </a:r>
            <a:endParaRPr lang="ru-RU" sz="6600" dirty="0"/>
          </a:p>
        </p:txBody>
      </p:sp>
      <p:pic>
        <p:nvPicPr>
          <p:cNvPr id="1026" name="Picture 2" descr="https://images.fineartamerica.com/images-medium-large-5/a-gent-in-day-dress-clothes-mary-evans-picture-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1407"/>
            <a:ext cx="2970140" cy="3564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PxAxoVI8Gks/U437W29fiSI/AAAAAAAAEG8/GsSFdvP82Dc/s1600/1872+fashions.47+woman,+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369"/>
            <a:ext cx="2340814" cy="3274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7/7c/Group_of_Breaker_boys._Smallest_is_Sam_Bello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8306"/>
            <a:ext cx="4067068" cy="277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4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76718"/>
            <a:ext cx="4032448" cy="1371600"/>
          </a:xfrm>
        </p:spPr>
        <p:txBody>
          <a:bodyPr/>
          <a:lstStyle/>
          <a:p>
            <a:pPr algn="ctr"/>
            <a:r>
              <a:rPr lang="ru-RU" dirty="0" smtClean="0"/>
              <a:t>Буржуазия  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328400"/>
            <a:ext cx="735516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u="sng" dirty="0" smtClean="0"/>
              <a:t>Классы </a:t>
            </a:r>
            <a:endParaRPr lang="ru-RU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67944" y="1676718"/>
            <a:ext cx="5338936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Рабочий класс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30990" y="1676718"/>
            <a:ext cx="960890" cy="689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148064" y="1676718"/>
            <a:ext cx="1224136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5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371600"/>
          </a:xfrm>
        </p:spPr>
        <p:txBody>
          <a:bodyPr/>
          <a:lstStyle/>
          <a:p>
            <a:r>
              <a:rPr lang="ru-RU" dirty="0" smtClean="0"/>
              <a:t>Социальная мобильность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nashkraj.info/wp-content/uploads/2019/05/Hozyajstvennaya-deyatelnost-staroobryadcheskih-obshhin-V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0" y="1607840"/>
            <a:ext cx="8213848" cy="489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9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52180"/>
              </p:ext>
            </p:extLst>
          </p:nvPr>
        </p:nvGraphicFramePr>
        <p:xfrm>
          <a:off x="233772" y="188640"/>
          <a:ext cx="8604448" cy="1407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24"/>
                <a:gridCol w="4302224"/>
              </a:tblGrid>
              <a:tr h="2128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</a:rPr>
                        <a:t>Традиционное</a:t>
                      </a:r>
                      <a:r>
                        <a:rPr lang="ru-RU" sz="2000" b="1" baseline="0" dirty="0" smtClean="0">
                          <a:effectLst/>
                        </a:rPr>
                        <a:t> общество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</a:rPr>
                        <a:t>Индустриальное</a:t>
                      </a:r>
                      <a:r>
                        <a:rPr lang="ru-RU" sz="2000" b="1" baseline="0" dirty="0" smtClean="0">
                          <a:effectLst/>
                        </a:rPr>
                        <a:t> общество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</a:tr>
              <a:tr h="10112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</a:rPr>
                        <a:t>Эксплуататоры – феодалы, эксплуатированные - крестьяне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Эксплуататоры – буржуазия, эксплуатированные – наемные рабочие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ttps://m.newsland.com/static/u/u/news/2019/08/1e9549ca7e9a4b67bf4f8166760de4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36904" cy="4474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273" y="-99392"/>
            <a:ext cx="7859216" cy="1371600"/>
          </a:xfrm>
        </p:spPr>
        <p:txBody>
          <a:bodyPr/>
          <a:lstStyle/>
          <a:p>
            <a:r>
              <a:rPr lang="ru-RU" dirty="0" smtClean="0"/>
              <a:t>4. Рабочий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3ekc.ru/wp-content/uploads/2019/07/oZ6plWfW2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516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4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776864" cy="1371600"/>
          </a:xfrm>
        </p:spPr>
        <p:txBody>
          <a:bodyPr/>
          <a:lstStyle/>
          <a:p>
            <a:r>
              <a:rPr lang="ru-RU" dirty="0" smtClean="0"/>
              <a:t>Условия труда рабочих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1256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Рабочий день 12-16 часов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Массовый травматизм и смертность на рабочем месте без пособий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Низкая заработная плата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Плохие жилищные условия. Рабочие </a:t>
            </a:r>
            <a:r>
              <a:rPr lang="ru-RU" dirty="0"/>
              <a:t>и их семьи часто жили в бараках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ынуждены </a:t>
            </a:r>
            <a:r>
              <a:rPr lang="ru-RU" dirty="0"/>
              <a:t>покупать продукты в магазине при фабрике, где они могли быть дорогими и некачественными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Эксплуатация детского и женского труда на заводах, фабриках и шахтах (из-за меньших финансовых затрат на содержание)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Существовала и система штрафов на </a:t>
            </a:r>
            <a:r>
              <a:rPr lang="ru-RU" dirty="0" smtClean="0"/>
              <a:t>производстве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7100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s50.radikal.ru/i128/1106/c6/4a017832e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3968" y="260648"/>
            <a:ext cx="426039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>
                <a:solidFill>
                  <a:schemeClr val="bg1"/>
                </a:solidFill>
              </a:rPr>
              <a:t>Безработица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18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0.wp.com/www.wiganworld.co.uk/album/3/8zapq0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5"/>
            <a:ext cx="9144000" cy="68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76056" y="4437112"/>
            <a:ext cx="345638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2"/>
                </a:solidFill>
              </a:rPr>
              <a:t>Забастовки</a:t>
            </a:r>
            <a:endParaRPr lang="ru-RU" sz="28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15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monpartya-mos.ru/wp-content/uploads/2017/10/zarplaty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51125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ПРОФСОЮЗЫ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0363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r>
              <a:rPr lang="ru-RU" dirty="0" smtClean="0"/>
              <a:t>Требования лучших условий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Выдвигались требования через организованные профсоюзы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Действовали через митинги, шествия и забастовки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Повышение заработной платы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Введение 8-ми часового рабочего дня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Выплаты социальных и медицинских пособий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Оплачиваемые отпуска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70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86" y="1628800"/>
            <a:ext cx="4320481" cy="28803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Пролетариям нечего терять, кроме своих цепей.</a:t>
            </a:r>
            <a:endParaRPr lang="ru-RU" sz="3200" dirty="0"/>
          </a:p>
        </p:txBody>
      </p:sp>
      <p:pic>
        <p:nvPicPr>
          <p:cNvPr id="18434" name="Picture 2" descr="https://static1-repo.aif.ru/1/b7/783918/37bb517ce630ebb4f1469857755ce2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494166" cy="58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на урок: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Демографические процессы в Европе и США в XIX в.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Новая </a:t>
            </a:r>
            <a:r>
              <a:rPr lang="ru-RU" sz="3600" dirty="0"/>
              <a:t>социальная структура общества.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Рабочий </a:t>
            </a:r>
            <a:r>
              <a:rPr lang="ru-RU" sz="3600" dirty="0"/>
              <a:t>вопрос.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3037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/>
          <a:lstStyle/>
          <a:p>
            <a:r>
              <a:rPr lang="ru-RU" dirty="0" smtClean="0"/>
              <a:t>Расстрел демонстраций</a:t>
            </a:r>
            <a:r>
              <a:rPr lang="ru-RU" dirty="0"/>
              <a:t> 1 мая</a:t>
            </a:r>
            <a:r>
              <a:rPr lang="ru-RU" dirty="0" smtClean="0"/>
              <a:t> 1886 года в Чикаго</a:t>
            </a:r>
            <a:endParaRPr lang="ru-RU" dirty="0"/>
          </a:p>
        </p:txBody>
      </p:sp>
      <p:pic>
        <p:nvPicPr>
          <p:cNvPr id="16386" name="Picture 2" descr="https://up.tsargrad.tv/uploads/%D0%9F%D1%83%D0%B1%D0%BB%D0%B8%D0%BA%D0%B0%D1%86%D0%B8%D0%B8/2018/%D0%B0%D0%BF%D1%80%D0%B5%D0%BB%D1%8C/27%20%D0%B0%D0%BF%D1%80%D0%B5%D0%BB%D1%8F/Chika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7300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30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616624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pic>
        <p:nvPicPr>
          <p:cNvPr id="17410" name="Picture 2" descr="https://wallbox.ru/wallpapers/main2/201721/svet-fon-kot-koska-vzglad-lam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7416826" cy="46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/>
          <a:lstStyle/>
          <a:p>
            <a:r>
              <a:rPr lang="ru-RU" dirty="0" smtClean="0"/>
              <a:t>Домашнее задание: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«4»</a:t>
            </a:r>
          </a:p>
          <a:p>
            <a:r>
              <a:rPr lang="ru-RU" sz="3200" dirty="0" smtClean="0"/>
              <a:t>П-2 читать, сам. работа п 1-2</a:t>
            </a:r>
            <a:endParaRPr lang="ru-RU" sz="3200" dirty="0"/>
          </a:p>
          <a:p>
            <a:r>
              <a:rPr lang="ru-RU" sz="3200" dirty="0" smtClean="0"/>
              <a:t>На «5» </a:t>
            </a:r>
          </a:p>
          <a:p>
            <a:r>
              <a:rPr lang="ru-RU" sz="3200" dirty="0" smtClean="0"/>
              <a:t>Стр. 24 в сером разделе вопрос 4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8531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73008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Демографическая революция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2" t="45927" r="16532" b="9724"/>
          <a:stretch/>
        </p:blipFill>
        <p:spPr bwMode="auto">
          <a:xfrm>
            <a:off x="467544" y="1428334"/>
            <a:ext cx="815330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8" t="46638" r="16411" b="8628"/>
          <a:stretch/>
        </p:blipFill>
        <p:spPr bwMode="auto">
          <a:xfrm>
            <a:off x="107504" y="1412776"/>
            <a:ext cx="8784976" cy="466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6" y="188640"/>
            <a:ext cx="9223376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05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86" y="-243408"/>
            <a:ext cx="8003232" cy="1371600"/>
          </a:xfrm>
        </p:spPr>
        <p:txBody>
          <a:bodyPr/>
          <a:lstStyle/>
          <a:p>
            <a:r>
              <a:rPr lang="ru-RU" dirty="0" smtClean="0"/>
              <a:t>2. Общество в движении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3.travelask.ru/system/images/files/000/352/466/wysiwyg/Olympic_1911.jpg?1504455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8" y="1340768"/>
            <a:ext cx="8088382" cy="53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3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252520" cy="7388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Пространственная мобильность 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956213" y="137131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92280" y="1484784"/>
            <a:ext cx="0" cy="23402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1524900"/>
            <a:ext cx="0" cy="1249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80395" y="2320353"/>
            <a:ext cx="3151637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э</a:t>
            </a:r>
            <a:r>
              <a:rPr lang="ru-RU" sz="2800" b="1" dirty="0" smtClean="0"/>
              <a:t>миграция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3131840" y="3032956"/>
            <a:ext cx="3024336" cy="792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иммиграция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5421330" y="3933056"/>
            <a:ext cx="338437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урбанизация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3933056"/>
            <a:ext cx="4320480" cy="26282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chemeClr val="tx1"/>
                </a:solidFill>
              </a:rPr>
              <a:t>Причины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Транспортная революция</a:t>
            </a:r>
          </a:p>
          <a:p>
            <a:pPr marL="285750" indent="-285750" algn="ctr">
              <a:buFontTx/>
              <a:buChar char="-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Демократизация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9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702352" cy="1371600"/>
          </a:xfrm>
        </p:spPr>
        <p:txBody>
          <a:bodyPr/>
          <a:lstStyle/>
          <a:p>
            <a:r>
              <a:rPr lang="ru-RU" dirty="0" smtClean="0"/>
              <a:t>Урбанизация: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porosenka.net/uploads/3/9/39314337db39fd01a5068808cc139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3" y="1196752"/>
            <a:ext cx="8280920" cy="543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0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Классы </a:t>
            </a:r>
            <a:r>
              <a:rPr lang="ru-RU" dirty="0"/>
              <a:t>сменяют сословия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lashbak.com/wp-content/uploads/2015/05/london-28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4752"/>
            <a:ext cx="8064895" cy="5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8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807507"/>
              </p:ext>
            </p:extLst>
          </p:nvPr>
        </p:nvGraphicFramePr>
        <p:xfrm>
          <a:off x="0" y="-18206"/>
          <a:ext cx="9144000" cy="687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787"/>
                <a:gridCol w="6387213"/>
              </a:tblGrid>
              <a:tr h="81582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Общественная</a:t>
                      </a:r>
                    </a:p>
                    <a:p>
                      <a:r>
                        <a:rPr lang="ru-RU" dirty="0" smtClean="0"/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endParaRPr lang="ru-RU" dirty="0"/>
                    </a:p>
                  </a:txBody>
                  <a:tcPr/>
                </a:tc>
              </a:tr>
              <a:tr h="116545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Крестьянство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Наёмные сельскохозяйственные</a:t>
                      </a:r>
                      <a:r>
                        <a:rPr lang="ru-RU" sz="1800" baseline="0" dirty="0" smtClean="0"/>
                        <a:t> р</a:t>
                      </a:r>
                      <a:r>
                        <a:rPr lang="ru-RU" sz="1800" dirty="0" smtClean="0"/>
                        <a:t>аботники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Сельская буржуазия</a:t>
                      </a:r>
                      <a:endParaRPr lang="ru-RU" sz="1800" dirty="0"/>
                    </a:p>
                  </a:txBody>
                  <a:tcPr/>
                </a:tc>
              </a:tr>
              <a:tr h="116545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Дворянство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Те, кто стремился сохранить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прежний стиль жизни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«Обуржуазившиеся» дворяне</a:t>
                      </a:r>
                      <a:endParaRPr lang="ru-RU" sz="1800" dirty="0"/>
                    </a:p>
                  </a:txBody>
                  <a:tcPr/>
                </a:tc>
              </a:tr>
              <a:tr h="291364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Буржуазия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Крупная буржуазия (банкиры, хозяева заводов, крупные торговцы)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ru-RU" sz="18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Средний класс (зажиточные крестьяне, ремесленники, чиновники, торговцы)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ru-RU" sz="18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«Новое третье сословие» (инженеры, менеджеры,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банковские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служащие)</a:t>
                      </a:r>
                      <a:endParaRPr lang="ru-RU" sz="1800" dirty="0"/>
                    </a:p>
                  </a:txBody>
                  <a:tcPr/>
                </a:tc>
              </a:tr>
              <a:tr h="8158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Наёмные</a:t>
                      </a:r>
                    </a:p>
                    <a:p>
                      <a:r>
                        <a:rPr lang="ru-RU" sz="1800" dirty="0" smtClean="0"/>
                        <a:t>рабочие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Бывшие крестьяне, ушедшие в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город, потомственные работники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заводов и фабрик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5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179</TotalTime>
  <Words>300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Главная</vt:lpstr>
      <vt:lpstr>Меняющееся общество</vt:lpstr>
      <vt:lpstr>План на урок: </vt:lpstr>
      <vt:lpstr>1. Демографическая революция</vt:lpstr>
      <vt:lpstr>Презентация PowerPoint</vt:lpstr>
      <vt:lpstr>2. Общество в движении</vt:lpstr>
      <vt:lpstr>Пространственная мобильность </vt:lpstr>
      <vt:lpstr>Урбанизация: </vt:lpstr>
      <vt:lpstr>3. Классы сменяют сословия  </vt:lpstr>
      <vt:lpstr>Презентация PowerPoint</vt:lpstr>
      <vt:lpstr>Буржуазия   </vt:lpstr>
      <vt:lpstr>Социальная мобильность </vt:lpstr>
      <vt:lpstr>Презентация PowerPoint</vt:lpstr>
      <vt:lpstr>4. Рабочий вопрос</vt:lpstr>
      <vt:lpstr>Условия труда рабочих </vt:lpstr>
      <vt:lpstr>Презентация PowerPoint</vt:lpstr>
      <vt:lpstr>Презентация PowerPoint</vt:lpstr>
      <vt:lpstr>Презентация PowerPoint</vt:lpstr>
      <vt:lpstr>Требования лучших условий</vt:lpstr>
      <vt:lpstr>Пролетариям нечего терять, кроме своих цепей.</vt:lpstr>
      <vt:lpstr>Расстрел демонстраций 1 мая 1886 года в Чикаго</vt:lpstr>
      <vt:lpstr>Подведем итоги</vt:lpstr>
      <vt:lpstr>Домашнее задание: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Меняющееся общество</dc:title>
  <dc:creator>Степан</dc:creator>
  <cp:lastModifiedBy>Lenovo</cp:lastModifiedBy>
  <cp:revision>16</cp:revision>
  <dcterms:created xsi:type="dcterms:W3CDTF">2019-09-11T14:09:51Z</dcterms:created>
  <dcterms:modified xsi:type="dcterms:W3CDTF">2022-09-11T18:19:04Z</dcterms:modified>
</cp:coreProperties>
</file>