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2" r:id="rId9"/>
    <p:sldId id="263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CC724-1D02-4C90-A752-ED3F1F26027C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BB82B-7172-4EFC-B8BA-335A3FF45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386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0AEDC7-6B73-4CAA-99D8-6A086C37BFFE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C5CDDD-03CF-4583-BC90-D07235BED091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592135" y="2887530"/>
            <a:ext cx="9038813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788" y="1387737"/>
            <a:ext cx="9036424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67862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DC7-6B73-4CAA-99D8-6A086C37BFFE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DD-03CF-4583-BC90-D07235BED091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2081" y="559399"/>
            <a:ext cx="2237591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7985" y="849855"/>
            <a:ext cx="7343889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DC7-6B73-4CAA-99D8-6A086C37BFFE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DD-03CF-4583-BC90-D07235BED091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6125426" y="2880824"/>
            <a:ext cx="5480154" cy="923330"/>
            <a:chOff x="1815339" y="1496875"/>
            <a:chExt cx="5480154" cy="692497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496875"/>
              <a:ext cx="877163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DC7-6B73-4CAA-99D8-6A086C37BFFE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DD-03CF-4583-BC90-D07235BED09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563446" y="2887579"/>
            <a:ext cx="9038813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54" y="1204857"/>
            <a:ext cx="10339617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1" y="3767317"/>
            <a:ext cx="10312996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DC7-6B73-4CAA-99D8-6A086C37BFFE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DD-03CF-4583-BC90-D07235BED09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DC7-6B73-4CAA-99D8-6A086C37BFFE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DD-03CF-4583-BC90-D07235BED09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240280"/>
            <a:ext cx="5071872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6193535" y="2240280"/>
            <a:ext cx="5071872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2080" y="2240280"/>
            <a:ext cx="458992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7984" y="2947595"/>
            <a:ext cx="5071872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9741" y="2240280"/>
            <a:ext cx="4596384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944368"/>
            <a:ext cx="50663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DC7-6B73-4CAA-99D8-6A086C37BFFE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DD-03CF-4583-BC90-D07235BED091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DC7-6B73-4CAA-99D8-6A086C37BFFE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DD-03CF-4583-BC90-D07235BED091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DC7-6B73-4CAA-99D8-6A086C37BFFE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DD-03CF-4583-BC90-D07235BED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2773" y="1678196"/>
            <a:ext cx="4563311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669" y="559399"/>
            <a:ext cx="5488889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2773" y="3603813"/>
            <a:ext cx="4548967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DC7-6B73-4CAA-99D8-6A086C37BFFE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DD-03CF-4583-BC90-D07235BED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642" y="4668819"/>
            <a:ext cx="10356028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911723" y="666965"/>
            <a:ext cx="6362875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986" y="5324306"/>
            <a:ext cx="10341685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DC7-6B73-4CAA-99D8-6A086C37BFFE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DD-03CF-4583-BC90-D07235BED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7987" y="570156"/>
            <a:ext cx="10341684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0" y="2248348"/>
            <a:ext cx="10327340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504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E0AEDC7-6B73-4CAA-99D8-6A086C37BFFE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16144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52352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9C5CDDD-03CF-4583-BC90-D07235BED09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883" y="1522599"/>
            <a:ext cx="8925407" cy="1646302"/>
          </a:xfrm>
        </p:spPr>
        <p:txBody>
          <a:bodyPr/>
          <a:lstStyle/>
          <a:p>
            <a:r>
              <a:rPr lang="ru-RU" b="1" dirty="0"/>
              <a:t>Мир к началу </a:t>
            </a:r>
            <a:r>
              <a:rPr lang="en-US" b="1" dirty="0"/>
              <a:t>XVIII</a:t>
            </a:r>
            <a:r>
              <a:rPr lang="ru-RU" b="1" dirty="0"/>
              <a:t> века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3183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Учить записи в тетради</a:t>
            </a:r>
          </a:p>
          <a:p>
            <a:r>
              <a:rPr lang="ru-RU" sz="3200" dirty="0"/>
              <a:t>Написать «Сходства человека Нового времени с современным человеком и отличия человека Нового времени с человеком средневековья»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Домашнее задание</a:t>
            </a:r>
          </a:p>
        </p:txBody>
      </p:sp>
    </p:spTree>
    <p:extLst>
      <p:ext uri="{BB962C8B-B14F-4D97-AF65-F5344CB8AC3E}">
        <p14:creationId xmlns:p14="http://schemas.microsoft.com/office/powerpoint/2010/main" val="364536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Периодизация мировой истории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2515394"/>
            <a:ext cx="10287000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146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Господствует </a:t>
            </a:r>
            <a:r>
              <a:rPr lang="ru-RU" sz="2800" dirty="0"/>
              <a:t>натуральное хозяйство</a:t>
            </a:r>
          </a:p>
          <a:p>
            <a:r>
              <a:rPr lang="ru-RU" sz="2800" dirty="0"/>
              <a:t>Господство товарного хозяйства</a:t>
            </a:r>
          </a:p>
          <a:p>
            <a:r>
              <a:rPr lang="ru-RU" sz="2800" dirty="0"/>
              <a:t>Развитие демократии</a:t>
            </a:r>
          </a:p>
          <a:p>
            <a:r>
              <a:rPr lang="ru-RU" sz="2800" dirty="0"/>
              <a:t>Сословное неравенство, закрепленное законом и обычаем</a:t>
            </a:r>
          </a:p>
          <a:p>
            <a:r>
              <a:rPr lang="ru-RU" sz="2800" dirty="0"/>
              <a:t>Преобладает земледелие в экономике</a:t>
            </a:r>
          </a:p>
          <a:p>
            <a:r>
              <a:rPr lang="ru-RU" sz="2800" dirty="0"/>
              <a:t>Ведущая роль промышленности</a:t>
            </a:r>
          </a:p>
          <a:p>
            <a:r>
              <a:rPr lang="ru-RU" sz="2800" dirty="0"/>
              <a:t>Неограниченная власть монарха</a:t>
            </a:r>
          </a:p>
          <a:p>
            <a:r>
              <a:rPr lang="ru-RU" sz="2800" dirty="0"/>
              <a:t>Господство церкви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0156"/>
            <a:ext cx="12192000" cy="1054250"/>
          </a:xfrm>
        </p:spPr>
        <p:txBody>
          <a:bodyPr>
            <a:normAutofit fontScale="90000"/>
          </a:bodyPr>
          <a:lstStyle/>
          <a:p>
            <a:r>
              <a:rPr lang="ru-RU" dirty="0"/>
              <a:t>Выберите из предложенных характеристик основные черты средневекового общества</a:t>
            </a:r>
          </a:p>
        </p:txBody>
      </p:sp>
    </p:spTree>
    <p:extLst>
      <p:ext uri="{BB962C8B-B14F-4D97-AF65-F5344CB8AC3E}">
        <p14:creationId xmlns:p14="http://schemas.microsoft.com/office/powerpoint/2010/main" val="184181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2861" y="2058232"/>
            <a:ext cx="9824411" cy="4799768"/>
          </a:xfrm>
        </p:spPr>
        <p:txBody>
          <a:bodyPr>
            <a:normAutofit fontScale="85000" lnSpcReduction="10000"/>
          </a:bodyPr>
          <a:lstStyle/>
          <a:p>
            <a:r>
              <a:rPr lang="ru-RU" sz="3200" dirty="0" smtClean="0"/>
              <a:t>Господствует </a:t>
            </a:r>
            <a:r>
              <a:rPr lang="ru-RU" sz="3200" dirty="0"/>
              <a:t>ручной труд, но появляется рыночное хозяйство</a:t>
            </a:r>
          </a:p>
          <a:p>
            <a:r>
              <a:rPr lang="ru-RU" sz="3200" dirty="0"/>
              <a:t>Развивается внутренняя и внешняя торговля, банки, биржи</a:t>
            </a:r>
          </a:p>
          <a:p>
            <a:r>
              <a:rPr lang="ru-RU" sz="3200" dirty="0"/>
              <a:t>Развивается мануфактурное производство</a:t>
            </a:r>
          </a:p>
          <a:p>
            <a:r>
              <a:rPr lang="ru-RU" sz="3200" dirty="0"/>
              <a:t>Появляются фабрики – машинное производство</a:t>
            </a:r>
          </a:p>
          <a:p>
            <a:r>
              <a:rPr lang="ru-RU" sz="3200" dirty="0"/>
              <a:t>Зарождение капитализма</a:t>
            </a:r>
          </a:p>
          <a:p>
            <a:r>
              <a:rPr lang="ru-RU" sz="3200" dirty="0"/>
              <a:t>Разрушаются традиционные сословия</a:t>
            </a:r>
          </a:p>
          <a:p>
            <a:r>
              <a:rPr lang="ru-RU" sz="3200" dirty="0"/>
              <a:t>Устанавливается парламентская монархия</a:t>
            </a:r>
          </a:p>
          <a:p>
            <a:r>
              <a:rPr lang="ru-RU" sz="3200" dirty="0"/>
              <a:t>Происходит формирование новой картины мира (научной) и светского образования</a:t>
            </a:r>
          </a:p>
          <a:p>
            <a:r>
              <a:rPr lang="ru-RU" sz="3200" dirty="0"/>
              <a:t>Движение за переустройство церкви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0156"/>
            <a:ext cx="12191999" cy="1054250"/>
          </a:xfrm>
        </p:spPr>
        <p:txBody>
          <a:bodyPr/>
          <a:lstStyle/>
          <a:p>
            <a:r>
              <a:rPr lang="ru-RU" dirty="0"/>
              <a:t>Какие из предложенных характеристик относятся к эпохе Нового времени?</a:t>
            </a:r>
          </a:p>
        </p:txBody>
      </p:sp>
    </p:spTree>
    <p:extLst>
      <p:ext uri="{BB962C8B-B14F-4D97-AF65-F5344CB8AC3E}">
        <p14:creationId xmlns:p14="http://schemas.microsoft.com/office/powerpoint/2010/main" val="230529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289" y="1987924"/>
            <a:ext cx="11343655" cy="3880773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/>
              <a:t>Капитализм </a:t>
            </a:r>
            <a:r>
              <a:rPr lang="ru-RU" sz="2800" b="1" dirty="0"/>
              <a:t>– </a:t>
            </a:r>
            <a:r>
              <a:rPr lang="ru-RU" sz="2800" dirty="0"/>
              <a:t>общественный строй, основанный на частной собственности, стремлении к прибыли, свободном рыночном хозяйстве и использовании наемного </a:t>
            </a:r>
            <a:r>
              <a:rPr lang="ru-RU" sz="2800" dirty="0" smtClean="0"/>
              <a:t>труда.</a:t>
            </a:r>
            <a:endParaRPr lang="ru-RU" sz="2800" dirty="0"/>
          </a:p>
          <a:p>
            <a:r>
              <a:rPr lang="ru-RU" sz="2800" b="1" dirty="0" smtClean="0"/>
              <a:t>Как </a:t>
            </a:r>
            <a:r>
              <a:rPr lang="ru-RU" sz="2800" b="1" dirty="0"/>
              <a:t>вы можете охарактеризовать мир на рубеже XVII – XVIII вв.?</a:t>
            </a:r>
          </a:p>
          <a:p>
            <a:pPr marL="0" indent="0">
              <a:buNone/>
            </a:pPr>
            <a:endParaRPr lang="ru-RU" sz="2800" b="1" dirty="0" smtClean="0"/>
          </a:p>
          <a:p>
            <a:pPr marL="0" indent="0" algn="ctr">
              <a:buNone/>
            </a:pPr>
            <a:r>
              <a:rPr lang="ru-RU" sz="2800" b="1" dirty="0" smtClean="0"/>
              <a:t>Вывод: </a:t>
            </a:r>
            <a:r>
              <a:rPr lang="ru-RU" sz="2800" dirty="0" smtClean="0"/>
              <a:t>Усиливается </a:t>
            </a:r>
            <a:r>
              <a:rPr lang="ru-RU" sz="2800" dirty="0"/>
              <a:t>кризис традиционного общества во всех сферах общества (экономика, политика, социальная сфера, культура), что способствует переходу к современному индустриальному обществу.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4859" y="168374"/>
            <a:ext cx="10341684" cy="1054250"/>
          </a:xfrm>
        </p:spPr>
        <p:txBody>
          <a:bodyPr/>
          <a:lstStyle/>
          <a:p>
            <a:pPr algn="ctr"/>
            <a:r>
              <a:rPr lang="ru-RU" dirty="0"/>
              <a:t>Зарождение капитализма</a:t>
            </a:r>
          </a:p>
        </p:txBody>
      </p:sp>
    </p:spTree>
    <p:extLst>
      <p:ext uri="{BB962C8B-B14F-4D97-AF65-F5344CB8AC3E}">
        <p14:creationId xmlns:p14="http://schemas.microsoft.com/office/powerpoint/2010/main" val="104320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Задание: прочитать текст на с. 5, заполнить кластер</a:t>
            </a:r>
          </a:p>
        </p:txBody>
      </p:sp>
      <p:sp>
        <p:nvSpPr>
          <p:cNvPr id="6" name="Овал 5"/>
          <p:cNvSpPr/>
          <p:nvPr/>
        </p:nvSpPr>
        <p:spPr>
          <a:xfrm>
            <a:off x="5076093" y="2379785"/>
            <a:ext cx="4009292" cy="1641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Изменения в странах Востока на рубеже XVII – XVIII вв.</a:t>
            </a:r>
          </a:p>
        </p:txBody>
      </p:sp>
      <p:sp>
        <p:nvSpPr>
          <p:cNvPr id="8" name="Овал 7"/>
          <p:cNvSpPr/>
          <p:nvPr/>
        </p:nvSpPr>
        <p:spPr>
          <a:xfrm>
            <a:off x="1436074" y="3645878"/>
            <a:ext cx="2168769" cy="11840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9" name="Овал 8"/>
          <p:cNvSpPr/>
          <p:nvPr/>
        </p:nvSpPr>
        <p:spPr>
          <a:xfrm>
            <a:off x="1436074" y="2203937"/>
            <a:ext cx="2168769" cy="11840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0" name="Овал 9"/>
          <p:cNvSpPr/>
          <p:nvPr/>
        </p:nvSpPr>
        <p:spPr>
          <a:xfrm>
            <a:off x="1436074" y="4982307"/>
            <a:ext cx="2168769" cy="11840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1" name="Овал 10"/>
          <p:cNvSpPr/>
          <p:nvPr/>
        </p:nvSpPr>
        <p:spPr>
          <a:xfrm>
            <a:off x="4278924" y="4982307"/>
            <a:ext cx="2168769" cy="11840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2" name="Овал 11"/>
          <p:cNvSpPr/>
          <p:nvPr/>
        </p:nvSpPr>
        <p:spPr>
          <a:xfrm>
            <a:off x="6916616" y="4982306"/>
            <a:ext cx="2168769" cy="11840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cxnSp>
        <p:nvCxnSpPr>
          <p:cNvPr id="4" name="Прямая соединительная линия 3"/>
          <p:cNvCxnSpPr>
            <a:endCxn id="6" idx="2"/>
          </p:cNvCxnSpPr>
          <p:nvPr/>
        </p:nvCxnSpPr>
        <p:spPr>
          <a:xfrm>
            <a:off x="3604843" y="2795952"/>
            <a:ext cx="1471250" cy="4044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8" idx="6"/>
          </p:cNvCxnSpPr>
          <p:nvPr/>
        </p:nvCxnSpPr>
        <p:spPr>
          <a:xfrm flipV="1">
            <a:off x="3604843" y="3387968"/>
            <a:ext cx="1576757" cy="849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0" idx="6"/>
            <a:endCxn id="6" idx="3"/>
          </p:cNvCxnSpPr>
          <p:nvPr/>
        </p:nvCxnSpPr>
        <p:spPr>
          <a:xfrm flipV="1">
            <a:off x="3604843" y="3780663"/>
            <a:ext cx="2058397" cy="1793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1" idx="0"/>
          </p:cNvCxnSpPr>
          <p:nvPr/>
        </p:nvCxnSpPr>
        <p:spPr>
          <a:xfrm flipV="1">
            <a:off x="5363309" y="3920836"/>
            <a:ext cx="599862" cy="1061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2" idx="0"/>
            <a:endCxn id="6" idx="4"/>
          </p:cNvCxnSpPr>
          <p:nvPr/>
        </p:nvCxnSpPr>
        <p:spPr>
          <a:xfrm flipH="1" flipV="1">
            <a:off x="7080739" y="4021016"/>
            <a:ext cx="920262" cy="961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84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Задание: прочитать текст на с. 5, заполнить кластер</a:t>
            </a:r>
          </a:p>
        </p:txBody>
      </p:sp>
      <p:sp>
        <p:nvSpPr>
          <p:cNvPr id="6" name="Овал 5"/>
          <p:cNvSpPr/>
          <p:nvPr/>
        </p:nvSpPr>
        <p:spPr>
          <a:xfrm>
            <a:off x="5076093" y="2379785"/>
            <a:ext cx="4009292" cy="1641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Изменения в странах Востока на рубеже XVII – XVIII вв.</a:t>
            </a:r>
          </a:p>
        </p:txBody>
      </p:sp>
      <p:sp>
        <p:nvSpPr>
          <p:cNvPr id="8" name="Овал 7"/>
          <p:cNvSpPr/>
          <p:nvPr/>
        </p:nvSpPr>
        <p:spPr>
          <a:xfrm>
            <a:off x="1436074" y="3645878"/>
            <a:ext cx="2168769" cy="11840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Иран (Персия)</a:t>
            </a:r>
          </a:p>
        </p:txBody>
      </p:sp>
      <p:sp>
        <p:nvSpPr>
          <p:cNvPr id="9" name="Овал 8"/>
          <p:cNvSpPr/>
          <p:nvPr/>
        </p:nvSpPr>
        <p:spPr>
          <a:xfrm>
            <a:off x="1436074" y="2203937"/>
            <a:ext cx="2168769" cy="11840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Османская империя</a:t>
            </a:r>
          </a:p>
          <a:p>
            <a:pPr algn="ctr"/>
            <a:endParaRPr lang="ru-RU" b="1" dirty="0"/>
          </a:p>
        </p:txBody>
      </p:sp>
      <p:sp>
        <p:nvSpPr>
          <p:cNvPr id="10" name="Овал 9"/>
          <p:cNvSpPr/>
          <p:nvPr/>
        </p:nvSpPr>
        <p:spPr>
          <a:xfrm>
            <a:off x="1436074" y="4982307"/>
            <a:ext cx="2168769" cy="11840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Япония</a:t>
            </a:r>
          </a:p>
        </p:txBody>
      </p:sp>
      <p:sp>
        <p:nvSpPr>
          <p:cNvPr id="11" name="Овал 10"/>
          <p:cNvSpPr/>
          <p:nvPr/>
        </p:nvSpPr>
        <p:spPr>
          <a:xfrm>
            <a:off x="4278924" y="4982307"/>
            <a:ext cx="2168769" cy="11840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Китай</a:t>
            </a:r>
          </a:p>
        </p:txBody>
      </p:sp>
      <p:sp>
        <p:nvSpPr>
          <p:cNvPr id="12" name="Овал 11"/>
          <p:cNvSpPr/>
          <p:nvPr/>
        </p:nvSpPr>
        <p:spPr>
          <a:xfrm>
            <a:off x="6916616" y="4982306"/>
            <a:ext cx="2168769" cy="11840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Индия</a:t>
            </a:r>
          </a:p>
        </p:txBody>
      </p:sp>
      <p:cxnSp>
        <p:nvCxnSpPr>
          <p:cNvPr id="4" name="Прямая соединительная линия 3"/>
          <p:cNvCxnSpPr>
            <a:endCxn id="6" idx="2"/>
          </p:cNvCxnSpPr>
          <p:nvPr/>
        </p:nvCxnSpPr>
        <p:spPr>
          <a:xfrm>
            <a:off x="3604843" y="2795952"/>
            <a:ext cx="1471250" cy="4044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8" idx="6"/>
          </p:cNvCxnSpPr>
          <p:nvPr/>
        </p:nvCxnSpPr>
        <p:spPr>
          <a:xfrm flipV="1">
            <a:off x="3604843" y="3387968"/>
            <a:ext cx="1576757" cy="849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0" idx="6"/>
            <a:endCxn id="6" idx="3"/>
          </p:cNvCxnSpPr>
          <p:nvPr/>
        </p:nvCxnSpPr>
        <p:spPr>
          <a:xfrm flipV="1">
            <a:off x="3604843" y="3780663"/>
            <a:ext cx="2058397" cy="1793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1" idx="0"/>
          </p:cNvCxnSpPr>
          <p:nvPr/>
        </p:nvCxnSpPr>
        <p:spPr>
          <a:xfrm flipV="1">
            <a:off x="5363309" y="3920836"/>
            <a:ext cx="599862" cy="1061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2" idx="0"/>
          </p:cNvCxnSpPr>
          <p:nvPr/>
        </p:nvCxnSpPr>
        <p:spPr>
          <a:xfrm flipH="1" flipV="1">
            <a:off x="7827818" y="4021016"/>
            <a:ext cx="173183" cy="961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997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1703" y="2352692"/>
            <a:ext cx="8489206" cy="469741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борьба </a:t>
            </a:r>
            <a:r>
              <a:rPr lang="ru-RU" sz="3200" dirty="0"/>
              <a:t>за территории, передел </a:t>
            </a:r>
            <a:r>
              <a:rPr lang="ru-RU" sz="3200" dirty="0" smtClean="0"/>
              <a:t>мира</a:t>
            </a:r>
          </a:p>
          <a:p>
            <a:pPr algn="ctr"/>
            <a:endParaRPr lang="ru-RU" sz="3200" dirty="0"/>
          </a:p>
          <a:p>
            <a:pPr algn="ctr"/>
            <a:r>
              <a:rPr lang="ru-RU" sz="3200" dirty="0"/>
              <a:t>колониальный </a:t>
            </a:r>
            <a:r>
              <a:rPr lang="ru-RU" sz="3200" dirty="0" smtClean="0"/>
              <a:t>захват</a:t>
            </a:r>
          </a:p>
          <a:p>
            <a:pPr algn="ctr"/>
            <a:endParaRPr lang="ru-RU" sz="3200" dirty="0"/>
          </a:p>
          <a:p>
            <a:pPr algn="ctr"/>
            <a:r>
              <a:rPr lang="ru-RU" sz="3200" dirty="0"/>
              <a:t>рост морской </a:t>
            </a:r>
            <a:r>
              <a:rPr lang="ru-RU" sz="3200" dirty="0" smtClean="0"/>
              <a:t>торговли</a:t>
            </a:r>
          </a:p>
          <a:p>
            <a:pPr algn="ctr"/>
            <a:endParaRPr lang="ru-RU" sz="3200" dirty="0"/>
          </a:p>
          <a:p>
            <a:pPr algn="ctr"/>
            <a:r>
              <a:rPr lang="ru-RU" sz="3200" dirty="0"/>
              <a:t>появление крупнейших торговых компаний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5355"/>
            <a:ext cx="12191999" cy="1272499"/>
          </a:xfrm>
        </p:spPr>
        <p:txBody>
          <a:bodyPr/>
          <a:lstStyle/>
          <a:p>
            <a:r>
              <a:rPr lang="ru-RU" dirty="0"/>
              <a:t>Особенности международных отношений на рубеже </a:t>
            </a:r>
            <a:r>
              <a:rPr lang="ru-RU" dirty="0" smtClean="0"/>
              <a:t>XVII </a:t>
            </a:r>
            <a:r>
              <a:rPr lang="ru-RU" dirty="0"/>
              <a:t>– </a:t>
            </a:r>
            <a:r>
              <a:rPr lang="ru-RU" dirty="0" smtClean="0"/>
              <a:t>XVIII вв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670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216572"/>
              </p:ext>
            </p:extLst>
          </p:nvPr>
        </p:nvGraphicFramePr>
        <p:xfrm>
          <a:off x="-1" y="2457016"/>
          <a:ext cx="12192000" cy="3611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8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7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39009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Политическая 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Экономика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Духовная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Социальная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2266">
                <a:tc>
                  <a:txBody>
                    <a:bodyPr/>
                    <a:lstStyle/>
                    <a:p>
                      <a:pPr algn="ctr"/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883"/>
            <a:ext cx="12192000" cy="1411043"/>
          </a:xfrm>
        </p:spPr>
        <p:txBody>
          <a:bodyPr/>
          <a:lstStyle/>
          <a:p>
            <a:r>
              <a:rPr lang="ru-RU" dirty="0"/>
              <a:t>Изменения в странах Европы на рубеже XVII – XVIII вв.»</a:t>
            </a:r>
          </a:p>
        </p:txBody>
      </p:sp>
    </p:spTree>
    <p:extLst>
      <p:ext uri="{BB962C8B-B14F-4D97-AF65-F5344CB8AC3E}">
        <p14:creationId xmlns:p14="http://schemas.microsoft.com/office/powerpoint/2010/main" val="113243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262</TotalTime>
  <Words>282</Words>
  <Application>Microsoft Office PowerPoint</Application>
  <PresentationFormat>Широкоэкранный</PresentationFormat>
  <Paragraphs>51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Book Antiqua</vt:lpstr>
      <vt:lpstr>Calibri</vt:lpstr>
      <vt:lpstr>Times New Roman</vt:lpstr>
      <vt:lpstr>Wingdings</vt:lpstr>
      <vt:lpstr>Твердый переплет</vt:lpstr>
      <vt:lpstr>Мир к началу XVIII века</vt:lpstr>
      <vt:lpstr>Периодизация мировой истории</vt:lpstr>
      <vt:lpstr>Выберите из предложенных характеристик основные черты средневекового общества</vt:lpstr>
      <vt:lpstr>Какие из предложенных характеристик относятся к эпохе Нового времени?</vt:lpstr>
      <vt:lpstr>Зарождение капитализма</vt:lpstr>
      <vt:lpstr>Задание: прочитать текст на с. 5, заполнить кластер</vt:lpstr>
      <vt:lpstr>Задание: прочитать текст на с. 5, заполнить кластер</vt:lpstr>
      <vt:lpstr>Особенности международных отношений на рубеже XVII – XVIII вв.</vt:lpstr>
      <vt:lpstr>Изменения в странах Европы на рубеже XVII – XVIII вв.»</vt:lpstr>
      <vt:lpstr>Домашнее задание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к началу XVIII века</dc:title>
  <dc:creator>Неля</dc:creator>
  <cp:lastModifiedBy>User</cp:lastModifiedBy>
  <cp:revision>20</cp:revision>
  <dcterms:created xsi:type="dcterms:W3CDTF">2020-03-10T14:53:55Z</dcterms:created>
  <dcterms:modified xsi:type="dcterms:W3CDTF">2022-09-05T10:51:03Z</dcterms:modified>
</cp:coreProperties>
</file>