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sldIdLst>
    <p:sldId id="291" r:id="rId2"/>
    <p:sldId id="29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94" r:id="rId12"/>
    <p:sldId id="288" r:id="rId13"/>
    <p:sldId id="289" r:id="rId14"/>
    <p:sldId id="290" r:id="rId15"/>
    <p:sldId id="295" r:id="rId16"/>
    <p:sldId id="3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2299F-15E6-4F99-9210-6C28780EFF4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B08C-C7D7-4F24-9807-67289A2C74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4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1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9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2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5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8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2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9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4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9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9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ADCE-4B79-49B6-969B-88E4901E25A1}" type="datetime1">
              <a:rPr lang="ru-RU" smtClean="0"/>
              <a:t>16.11.2022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D8DF-3999-4C71-BA5E-807744CB30BC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59EA-A780-420A-A2CE-A9182E43EEBC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0D1-21B7-413C-9B68-FC76A66D2EC6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1D98-851D-461C-979B-575D26352E2B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B545-D4E7-4928-ABBE-0591325BABF3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C24-AEB1-4387-AFE7-4A8EE19EFD93}" type="datetime1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6DE-B45C-4E6A-B2C0-3D87263AA35F}" type="datetime1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7D0-AC94-430F-A7BF-C5973BE652D5}" type="datetime1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022B-9919-43D1-8FA0-1AA1FFE2671D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CE7-BAA0-4B09-810B-5F2D2F8A93C2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F3170E-60EA-4158-9FD9-13B412864694}" type="datetime1">
              <a:rPr lang="ru-RU" smtClean="0"/>
              <a:t>16.11.2022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НАВЫК ПИСЬМА в начальной школе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body" idx="1"/>
          </p:nvPr>
        </p:nvSpPr>
        <p:spPr>
          <a:xfrm>
            <a:off x="2575295" y="4437112"/>
            <a:ext cx="6400800" cy="150971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Леонова Ульяна Витальевна</a:t>
            </a:r>
          </a:p>
          <a:p>
            <a:pPr algn="r"/>
            <a:r>
              <a:rPr lang="ru-RU" dirty="0" smtClean="0"/>
              <a:t>учитель-логопед МБОУ СОШ№34 </a:t>
            </a:r>
          </a:p>
          <a:p>
            <a:pPr algn="r"/>
            <a:r>
              <a:rPr lang="ru-RU" dirty="0" err="1" smtClean="0"/>
              <a:t>г.Тверь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476672"/>
            <a:ext cx="4536504" cy="54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/>
              <a:t>Во втором — более важным становится</a:t>
            </a:r>
          </a:p>
          <a:p>
            <a:pPr algn="just"/>
            <a:r>
              <a:rPr lang="ru-RU" b="1" dirty="0" smtClean="0"/>
              <a:t>морфологический и</a:t>
            </a:r>
          </a:p>
          <a:p>
            <a:pPr algn="just"/>
            <a:r>
              <a:rPr lang="ru-RU" b="1" dirty="0" smtClean="0"/>
              <a:t>лексико-грамматический анализ слов и предложений. </a:t>
            </a:r>
          </a:p>
          <a:p>
            <a:pPr marL="114300" indent="0" algn="just">
              <a:buNone/>
            </a:pPr>
            <a:r>
              <a:rPr lang="ru-RU" dirty="0"/>
              <a:t>Ключевой операцией здесь является решение орфографической задачи.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66429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80728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Наибольшие трудности </a:t>
            </a:r>
            <a:r>
              <a:rPr lang="ru-RU" sz="3200" dirty="0" smtClean="0"/>
              <a:t>у детей </a:t>
            </a:r>
            <a:r>
              <a:rPr lang="ru-RU" sz="3200" b="1" dirty="0" smtClean="0"/>
              <a:t>вызывает </a:t>
            </a:r>
            <a:r>
              <a:rPr lang="ru-RU" sz="3200" dirty="0" smtClean="0"/>
              <a:t>не запоминание правил орфографии, а </a:t>
            </a:r>
            <a:r>
              <a:rPr lang="ru-RU" sz="3200" b="1" dirty="0" smtClean="0"/>
              <a:t>обнаружение орфограммы, выбор необходимого правила, </a:t>
            </a:r>
            <a:r>
              <a:rPr lang="ru-RU" sz="3200" dirty="0" smtClean="0"/>
              <a:t>адекватного данной ситуации</a:t>
            </a:r>
            <a:r>
              <a:rPr lang="ru-RU" sz="3200" b="1" dirty="0" smtClean="0"/>
              <a:t>, и решение орфографической задачи с помощью выбранного правила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260648"/>
            <a:ext cx="4536504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Психологическая структура деятельности письма </a:t>
            </a:r>
            <a:r>
              <a:rPr lang="ru-RU" dirty="0" smtClean="0"/>
              <a:t>несколько различается при создании </a:t>
            </a:r>
            <a:r>
              <a:rPr lang="ru-RU" b="1" dirty="0" smtClean="0"/>
              <a:t>разных форм письменной продукции</a:t>
            </a:r>
            <a:r>
              <a:rPr lang="ru-RU" dirty="0" smtClean="0"/>
              <a:t>: </a:t>
            </a:r>
          </a:p>
          <a:p>
            <a:pPr lvl="1" algn="just"/>
            <a:r>
              <a:rPr lang="ru-RU" dirty="0" smtClean="0"/>
              <a:t>списывании, </a:t>
            </a:r>
          </a:p>
          <a:p>
            <a:pPr lvl="1" algn="just"/>
            <a:r>
              <a:rPr lang="ru-RU" dirty="0" smtClean="0"/>
              <a:t>диктанте,</a:t>
            </a:r>
          </a:p>
          <a:p>
            <a:pPr lvl="1" algn="just"/>
            <a:r>
              <a:rPr lang="ru-RU" dirty="0" smtClean="0"/>
              <a:t>изложении,</a:t>
            </a:r>
          </a:p>
          <a:p>
            <a:pPr lvl="1" algn="just"/>
            <a:r>
              <a:rPr lang="ru-RU" dirty="0" smtClean="0"/>
              <a:t>сочинении,</a:t>
            </a:r>
          </a:p>
          <a:p>
            <a:pPr lvl="1" algn="just"/>
            <a:r>
              <a:rPr lang="ru-RU" dirty="0" smtClean="0"/>
              <a:t> письменном сообщении различных жанров (письмо друзьям, дневник, конспект лекции, заявление, научное или художественное произведение).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289448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260648"/>
            <a:ext cx="4824536" cy="6264696"/>
          </a:xfrm>
        </p:spPr>
        <p:txBody>
          <a:bodyPr>
            <a:normAutofit fontScale="92500" lnSpcReduction="20000"/>
          </a:bodyPr>
          <a:lstStyle/>
          <a:p>
            <a:pPr marL="36000" indent="283464" algn="just">
              <a:lnSpc>
                <a:spcPct val="120000"/>
              </a:lnSpc>
              <a:buNone/>
            </a:pPr>
            <a:r>
              <a:rPr lang="ru-RU" dirty="0" smtClean="0"/>
              <a:t>	Дополнительной сложностью, которая привносится в психологическую структуру творческой работы, является несовпадение жанров устных и письменных высказываний. </a:t>
            </a:r>
          </a:p>
          <a:p>
            <a:pPr marL="36000" indent="283464" algn="just">
              <a:lnSpc>
                <a:spcPct val="120000"/>
              </a:lnSpc>
              <a:buNone/>
            </a:pPr>
            <a:r>
              <a:rPr lang="ru-RU" dirty="0" smtClean="0"/>
              <a:t>	У детей это расхождение особенно велико, так как у многих из них преобладает </a:t>
            </a:r>
            <a:r>
              <a:rPr lang="ru-RU" b="1" dirty="0" smtClean="0"/>
              <a:t>ситуативная, диалогическая форма речи</a:t>
            </a:r>
            <a:r>
              <a:rPr lang="ru-RU" dirty="0" smtClean="0"/>
              <a:t>. В основе же письменной речи лежит </a:t>
            </a:r>
            <a:r>
              <a:rPr lang="ru-RU" b="1" dirty="0" smtClean="0"/>
              <a:t>контекстная, монологическая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1602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939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ДЕТИ ГРУППЫ РИСКА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5112568"/>
          </a:xfrm>
        </p:spPr>
        <p:txBody>
          <a:bodyPr>
            <a:normAutofit fontScale="77500" lnSpcReduction="20000"/>
          </a:bodyPr>
          <a:lstStyle/>
          <a:p>
            <a:pPr marL="36000" indent="283464" algn="just">
              <a:lnSpc>
                <a:spcPct val="120000"/>
              </a:lnSpc>
              <a:buNone/>
            </a:pPr>
            <a:r>
              <a:rPr lang="ru-RU" dirty="0" smtClean="0"/>
              <a:t>	• </a:t>
            </a:r>
            <a:r>
              <a:rPr lang="ru-RU" b="1" dirty="0" smtClean="0"/>
              <a:t>состояния риска академической </a:t>
            </a:r>
            <a:r>
              <a:rPr lang="ru-RU" b="1" dirty="0" err="1" smtClean="0"/>
              <a:t>неуспешности</a:t>
            </a:r>
            <a:r>
              <a:rPr lang="ru-RU" dirty="0" smtClean="0"/>
              <a:t>, обусловленные тем, что ученикам предъявляются требования, не соответствую­щие уровню развития у них значимых для школы интеллектуаль­ных и психофизиологических функций;</a:t>
            </a:r>
          </a:p>
          <a:p>
            <a:pPr marL="36000" indent="283464" algn="just">
              <a:lnSpc>
                <a:spcPct val="120000"/>
              </a:lnSpc>
              <a:buNone/>
            </a:pPr>
            <a:r>
              <a:rPr lang="ru-RU" dirty="0" smtClean="0"/>
              <a:t>	• </a:t>
            </a:r>
            <a:r>
              <a:rPr lang="ru-RU" b="1" dirty="0" smtClean="0"/>
              <a:t>состояния социального риска,</a:t>
            </a:r>
            <a:r>
              <a:rPr lang="ru-RU" dirty="0" smtClean="0"/>
              <a:t> возникающие на фоне нарушений социально-личностных отношений ребенка с окружающей средой или личного внутреннего конфликта, который может быть связан с негативными переживаниями;</a:t>
            </a:r>
          </a:p>
          <a:p>
            <a:pPr marL="36000" indent="283464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ДЕТИ ГРУППЫ РИСКА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000" indent="283464" algn="just">
              <a:lnSpc>
                <a:spcPct val="120000"/>
              </a:lnSpc>
              <a:buNone/>
            </a:pPr>
            <a:r>
              <a:rPr lang="ru-RU" dirty="0" smtClean="0"/>
              <a:t>•  </a:t>
            </a:r>
            <a:r>
              <a:rPr lang="ru-RU" b="1" dirty="0" smtClean="0"/>
              <a:t>состояния риска по здоровью</a:t>
            </a:r>
            <a:r>
              <a:rPr lang="ru-RU" dirty="0" smtClean="0"/>
              <a:t>, вызванные чрезмерным нервно-психическим напряжением ребенка, которое может быть предопределено и внешними по отношению к нему, и внутренними факторами. К первым относится завышенный уровень требований, предъявляемых как школой, так и родителями, ко вторым — состояние соматического и нервно-психического здоровья ученика;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b="1" dirty="0" smtClean="0"/>
              <a:t>состояния комплексного риска</a:t>
            </a:r>
            <a:r>
              <a:rPr lang="ru-RU" dirty="0" smtClean="0"/>
              <a:t>, включающие в себя в той или иной степени признаки перечисленных выше состояний.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7" y="162880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СПАСИБО ЗА ВНИМАНИЕ 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764704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Навык письма </a:t>
            </a:r>
            <a:r>
              <a:rPr lang="ru-RU" sz="2800" dirty="0" smtClean="0"/>
              <a:t>связан с устной речью и </a:t>
            </a:r>
            <a:r>
              <a:rPr lang="ru-RU" sz="2800" b="1" dirty="0" smtClean="0"/>
              <a:t>имеет собственную психологическую, сенсомоторную базу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5" y="2636912"/>
            <a:ext cx="571500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Алексей Николаевич Леонтьев, 1903-1979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680520" cy="5001344"/>
          </a:xfrm>
        </p:spPr>
        <p:txBody>
          <a:bodyPr>
            <a:normAutofit fontScale="70000" lnSpcReduction="20000"/>
          </a:bodyPr>
          <a:lstStyle/>
          <a:p>
            <a:pPr marL="0" indent="283464" algn="just">
              <a:lnSpc>
                <a:spcPct val="120000"/>
              </a:lnSpc>
              <a:buNone/>
            </a:pPr>
            <a:r>
              <a:rPr lang="ru-RU" dirty="0" smtClean="0"/>
              <a:t>	По  </a:t>
            </a:r>
            <a:r>
              <a:rPr lang="ru-RU" b="1" dirty="0" smtClean="0"/>
              <a:t>А.Н. Леонтьеву</a:t>
            </a:r>
            <a:r>
              <a:rPr lang="ru-RU" dirty="0" smtClean="0"/>
              <a:t>, (1983)</a:t>
            </a:r>
          </a:p>
          <a:p>
            <a:pPr marL="0" indent="283464" algn="just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письмо включает три основные операции: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а) символическое обозначение звуков речи, т. е. фонем,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б) моделирование звуковой структуры слова с помощью графических символов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в) графо-моторные операции. </a:t>
            </a:r>
          </a:p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  <a:p>
            <a:pPr marL="0" indent="283464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Каждая из них является как бы самостоятельным навыком  (подсистемой) и имеет соответствующее психологическое обеспечение.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376264" cy="40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а) Навык символизации, т. е. буквенного обозначения фонем: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4320480" cy="49293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формируется на основе развивающихся у ребенка </a:t>
            </a:r>
            <a:r>
              <a:rPr lang="ru-RU" b="1" dirty="0" smtClean="0"/>
              <a:t>способностей к символизации </a:t>
            </a:r>
            <a:r>
              <a:rPr lang="ru-RU" dirty="0" smtClean="0"/>
              <a:t>более широкого плана: символической игры, изобразительной деятельности и др.</a:t>
            </a:r>
          </a:p>
          <a:p>
            <a:pPr algn="just"/>
            <a:r>
              <a:rPr lang="ru-RU" dirty="0" smtClean="0"/>
              <a:t>Кроме того, необходимой его предпосылкой является достаточная </a:t>
            </a:r>
            <a:r>
              <a:rPr lang="ru-RU" b="1" dirty="0" smtClean="0"/>
              <a:t>зрелость фонематического восприятия и языкового сознания </a:t>
            </a:r>
            <a:r>
              <a:rPr lang="ru-RU" dirty="0" smtClean="0"/>
              <a:t>[Левина Р. Е., 1940].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304256" cy="38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б) Моделирование звуковой структуры слова с помощью букв.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536504" cy="46634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Реализация данного навыка на начальной стадии обучения грамоте происходит в два этапа: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сначала выполняется </a:t>
            </a:r>
            <a:r>
              <a:rPr lang="ru-RU" b="1" dirty="0" smtClean="0"/>
              <a:t>фонологическое структурирование звуковой стороны слова</a:t>
            </a:r>
            <a:r>
              <a:rPr lang="ru-RU" dirty="0" smtClean="0"/>
              <a:t>, т. е. установление временной последовательности фонем, из которых оно состоит,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а затем производится </a:t>
            </a:r>
            <a:r>
              <a:rPr lang="ru-RU" b="1" dirty="0" smtClean="0"/>
              <a:t>трансформация временной последовательности фонем в пространственную последовательность букв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44824"/>
            <a:ext cx="23042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405" y="278610"/>
            <a:ext cx="7498080" cy="1143000"/>
          </a:xfrm>
        </p:spPr>
        <p:txBody>
          <a:bodyPr/>
          <a:lstStyle/>
          <a:p>
            <a:r>
              <a:rPr lang="ru-RU" sz="3600" b="1" dirty="0" smtClean="0"/>
              <a:t>в) </a:t>
            </a:r>
            <a:r>
              <a:rPr lang="ru-RU" sz="3600" b="1" dirty="0" err="1" smtClean="0"/>
              <a:t>Графо-моторные</a:t>
            </a:r>
            <a:r>
              <a:rPr lang="ru-RU" sz="3600" b="1" dirty="0" smtClean="0"/>
              <a:t> навыки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412776"/>
            <a:ext cx="4464496" cy="50013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являются конечным  звеном в цепочке операций, составляющих письмо. Тем самым они могут оказывать влияние не только на каллиграфию, но и на весь процесс письма в целом. Например, наличие затруднений в изображении букв иногда настолько загружает внимание ребенка, что дезорганизует и все предшествующие операции.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520280" cy="35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548680"/>
            <a:ext cx="3960440" cy="5616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Сенсомоторная база, или комплекс функциональных предпосылок письма, представляет собой многоуровневую систему, включающую большое количество когнитивных и речевых функций. </a:t>
            </a:r>
          </a:p>
          <a:p>
            <a:pPr algn="just"/>
            <a:r>
              <a:rPr lang="ru-RU" dirty="0" smtClean="0"/>
              <a:t>Достигая минимально необходимого уровня зрелости, они создают оптимальные возможности для осуществления операций </a:t>
            </a:r>
            <a:r>
              <a:rPr lang="ru-RU" dirty="0" err="1" smtClean="0"/>
              <a:t>звуко-буквенной</a:t>
            </a:r>
            <a:r>
              <a:rPr lang="ru-RU" dirty="0" smtClean="0"/>
              <a:t> символизации, графического моделирования звуковой структуры слов и реализации </a:t>
            </a:r>
            <a:r>
              <a:rPr lang="ru-RU" dirty="0" err="1" smtClean="0"/>
              <a:t>графо-моторной</a:t>
            </a:r>
            <a:r>
              <a:rPr lang="ru-RU" dirty="0" smtClean="0"/>
              <a:t> программы. 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1683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4968552" cy="5112568"/>
          </a:xfrm>
        </p:spPr>
        <p:txBody>
          <a:bodyPr>
            <a:normAutofit/>
          </a:bodyPr>
          <a:lstStyle/>
          <a:p>
            <a:pPr marL="36000" algn="just">
              <a:lnSpc>
                <a:spcPct val="110000"/>
              </a:lnSpc>
            </a:pPr>
            <a:r>
              <a:rPr lang="ru-RU" dirty="0" err="1" smtClean="0"/>
              <a:t>Звуко-буквенная</a:t>
            </a:r>
            <a:r>
              <a:rPr lang="ru-RU" dirty="0" smtClean="0"/>
              <a:t> символизация и графическое моделирования звуковой структуры слов в ситуациях фонетического письма (</a:t>
            </a:r>
            <a:r>
              <a:rPr lang="ru-RU" dirty="0"/>
              <a:t>п</a:t>
            </a:r>
            <a:r>
              <a:rPr lang="ru-RU" dirty="0" smtClean="0"/>
              <a:t>о правилам русской графики) протекают несколько иначе, чем в тех случаях, где требуется использование орфографических правил.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00808"/>
            <a:ext cx="21602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476672"/>
            <a:ext cx="4536504" cy="5854784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dirty="0" smtClean="0"/>
              <a:t>В первом случае ключевым процессом является</a:t>
            </a:r>
          </a:p>
          <a:p>
            <a:pPr algn="just"/>
            <a:r>
              <a:rPr lang="ru-RU" b="1" dirty="0" smtClean="0"/>
              <a:t>фонематический анализ,</a:t>
            </a:r>
          </a:p>
          <a:p>
            <a:pPr algn="just"/>
            <a:r>
              <a:rPr lang="ru-RU" b="1" dirty="0" smtClean="0"/>
              <a:t>акустико-артикуляторная дифференциация фонем</a:t>
            </a:r>
          </a:p>
          <a:p>
            <a:pPr algn="just"/>
            <a:r>
              <a:rPr lang="ru-RU" b="1" dirty="0" smtClean="0"/>
              <a:t>установление </a:t>
            </a:r>
            <a:r>
              <a:rPr lang="ru-RU" b="1" dirty="0" err="1" smtClean="0"/>
              <a:t>звуко</a:t>
            </a:r>
            <a:r>
              <a:rPr lang="ru-RU" b="1" dirty="0" smtClean="0"/>
              <a:t>-буквенных соответствий по правилам графики. </a:t>
            </a:r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Основная </a:t>
            </a:r>
            <a:r>
              <a:rPr lang="ru-RU" dirty="0"/>
              <a:t>нагрузка при этом падает на операции фонематического анализа и актуализацию </a:t>
            </a:r>
            <a:r>
              <a:rPr lang="ru-RU" dirty="0" err="1"/>
              <a:t>звуко</a:t>
            </a:r>
            <a:r>
              <a:rPr lang="ru-RU" dirty="0"/>
              <a:t>-буквенных ассоциаций.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24744"/>
            <a:ext cx="25922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</TotalTime>
  <Words>450</Words>
  <Application>Microsoft Office PowerPoint</Application>
  <PresentationFormat>Экран (4:3)</PresentationFormat>
  <Paragraphs>86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     НАВЫК ПИСЬМА в начальной школе</vt:lpstr>
      <vt:lpstr>Презентация PowerPoint</vt:lpstr>
      <vt:lpstr>Алексей Николаевич Леонтьев, 1903-1979</vt:lpstr>
      <vt:lpstr>а) Навык символизации, т. е. буквенного обозначения фонем:</vt:lpstr>
      <vt:lpstr>б) Моделирование звуковой структуры слова с помощью букв.</vt:lpstr>
      <vt:lpstr>в) Графо-моторные навыки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ГРУППЫ РИСКА</vt:lpstr>
      <vt:lpstr>ДЕТИ ГРУППЫ РИСКА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ДИЗОРФОГРАФИЯ</dc:title>
  <dc:creator>1395258</dc:creator>
  <cp:lastModifiedBy>29с</cp:lastModifiedBy>
  <cp:revision>140</cp:revision>
  <dcterms:created xsi:type="dcterms:W3CDTF">2022-10-22T09:56:53Z</dcterms:created>
  <dcterms:modified xsi:type="dcterms:W3CDTF">2022-11-16T14:31:49Z</dcterms:modified>
</cp:coreProperties>
</file>