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8" r:id="rId43"/>
  </p:sldIdLst>
  <p:sldSz cx="12192000" cy="6858000"/>
  <p:notesSz cx="6858000" cy="9144000"/>
  <p:embeddedFontLst>
    <p:embeddedFont>
      <p:font typeface="Calibri" pitchFamily="34" charset="0"/>
      <p:regular r:id="rId45"/>
      <p:bold r:id="rId46"/>
      <p:italic r:id="rId47"/>
      <p:boldItalic r:id="rId48"/>
    </p:embeddedFont>
    <p:embeddedFont>
      <p:font typeface="Roboto Black" charset="0"/>
      <p:bold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409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0b010bdd78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10b010bdd7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0e3c04d89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10e3c04d89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0e3c04d89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0e3c04d89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0e3c04d891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0e3c04d891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0e3c04d891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0e3c04d891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0e3c04d891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10e3c04d891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0e3c04d891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0e3c04d891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0e3c04d891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0e3c04d891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0b010bdd7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0b010bdd7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0e3c04d891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0e3c04d891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0e3c04d891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10e3c04d891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0e3c04d891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0e3c04d891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0e3c04d891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0e3c04d891_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0e3c04d891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0e3c04d891_2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0b010bdd7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0b010bdd78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0e3c04d891_3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0e3c04d891_3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0e3c04d891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0e3c04d891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0e3c04d891_3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0e3c04d891_3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0e3c04d891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0e3c04d891_3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0e3c04d891_3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0e3c04d891_3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0e3c04d891_3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0e3c04d891_3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0e3c04d891_3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0e3c04d891_3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0e3c04d891_3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0e3c04d891_3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0e3c04d891_3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0e3c04d891_3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0e3c04d891_3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0e3c04d891_3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0e3c04d891_3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0e3c04d891_3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0e3c04d891_3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0e3c04d891_3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0e3c04d891_3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0e3c04d891_3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0e3c04d891_3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0e3c04d891_3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0e3c04d8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0e3c04d8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0b010bdd7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0b010bdd7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800" dirty="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социальные сети, мессенджеры и сервисы.</a:t>
            </a:r>
            <a:endParaRPr dirty="0"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0"/>
              </a:spcBef>
              <a:spcAft>
                <a:spcPts val="0"/>
              </a:spcAft>
              <a:buClr>
                <a:srgbClr val="888888"/>
              </a:buClr>
              <a:buSzPts val="37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  <a:defRPr sz="53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3550" algn="l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3550" algn="l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4pPr>
            <a:lvl5pPr marL="2286000" lvl="4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5pPr>
            <a:lvl6pPr marL="2743200" lvl="5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6pPr>
            <a:lvl7pPr marL="3200400" lvl="6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7pPr>
            <a:lvl8pPr marL="3657600" lvl="7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8pPr>
            <a:lvl9pPr marL="4114800" lvl="8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4pPr>
            <a:lvl5pPr marL="2286000" lvl="4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5pPr>
            <a:lvl6pPr marL="2743200" lvl="5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6pPr>
            <a:lvl7pPr marL="3200400" lvl="6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7pPr>
            <a:lvl8pPr marL="3657600" lvl="7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8pPr>
            <a:lvl9pPr marL="4114800" lvl="8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01650" algn="l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Char char="•"/>
              <a:defRPr sz="4300"/>
            </a:lvl1pPr>
            <a:lvl2pPr marL="914400" lvl="1" indent="-463550" algn="l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Char char="–"/>
              <a:defRPr sz="3700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4pPr>
            <a:lvl5pPr marL="2286000" lvl="4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»"/>
              <a:defRPr sz="2700"/>
            </a:lvl5pPr>
            <a:lvl6pPr marL="2743200" lvl="5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6pPr>
            <a:lvl7pPr marL="3200400" lvl="6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7pPr>
            <a:lvl8pPr marL="3657600" lvl="7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8pPr>
            <a:lvl9pPr marL="4114800" lvl="8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35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hyperlink" Target="https://ok.ru/digital.september" TargetMode="External"/><Relationship Id="rId18" Type="http://schemas.openxmlformats.org/officeDocument/2006/relationships/image" Target="../media/image34.png"/><Relationship Id="rId3" Type="http://schemas.openxmlformats.org/officeDocument/2006/relationships/hyperlink" Target="https://edu.1sept.ru/" TargetMode="External"/><Relationship Id="rId21" Type="http://schemas.openxmlformats.org/officeDocument/2006/relationships/hyperlink" Target="https://www.youtube.com/user/PervoeSentyabrya" TargetMode="External"/><Relationship Id="rId7" Type="http://schemas.openxmlformats.org/officeDocument/2006/relationships/hyperlink" Target="https://1sept.ru/" TargetMode="External"/><Relationship Id="rId12" Type="http://schemas.openxmlformats.org/officeDocument/2006/relationships/image" Target="../media/image31.png"/><Relationship Id="rId17" Type="http://schemas.openxmlformats.org/officeDocument/2006/relationships/hyperlink" Target="https://vk.com/digital.september" TargetMode="External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hyperlink" Target="https://ds.1sept.ru/" TargetMode="External"/><Relationship Id="rId5" Type="http://schemas.openxmlformats.org/officeDocument/2006/relationships/hyperlink" Target="https://video.1sept.ru/" TargetMode="External"/><Relationship Id="rId15" Type="http://schemas.openxmlformats.org/officeDocument/2006/relationships/hyperlink" Target="https://www.facebook.com/digital.september" TargetMode="External"/><Relationship Id="rId10" Type="http://schemas.openxmlformats.org/officeDocument/2006/relationships/image" Target="../media/image30.png"/><Relationship Id="rId19" Type="http://schemas.openxmlformats.org/officeDocument/2006/relationships/hyperlink" Target="https://www.instagram.com/pervoes/" TargetMode="External"/><Relationship Id="rId4" Type="http://schemas.openxmlformats.org/officeDocument/2006/relationships/image" Target="../media/image27.png"/><Relationship Id="rId9" Type="http://schemas.openxmlformats.org/officeDocument/2006/relationships/hyperlink" Target="https://urok.1sept.ru/" TargetMode="External"/><Relationship Id="rId14" Type="http://schemas.openxmlformats.org/officeDocument/2006/relationships/image" Target="../media/image32.png"/><Relationship Id="rId2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7313525" y="2182025"/>
            <a:ext cx="4568100" cy="16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Arial"/>
              <a:buNone/>
            </a:pPr>
            <a:r>
              <a:rPr lang="ru-RU" sz="33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PRO поиск информации </a:t>
            </a:r>
            <a:endParaRPr sz="33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Arial"/>
              <a:buNone/>
            </a:pPr>
            <a:r>
              <a:rPr lang="ru-RU" sz="33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 сети Интернет</a:t>
            </a:r>
            <a:endParaRPr sz="33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32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None/>
            </a:pPr>
            <a:r>
              <a:rPr lang="ru-RU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Дмитрий Дворецкий</a:t>
            </a:r>
            <a:endParaRPr sz="2000" b="1">
              <a:solidFill>
                <a:srgbClr val="FF0000"/>
              </a:solidFill>
            </a:endParaRPr>
          </a:p>
        </p:txBody>
      </p:sp>
      <p:pic>
        <p:nvPicPr>
          <p:cNvPr id="86" name="Google Shape;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3175" y="1277400"/>
            <a:ext cx="4173275" cy="436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/>
          <p:nvPr/>
        </p:nvSpPr>
        <p:spPr>
          <a:xfrm>
            <a:off x="838200" y="1185"/>
            <a:ext cx="10515600" cy="6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" name="Google Shape;146;p22"/>
          <p:cNvSpPr txBox="1"/>
          <p:nvPr/>
        </p:nvSpPr>
        <p:spPr>
          <a:xfrm>
            <a:off x="838200" y="617647"/>
            <a:ext cx="10515600" cy="57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" name="Google Shape;147;p22"/>
          <p:cNvSpPr txBox="1"/>
          <p:nvPr/>
        </p:nvSpPr>
        <p:spPr>
          <a:xfrm>
            <a:off x="4550" y="3200399"/>
            <a:ext cx="12183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Как узнать самые популярные запросы?</a:t>
            </a:r>
            <a:endParaRPr sz="30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/>
          <p:nvPr/>
        </p:nvSpPr>
        <p:spPr>
          <a:xfrm>
            <a:off x="838200" y="1185"/>
            <a:ext cx="10515600" cy="685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p23"/>
          <p:cNvSpPr txBox="1"/>
          <p:nvPr/>
        </p:nvSpPr>
        <p:spPr>
          <a:xfrm>
            <a:off x="838200" y="617647"/>
            <a:ext cx="10515600" cy="57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4" name="Google Shape;1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7650"/>
            <a:ext cx="12191999" cy="57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/>
          <p:nvPr/>
        </p:nvSpPr>
        <p:spPr>
          <a:xfrm>
            <a:off x="838200" y="1185"/>
            <a:ext cx="10515600" cy="685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0" name="Google Shape;160;p24"/>
          <p:cNvSpPr txBox="1"/>
          <p:nvPr/>
        </p:nvSpPr>
        <p:spPr>
          <a:xfrm>
            <a:off x="838200" y="617647"/>
            <a:ext cx="10515600" cy="579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7650"/>
            <a:ext cx="12192000" cy="579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/>
          <p:nvPr/>
        </p:nvSpPr>
        <p:spPr>
          <a:xfrm>
            <a:off x="838200" y="1185"/>
            <a:ext cx="10515600" cy="6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" name="Google Shape;167;p25"/>
          <p:cNvSpPr txBox="1"/>
          <p:nvPr/>
        </p:nvSpPr>
        <p:spPr>
          <a:xfrm>
            <a:off x="838200" y="617647"/>
            <a:ext cx="10515600" cy="57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" name="Google Shape;168;p25"/>
          <p:cNvSpPr txBox="1"/>
          <p:nvPr/>
        </p:nvSpPr>
        <p:spPr>
          <a:xfrm>
            <a:off x="4550" y="3200399"/>
            <a:ext cx="12183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99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Примеры сомнительных источников информации</a:t>
            </a:r>
            <a:endParaRPr sz="3000" b="1" i="0" u="none" strike="noStrike" cap="none">
              <a:solidFill>
                <a:srgbClr val="990000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32650"/>
            <a:ext cx="12192000" cy="578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95900"/>
            <a:ext cx="12192001" cy="581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94700"/>
            <a:ext cx="12192000" cy="582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/>
          <p:cNvSpPr/>
          <p:nvPr/>
        </p:nvSpPr>
        <p:spPr>
          <a:xfrm>
            <a:off x="838200" y="1185"/>
            <a:ext cx="10515600" cy="6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9" name="Google Shape;189;p29"/>
          <p:cNvSpPr txBox="1"/>
          <p:nvPr/>
        </p:nvSpPr>
        <p:spPr>
          <a:xfrm>
            <a:off x="838200" y="617647"/>
            <a:ext cx="10515600" cy="57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0" name="Google Shape;190;p29"/>
          <p:cNvSpPr txBox="1"/>
          <p:nvPr/>
        </p:nvSpPr>
        <p:spPr>
          <a:xfrm>
            <a:off x="4550" y="3200399"/>
            <a:ext cx="12183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1C4587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Примеры источников информации, на которые можно </a:t>
            </a:r>
            <a:endParaRPr sz="3000" b="1">
              <a:solidFill>
                <a:srgbClr val="1C4587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1C4587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обратить внимание, но лучше перепроверять</a:t>
            </a:r>
            <a:endParaRPr sz="3000" b="1" i="0" u="none" strike="noStrike" cap="none">
              <a:solidFill>
                <a:srgbClr val="1C4587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32950"/>
            <a:ext cx="12192000" cy="578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063" y="1809400"/>
            <a:ext cx="11327875" cy="293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/>
        </p:nvSpPr>
        <p:spPr>
          <a:xfrm>
            <a:off x="4550" y="3200399"/>
            <a:ext cx="12183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Является ли большое количество информации проблемой?</a:t>
            </a:r>
            <a:endParaRPr sz="30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04157"/>
            <a:ext cx="12192000" cy="5823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3"/>
          <p:cNvSpPr/>
          <p:nvPr/>
        </p:nvSpPr>
        <p:spPr>
          <a:xfrm>
            <a:off x="838200" y="1185"/>
            <a:ext cx="10515600" cy="6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33"/>
          <p:cNvSpPr txBox="1"/>
          <p:nvPr/>
        </p:nvSpPr>
        <p:spPr>
          <a:xfrm>
            <a:off x="838200" y="617647"/>
            <a:ext cx="10515600" cy="57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2" name="Google Shape;212;p33"/>
          <p:cNvSpPr txBox="1"/>
          <p:nvPr/>
        </p:nvSpPr>
        <p:spPr>
          <a:xfrm>
            <a:off x="4550" y="3200399"/>
            <a:ext cx="12183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1C4587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Примеры источников информации, которым можно доверять</a:t>
            </a:r>
            <a:endParaRPr sz="3000" b="1" i="0" u="none" strike="noStrike" cap="none">
              <a:solidFill>
                <a:srgbClr val="1C4587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20688"/>
            <a:ext cx="12191999" cy="5803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20688"/>
            <a:ext cx="12192001" cy="58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94700"/>
            <a:ext cx="12192000" cy="581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7"/>
          <p:cNvSpPr txBox="1"/>
          <p:nvPr/>
        </p:nvSpPr>
        <p:spPr>
          <a:xfrm>
            <a:off x="4550" y="3200399"/>
            <a:ext cx="12183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Правил №1 Максимально понятный запрос</a:t>
            </a:r>
            <a:endParaRPr sz="30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20688"/>
            <a:ext cx="12191999" cy="5781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"/>
          <p:cNvSpPr txBox="1"/>
          <p:nvPr/>
        </p:nvSpPr>
        <p:spPr>
          <a:xfrm>
            <a:off x="4550" y="3200399"/>
            <a:ext cx="12183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Правил №2 Используйте меньше слов</a:t>
            </a:r>
            <a:endParaRPr sz="30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07350"/>
            <a:ext cx="12192000" cy="5820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1"/>
          <p:cNvSpPr txBox="1"/>
          <p:nvPr/>
        </p:nvSpPr>
        <p:spPr>
          <a:xfrm>
            <a:off x="4550" y="3200399"/>
            <a:ext cx="12183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Правило №3 Пользуйтесь разными поисковыми системами</a:t>
            </a:r>
            <a:endParaRPr sz="30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/>
          <p:nvPr/>
        </p:nvSpPr>
        <p:spPr>
          <a:xfrm>
            <a:off x="838200" y="1185"/>
            <a:ext cx="10515600" cy="685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" name="Google Shape;97;p15"/>
          <p:cNvSpPr txBox="1"/>
          <p:nvPr/>
        </p:nvSpPr>
        <p:spPr>
          <a:xfrm>
            <a:off x="838200" y="1075526"/>
            <a:ext cx="10515600" cy="5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b="1">
                <a:solidFill>
                  <a:srgbClr val="333333"/>
                </a:solidFill>
                <a:highlight>
                  <a:srgbClr val="FBFBF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Темпы роста удвоения информации:</a:t>
            </a:r>
            <a:endParaRPr sz="2000" b="1">
              <a:solidFill>
                <a:srgbClr val="33333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0" lvl="0" indent="0" algn="l" rtl="0">
              <a:lnSpc>
                <a:spcPct val="1375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>
                <a:solidFill>
                  <a:srgbClr val="333333"/>
                </a:solidFill>
                <a:highlight>
                  <a:srgbClr val="FBFBF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1750-е — первое удвоение всей информации</a:t>
            </a:r>
            <a:endParaRPr sz="2000">
              <a:solidFill>
                <a:srgbClr val="33333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0" lvl="0" indent="0" algn="l" rtl="0">
              <a:lnSpc>
                <a:spcPct val="1375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>
                <a:solidFill>
                  <a:srgbClr val="333333"/>
                </a:solidFill>
                <a:highlight>
                  <a:srgbClr val="FBFBF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1900-е — второе удвоение</a:t>
            </a:r>
            <a:endParaRPr sz="2000">
              <a:solidFill>
                <a:srgbClr val="33333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0" lvl="0" indent="0" algn="l" rtl="0">
              <a:lnSpc>
                <a:spcPct val="1375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>
                <a:solidFill>
                  <a:srgbClr val="333333"/>
                </a:solidFill>
                <a:highlight>
                  <a:srgbClr val="FBFBF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1950-е — третье удвоение</a:t>
            </a:r>
            <a:endParaRPr sz="2000">
              <a:solidFill>
                <a:srgbClr val="33333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0" lvl="0" indent="0" algn="l" rtl="0">
              <a:lnSpc>
                <a:spcPct val="1375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>
                <a:solidFill>
                  <a:srgbClr val="333333"/>
                </a:solidFill>
                <a:highlight>
                  <a:srgbClr val="FBFBF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Информация стала удваиваться каждые 10 лет</a:t>
            </a:r>
            <a:endParaRPr sz="2000">
              <a:solidFill>
                <a:srgbClr val="33333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0" lvl="0" indent="0" algn="l" rtl="0">
              <a:lnSpc>
                <a:spcPct val="1375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>
                <a:solidFill>
                  <a:srgbClr val="333333"/>
                </a:solidFill>
                <a:highlight>
                  <a:srgbClr val="FBFBF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1970-е — удвоение каждые 5 лет</a:t>
            </a:r>
            <a:endParaRPr sz="2000">
              <a:solidFill>
                <a:srgbClr val="33333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0" lvl="0" indent="0" algn="l" rtl="0">
              <a:lnSpc>
                <a:spcPct val="1375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>
                <a:solidFill>
                  <a:srgbClr val="333333"/>
                </a:solidFill>
                <a:highlight>
                  <a:srgbClr val="FBFBF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2000-й — удвоение каждые 2 года</a:t>
            </a:r>
            <a:endParaRPr sz="2000">
              <a:solidFill>
                <a:srgbClr val="33333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0" lvl="0" indent="0" algn="l" rtl="0">
              <a:lnSpc>
                <a:spcPct val="1375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>
                <a:solidFill>
                  <a:srgbClr val="333333"/>
                </a:solidFill>
                <a:highlight>
                  <a:srgbClr val="FBFBF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 2008 по 2012 объем инфы увеличился в 5 раз</a:t>
            </a:r>
            <a:endParaRPr sz="2000">
              <a:solidFill>
                <a:srgbClr val="33333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0" lvl="0" indent="0" algn="l" rtl="0">
              <a:lnSpc>
                <a:spcPct val="1375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>
                <a:solidFill>
                  <a:srgbClr val="333333"/>
                </a:solidFill>
                <a:highlight>
                  <a:srgbClr val="FBFBF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 2010 по 2020 объем инфы увеличился еще в 50 раз!</a:t>
            </a:r>
            <a:endParaRPr sz="2000">
              <a:solidFill>
                <a:srgbClr val="33333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0" algn="l" rtl="0">
              <a:lnSpc>
                <a:spcPct val="1375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33333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8775" y="618725"/>
            <a:ext cx="8793950" cy="582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3"/>
          <p:cNvSpPr txBox="1"/>
          <p:nvPr/>
        </p:nvSpPr>
        <p:spPr>
          <a:xfrm>
            <a:off x="4550" y="3200399"/>
            <a:ext cx="12183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Правило №4 Копайте глубже</a:t>
            </a:r>
            <a:endParaRPr sz="30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20688"/>
            <a:ext cx="12192000" cy="585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5"/>
          <p:cNvSpPr txBox="1"/>
          <p:nvPr/>
        </p:nvSpPr>
        <p:spPr>
          <a:xfrm>
            <a:off x="4550" y="3200399"/>
            <a:ext cx="12183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Правило №5 </a:t>
            </a:r>
            <a:r>
              <a:rPr lang="ru-RU" sz="30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Используйте поисковый синтаксис</a:t>
            </a:r>
            <a:endParaRPr sz="30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6"/>
          <p:cNvPicPr preferRelativeResize="0"/>
          <p:nvPr/>
        </p:nvPicPr>
        <p:blipFill rotWithShape="1">
          <a:blip r:embed="rId3">
            <a:alphaModFix/>
          </a:blip>
          <a:srcRect l="-4788"/>
          <a:stretch/>
        </p:blipFill>
        <p:spPr>
          <a:xfrm>
            <a:off x="0" y="860975"/>
            <a:ext cx="12192002" cy="17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750" y="2715375"/>
            <a:ext cx="11635249" cy="345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7"/>
          <p:cNvSpPr txBox="1"/>
          <p:nvPr/>
        </p:nvSpPr>
        <p:spPr>
          <a:xfrm>
            <a:off x="4550" y="3200399"/>
            <a:ext cx="12183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Правило №5 </a:t>
            </a:r>
            <a:r>
              <a:rPr lang="ru-RU" sz="30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Ctrl+F — поиск по сайту</a:t>
            </a:r>
            <a:endParaRPr sz="30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32650"/>
            <a:ext cx="12192000" cy="574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9"/>
          <p:cNvSpPr txBox="1"/>
          <p:nvPr/>
        </p:nvSpPr>
        <p:spPr>
          <a:xfrm>
            <a:off x="4550" y="3200399"/>
            <a:ext cx="12183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Правило №5 </a:t>
            </a:r>
            <a:r>
              <a:rPr lang="ru-RU" sz="30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Используйте сервисы поддержки</a:t>
            </a:r>
            <a:endParaRPr sz="30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988" y="1721400"/>
            <a:ext cx="10868025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1"/>
          <p:cNvSpPr txBox="1"/>
          <p:nvPr/>
        </p:nvSpPr>
        <p:spPr>
          <a:xfrm>
            <a:off x="4550" y="3200399"/>
            <a:ext cx="121830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Правило №6 </a:t>
            </a:r>
            <a:r>
              <a:rPr lang="ru-RU" sz="30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Проверяйте достоверность информации</a:t>
            </a:r>
            <a:endParaRPr sz="30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/>
          <p:nvPr/>
        </p:nvSpPr>
        <p:spPr>
          <a:xfrm>
            <a:off x="838200" y="35560"/>
            <a:ext cx="10515600" cy="6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838200" y="617647"/>
            <a:ext cx="10515600" cy="579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4550" y="3200399"/>
            <a:ext cx="12183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Куда уходит поиск? </a:t>
            </a:r>
            <a:endParaRPr sz="30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2"/>
          <p:cNvSpPr txBox="1"/>
          <p:nvPr/>
        </p:nvSpPr>
        <p:spPr>
          <a:xfrm>
            <a:off x="506125" y="2242425"/>
            <a:ext cx="112107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«Правило трех источников»</a:t>
            </a:r>
            <a:r>
              <a:rPr lang="ru-RU" sz="30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0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—</a:t>
            </a:r>
            <a:r>
              <a:rPr lang="ru-RU" sz="30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когда совпадение сведений не менее, чем из трех источников, с высокой степенью уверенности может свидетельствовать о достоверности факта. Специалисты в области СМИ сформулировали свой подход очень удачно: «совпадение сведений не менее, чем из трех источников».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750" y="954100"/>
            <a:ext cx="5174325" cy="522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000" y="801700"/>
            <a:ext cx="3437674" cy="343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0975" y="3762200"/>
            <a:ext cx="2600350" cy="260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5"/>
          <p:cNvSpPr/>
          <p:nvPr/>
        </p:nvSpPr>
        <p:spPr>
          <a:xfrm>
            <a:off x="4018000" y="4029943"/>
            <a:ext cx="3960440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E4A1F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CE4A1F"/>
                </a:solidFill>
                <a:latin typeface="Roboto Black"/>
                <a:ea typeface="Roboto Black"/>
                <a:cs typeface="Roboto Black"/>
                <a:sym typeface="Roboto Black"/>
              </a:rPr>
              <a:t>Наши социальные сети</a:t>
            </a:r>
            <a:endParaRPr/>
          </a:p>
        </p:txBody>
      </p:sp>
      <p:pic>
        <p:nvPicPr>
          <p:cNvPr id="326" name="Google Shape;326;p5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6112" y="2172359"/>
            <a:ext cx="1872208" cy="41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55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02376" y="2172359"/>
            <a:ext cx="1872208" cy="41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5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14352" y="2172359"/>
            <a:ext cx="1872208" cy="41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55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90008" y="2892438"/>
            <a:ext cx="1872208" cy="41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55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466272" y="2892438"/>
            <a:ext cx="1872208" cy="41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55">
            <a:hlinkClick r:id="rId13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306032" y="4606007"/>
            <a:ext cx="50405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55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782196" y="4606007"/>
            <a:ext cx="50405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55">
            <a:hlinkClick r:id="rId17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044114" y="4606007"/>
            <a:ext cx="50405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55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520278" y="4606007"/>
            <a:ext cx="50405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55">
            <a:hlinkClick r:id="rId21"/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7258360" y="4606007"/>
            <a:ext cx="504056" cy="504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/>
          <p:nvPr/>
        </p:nvSpPr>
        <p:spPr>
          <a:xfrm>
            <a:off x="838200" y="1185"/>
            <a:ext cx="10515600" cy="685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838200" y="617647"/>
            <a:ext cx="10515600" cy="579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4550" y="3200399"/>
            <a:ext cx="121828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2" name="Google Shape;11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0" y="617650"/>
            <a:ext cx="12182899" cy="579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/>
          <p:nvPr/>
        </p:nvSpPr>
        <p:spPr>
          <a:xfrm>
            <a:off x="838200" y="1185"/>
            <a:ext cx="10515600" cy="685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838200" y="617647"/>
            <a:ext cx="10515600" cy="579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7650"/>
            <a:ext cx="12192001" cy="579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/>
          <p:nvPr/>
        </p:nvSpPr>
        <p:spPr>
          <a:xfrm>
            <a:off x="838200" y="1185"/>
            <a:ext cx="10515600" cy="685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838200" y="617647"/>
            <a:ext cx="10515600" cy="579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6325" y="617650"/>
            <a:ext cx="9287426" cy="5795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>
            <a:off x="838200" y="1185"/>
            <a:ext cx="10515600" cy="685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" name="Google Shape;132;p20"/>
          <p:cNvSpPr txBox="1"/>
          <p:nvPr/>
        </p:nvSpPr>
        <p:spPr>
          <a:xfrm>
            <a:off x="838200" y="617647"/>
            <a:ext cx="10515600" cy="579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" name="Google Shape;133;p20"/>
          <p:cNvSpPr txBox="1"/>
          <p:nvPr/>
        </p:nvSpPr>
        <p:spPr>
          <a:xfrm>
            <a:off x="4550" y="3200399"/>
            <a:ext cx="12183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Какие браузеры самые популярные в России?</a:t>
            </a:r>
            <a:endParaRPr sz="30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/>
          <p:nvPr/>
        </p:nvSpPr>
        <p:spPr>
          <a:xfrm>
            <a:off x="838200" y="1185"/>
            <a:ext cx="10515600" cy="685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" name="Google Shape;139;p21"/>
          <p:cNvSpPr txBox="1"/>
          <p:nvPr/>
        </p:nvSpPr>
        <p:spPr>
          <a:xfrm>
            <a:off x="838200" y="617647"/>
            <a:ext cx="10515600" cy="579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0" name="Google Shape;140;p21"/>
          <p:cNvPicPr preferRelativeResize="0"/>
          <p:nvPr/>
        </p:nvPicPr>
        <p:blipFill rotWithShape="1">
          <a:blip r:embed="rId3">
            <a:alphaModFix/>
          </a:blip>
          <a:srcRect t="1603"/>
          <a:stretch/>
        </p:blipFill>
        <p:spPr>
          <a:xfrm>
            <a:off x="-25" y="617650"/>
            <a:ext cx="12192000" cy="579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</Words>
  <Application>Microsoft Office PowerPoint</Application>
  <PresentationFormat>Произвольный</PresentationFormat>
  <Paragraphs>34</Paragraphs>
  <Slides>42</Slides>
  <Notes>42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Calibri</vt:lpstr>
      <vt:lpstr>Roboto Black</vt:lpstr>
      <vt:lpstr>Times New Roman</vt:lpstr>
      <vt:lpstr>Тема Office</vt:lpstr>
      <vt:lpstr>PRO поиск информации  в сети Интернет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 поиск информации  в сети Интернет  </dc:title>
  <cp:lastModifiedBy>68</cp:lastModifiedBy>
  <cp:revision>2</cp:revision>
  <dcterms:modified xsi:type="dcterms:W3CDTF">2022-03-18T09:45:29Z</dcterms:modified>
</cp:coreProperties>
</file>