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74" r:id="rId2"/>
    <p:sldId id="428" r:id="rId3"/>
    <p:sldId id="421" r:id="rId4"/>
    <p:sldId id="422" r:id="rId5"/>
    <p:sldId id="423" r:id="rId6"/>
    <p:sldId id="391" r:id="rId7"/>
    <p:sldId id="405" r:id="rId8"/>
    <p:sldId id="429" r:id="rId9"/>
    <p:sldId id="425" r:id="rId10"/>
    <p:sldId id="372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>
        <p:scale>
          <a:sx n="140" d="100"/>
          <a:sy n="140" d="100"/>
        </p:scale>
        <p:origin x="-804" y="-4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D6A48-5386-4E38-8734-8EB660426429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AAFEF-850C-4DBC-BF41-2AC8DE533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779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56B7-46B4-480B-8FAE-AB3C8584915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023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5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4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8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6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2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0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2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2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D4C2-34CD-465A-A8A2-174F961BA0EE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hilanthropy.ru/analysis/2018/06/28/6474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19672" y="1923678"/>
            <a:ext cx="5872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Про приемное родительство: </a:t>
            </a:r>
            <a:endParaRPr lang="ru-RU" b="1" dirty="0" smtClean="0"/>
          </a:p>
          <a:p>
            <a:pPr algn="ctr"/>
            <a:r>
              <a:rPr lang="ru-RU" b="1" dirty="0" smtClean="0"/>
              <a:t>отношения </a:t>
            </a:r>
            <a:r>
              <a:rPr lang="ru-RU" b="1" dirty="0"/>
              <a:t>без напряжения</a:t>
            </a:r>
          </a:p>
        </p:txBody>
      </p:sp>
    </p:spTree>
    <p:extLst>
      <p:ext uri="{BB962C8B-B14F-4D97-AF65-F5344CB8AC3E}">
        <p14:creationId xmlns:p14="http://schemas.microsoft.com/office/powerpoint/2010/main" val="328025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93509"/>
            <a:ext cx="6912768" cy="59406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Список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/>
              <a:t>литературы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915566"/>
            <a:ext cx="82089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/>
              <a:t>Китаев-Смык Л.А. Психология стресса. — М.: Наука, 1983. — 386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Н.А. </a:t>
            </a:r>
            <a:r>
              <a:rPr lang="ru-RU" sz="1600" dirty="0" err="1"/>
              <a:t>Палиева</a:t>
            </a:r>
            <a:r>
              <a:rPr lang="ru-RU" sz="1600" dirty="0"/>
              <a:t>, В.В. Савченко, Г.Н. </a:t>
            </a:r>
            <a:r>
              <a:rPr lang="ru-RU" sz="1600" dirty="0" smtClean="0"/>
              <a:t>Соломатина. Мотивация </a:t>
            </a:r>
            <a:r>
              <a:rPr lang="ru-RU" sz="1600" dirty="0"/>
              <a:t>принятия приемного </a:t>
            </a:r>
            <a:r>
              <a:rPr lang="ru-RU" sz="1600" dirty="0" smtClean="0"/>
              <a:t>ребенка в </a:t>
            </a:r>
            <a:r>
              <a:rPr lang="ru-RU" sz="1600" dirty="0"/>
              <a:t>замещающую </a:t>
            </a:r>
            <a:r>
              <a:rPr lang="ru-RU" sz="1600" dirty="0" smtClean="0"/>
              <a:t>семью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 smtClean="0"/>
              <a:t>Петрановская</a:t>
            </a:r>
            <a:r>
              <a:rPr lang="ru-RU" sz="1600" dirty="0" smtClean="0"/>
              <a:t> Л.А. Супермен устал </a:t>
            </a:r>
            <a:r>
              <a:rPr lang="en-US" sz="1600" dirty="0">
                <a:hlinkClick r:id="rId3"/>
              </a:rPr>
              <a:t>https://philanthropy.ru/analysis/2018/06/28/64740</a:t>
            </a:r>
            <a:r>
              <a:rPr lang="en-US" sz="1600" dirty="0" smtClean="0">
                <a:hlinkClick r:id="rId3"/>
              </a:rPr>
              <a:t>/</a:t>
            </a:r>
            <a:r>
              <a:rPr lang="ru-RU" sz="1600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/>
              <a:t>Ослон</a:t>
            </a:r>
            <a:r>
              <a:rPr lang="ru-RU" sz="1600" dirty="0"/>
              <a:t> В.Н., Одинцова М.А., Семья Г.В., Зинченко Е.А. Инвариантные и вариантные социально-психологические характеристики успешных замещающих матерей // Психологическая наука и образование. 2021. Том 26. № 6. С. 149–163. </a:t>
            </a:r>
            <a:r>
              <a:rPr lang="ru-RU" sz="1600" dirty="0" smtClean="0"/>
              <a:t>doi:10.17759/pse.2021260612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err="1"/>
              <a:t>Ослон</a:t>
            </a:r>
            <a:r>
              <a:rPr lang="ru-RU" sz="1600" dirty="0"/>
              <a:t> В.Н. Дети-сироты в образовательном пространстве России (по результатам опроса регионов o реализации гарантий доступности качественного образования для детей-сирот и лиц из их числа и поддержки их на всех уровнях образования) // Психологическая наука и образование. 2016. Том 21. № 1. С. 146–155. doi:10.17759/pse.2016210113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367046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729658" y="63663"/>
            <a:ext cx="3676919" cy="46097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7175" indent="-257175" algn="r">
              <a:buFont typeface="+mj-lt"/>
              <a:buAutoNum type="arabicPeriod"/>
            </a:pPr>
            <a:endParaRPr lang="ru-RU" sz="135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40221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Мотивация принятия ребенка в семью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55526"/>
            <a:ext cx="6696744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50" dirty="0">
                <a:latin typeface="Arial Narrow" panose="020B0606020202030204" pitchFamily="34" charset="0"/>
              </a:rPr>
              <a:t>Желание </a:t>
            </a:r>
            <a:r>
              <a:rPr lang="ru-RU" sz="1450" dirty="0" smtClean="0">
                <a:latin typeface="Arial Narrow" panose="020B0606020202030204" pitchFamily="34" charset="0"/>
              </a:rPr>
              <a:t>сделать счастливым ребенка</a:t>
            </a:r>
          </a:p>
          <a:p>
            <a:r>
              <a:rPr lang="ru-RU" sz="1450" dirty="0" smtClean="0">
                <a:latin typeface="Arial Narrow" panose="020B0606020202030204" pitchFamily="34" charset="0"/>
              </a:rPr>
              <a:t>Желание вырвать ребенка из системы</a:t>
            </a:r>
          </a:p>
          <a:p>
            <a:r>
              <a:rPr lang="ru-RU" sz="1450" dirty="0" smtClean="0">
                <a:latin typeface="Arial Narrow" panose="020B0606020202030204" pitchFamily="34" charset="0"/>
              </a:rPr>
              <a:t>Жалость</a:t>
            </a:r>
          </a:p>
          <a:p>
            <a:r>
              <a:rPr lang="ru-RU" sz="1450" dirty="0" smtClean="0">
                <a:latin typeface="Arial Narrow" panose="020B0606020202030204" pitchFamily="34" charset="0"/>
              </a:rPr>
              <a:t>Зарок</a:t>
            </a:r>
            <a:endParaRPr lang="ru-RU" sz="1450" dirty="0">
              <a:latin typeface="Arial Narrow" panose="020B0606020202030204" pitchFamily="34" charset="0"/>
            </a:endParaRPr>
          </a:p>
          <a:p>
            <a:r>
              <a:rPr lang="ru-RU" sz="1450" dirty="0" smtClean="0">
                <a:latin typeface="Arial Narrow" panose="020B0606020202030204" pitchFamily="34" charset="0"/>
              </a:rPr>
              <a:t>Быть как все, семья – это дети</a:t>
            </a:r>
          </a:p>
          <a:p>
            <a:r>
              <a:rPr lang="ru-RU" sz="1450" dirty="0" smtClean="0">
                <a:latin typeface="Arial Narrow" panose="020B0606020202030204" pitchFamily="34" charset="0"/>
              </a:rPr>
              <a:t>Статус </a:t>
            </a:r>
          </a:p>
          <a:p>
            <a:r>
              <a:rPr lang="ru-RU" sz="1450" dirty="0" smtClean="0">
                <a:latin typeface="Arial Narrow" panose="020B0606020202030204" pitchFamily="34" charset="0"/>
              </a:rPr>
              <a:t>Религиозные мотивы</a:t>
            </a:r>
          </a:p>
          <a:p>
            <a:r>
              <a:rPr lang="ru-RU" sz="1450" dirty="0" smtClean="0">
                <a:latin typeface="Arial Narrow" panose="020B0606020202030204" pitchFamily="34" charset="0"/>
              </a:rPr>
              <a:t>Желание спасти брак</a:t>
            </a:r>
          </a:p>
          <a:p>
            <a:r>
              <a:rPr lang="ru-RU" sz="1450" dirty="0" smtClean="0">
                <a:latin typeface="Arial Narrow" panose="020B0606020202030204" pitchFamily="34" charset="0"/>
              </a:rPr>
              <a:t>Брат/ сестра ребенку (что бы рос не эгоистом)</a:t>
            </a:r>
          </a:p>
          <a:p>
            <a:r>
              <a:rPr lang="ru-RU" sz="1450" dirty="0" smtClean="0">
                <a:latin typeface="Arial Narrow" panose="020B0606020202030204" pitchFamily="34" charset="0"/>
              </a:rPr>
              <a:t>Страх родить своего ребенка (ОВЗ)</a:t>
            </a:r>
            <a:endParaRPr lang="ru-RU" sz="1450" dirty="0">
              <a:latin typeface="Arial Narrow" panose="020B0606020202030204" pitchFamily="34" charset="0"/>
            </a:endParaRPr>
          </a:p>
          <a:p>
            <a:r>
              <a:rPr lang="ru-RU" sz="1450" dirty="0" smtClean="0">
                <a:latin typeface="Arial Narrow" panose="020B0606020202030204" pitchFamily="34" charset="0"/>
              </a:rPr>
              <a:t>Отсутствие </a:t>
            </a:r>
            <a:r>
              <a:rPr lang="ru-RU" sz="1450" dirty="0">
                <a:latin typeface="Arial Narrow" panose="020B0606020202030204" pitchFamily="34" charset="0"/>
              </a:rPr>
              <a:t>детей – желание стать родителями</a:t>
            </a:r>
          </a:p>
          <a:p>
            <a:r>
              <a:rPr lang="ru-RU" sz="1450" dirty="0" smtClean="0">
                <a:latin typeface="Arial Narrow" panose="020B0606020202030204" pitchFamily="34" charset="0"/>
              </a:rPr>
              <a:t>Продолжение традиций, рода</a:t>
            </a:r>
          </a:p>
          <a:p>
            <a:r>
              <a:rPr lang="ru-RU" sz="1450" dirty="0" smtClean="0">
                <a:latin typeface="Arial Narrow" panose="020B0606020202030204" pitchFamily="34" charset="0"/>
              </a:rPr>
              <a:t>Стремление исправить ошибки воспитания</a:t>
            </a:r>
          </a:p>
          <a:p>
            <a:r>
              <a:rPr lang="ru-RU" sz="1450" dirty="0" smtClean="0">
                <a:latin typeface="Arial Narrow" panose="020B0606020202030204" pitchFamily="34" charset="0"/>
              </a:rPr>
              <a:t>«Пустое» </a:t>
            </a:r>
            <a:r>
              <a:rPr lang="ru-RU" sz="1450" dirty="0" err="1" smtClean="0">
                <a:latin typeface="Arial Narrow" panose="020B0606020202030204" pitchFamily="34" charset="0"/>
              </a:rPr>
              <a:t>гнезо</a:t>
            </a:r>
            <a:endParaRPr lang="ru-RU" sz="1450" dirty="0" smtClean="0">
              <a:latin typeface="Arial Narrow" panose="020B0606020202030204" pitchFamily="34" charset="0"/>
            </a:endParaRPr>
          </a:p>
          <a:p>
            <a:r>
              <a:rPr lang="ru-RU" sz="1450" dirty="0" smtClean="0">
                <a:latin typeface="Arial Narrow" panose="020B0606020202030204" pitchFamily="34" charset="0"/>
              </a:rPr>
              <a:t>«Замена» ребенка</a:t>
            </a:r>
          </a:p>
          <a:p>
            <a:r>
              <a:rPr lang="ru-RU" sz="1450" dirty="0" smtClean="0">
                <a:latin typeface="Arial Narrow" panose="020B0606020202030204" pitchFamily="34" charset="0"/>
              </a:rPr>
              <a:t>Стакан воды в старости</a:t>
            </a:r>
          </a:p>
          <a:p>
            <a:r>
              <a:rPr lang="ru-RU" sz="1450" dirty="0" smtClean="0">
                <a:latin typeface="Arial Narrow" panose="020B0606020202030204" pitchFamily="34" charset="0"/>
              </a:rPr>
              <a:t>Партнер для общения</a:t>
            </a:r>
          </a:p>
          <a:p>
            <a:r>
              <a:rPr lang="ru-RU" sz="1450" dirty="0" smtClean="0">
                <a:latin typeface="Arial Narrow" panose="020B0606020202030204" pitchFamily="34" charset="0"/>
              </a:rPr>
              <a:t>Материальные проблемы</a:t>
            </a:r>
          </a:p>
          <a:p>
            <a:r>
              <a:rPr lang="ru-RU" sz="1450" dirty="0" smtClean="0">
                <a:latin typeface="Arial Narrow" panose="020B0606020202030204" pitchFamily="34" charset="0"/>
              </a:rPr>
              <a:t>Использование ребенка в качестве рабочей силы, сексуального объекта</a:t>
            </a:r>
            <a:endParaRPr lang="ru-RU" sz="145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96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57" y="825005"/>
            <a:ext cx="3048128" cy="120155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729658" y="63663"/>
            <a:ext cx="3676919" cy="46097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7175" indent="-257175" algn="r">
              <a:buFont typeface="+mj-lt"/>
              <a:buAutoNum type="arabicPeriod"/>
            </a:pPr>
            <a:endParaRPr lang="ru-RU" sz="135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524637"/>
            <a:ext cx="3808335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Arial Narrow" panose="020B0606020202030204" pitchFamily="34" charset="0"/>
              </a:rPr>
              <a:t>Желание сделать ребенка счастливым</a:t>
            </a:r>
          </a:p>
          <a:p>
            <a:r>
              <a:rPr lang="ru-RU" sz="1300" dirty="0" smtClean="0">
                <a:latin typeface="Arial Narrow" panose="020B0606020202030204" pitchFamily="34" charset="0"/>
              </a:rPr>
              <a:t>Желание вырвать ребенка из системы</a:t>
            </a:r>
          </a:p>
          <a:p>
            <a:r>
              <a:rPr lang="ru-RU" sz="1300" dirty="0" smtClean="0">
                <a:latin typeface="Arial Narrow" panose="020B0606020202030204" pitchFamily="34" charset="0"/>
              </a:rPr>
              <a:t>Жалость</a:t>
            </a:r>
          </a:p>
          <a:p>
            <a:r>
              <a:rPr lang="ru-RU" sz="1300" dirty="0" smtClean="0">
                <a:latin typeface="Arial Narrow" panose="020B0606020202030204" pitchFamily="34" charset="0"/>
              </a:rPr>
              <a:t>Зарок, желание «вырвать» из системы</a:t>
            </a:r>
          </a:p>
          <a:p>
            <a:r>
              <a:rPr lang="ru-RU" sz="1300" dirty="0" smtClean="0">
                <a:latin typeface="Arial Narrow" panose="020B0606020202030204" pitchFamily="34" charset="0"/>
              </a:rPr>
              <a:t>Так получилось</a:t>
            </a:r>
          </a:p>
          <a:p>
            <a:r>
              <a:rPr lang="ru-RU" sz="1300" dirty="0" smtClean="0">
                <a:latin typeface="Arial Narrow" panose="020B0606020202030204" pitchFamily="34" charset="0"/>
              </a:rPr>
              <a:t>Быть как все, семья – это дети</a:t>
            </a:r>
          </a:p>
          <a:p>
            <a:r>
              <a:rPr lang="ru-RU" sz="1300" dirty="0" smtClean="0">
                <a:latin typeface="Arial Narrow" panose="020B0606020202030204" pitchFamily="34" charset="0"/>
              </a:rPr>
              <a:t>Статус </a:t>
            </a:r>
          </a:p>
          <a:p>
            <a:r>
              <a:rPr lang="ru-RU" sz="1300" dirty="0" smtClean="0">
                <a:latin typeface="Arial Narrow" panose="020B0606020202030204" pitchFamily="34" charset="0"/>
              </a:rPr>
              <a:t>Религиозные мотивы</a:t>
            </a:r>
          </a:p>
          <a:p>
            <a:r>
              <a:rPr lang="ru-RU" sz="1300" dirty="0" smtClean="0">
                <a:latin typeface="Arial Narrow" panose="020B0606020202030204" pitchFamily="34" charset="0"/>
              </a:rPr>
              <a:t>Желание спасти брак</a:t>
            </a:r>
          </a:p>
          <a:p>
            <a:r>
              <a:rPr lang="ru-RU" sz="1300" dirty="0" smtClean="0">
                <a:latin typeface="Arial Narrow" panose="020B0606020202030204" pitchFamily="34" charset="0"/>
              </a:rPr>
              <a:t>Брат/ сестра ребенку (что бы рос не эгоистом)</a:t>
            </a:r>
          </a:p>
          <a:p>
            <a:r>
              <a:rPr lang="ru-RU" sz="1300" dirty="0" smtClean="0">
                <a:latin typeface="Arial Narrow" panose="020B0606020202030204" pitchFamily="34" charset="0"/>
              </a:rPr>
              <a:t>Страх родить своего ребенка (ОВЗ)</a:t>
            </a:r>
          </a:p>
          <a:p>
            <a:r>
              <a:rPr lang="ru-RU" sz="1300" dirty="0" smtClean="0">
                <a:latin typeface="Arial Narrow" panose="020B0606020202030204" pitchFamily="34" charset="0"/>
              </a:rPr>
              <a:t>Отсутствие детей – желание стать родителями</a:t>
            </a:r>
          </a:p>
          <a:p>
            <a:r>
              <a:rPr lang="ru-RU" sz="1300" dirty="0" smtClean="0">
                <a:latin typeface="Arial Narrow" panose="020B0606020202030204" pitchFamily="34" charset="0"/>
              </a:rPr>
              <a:t>Продолжение традиций, рода</a:t>
            </a:r>
          </a:p>
          <a:p>
            <a:r>
              <a:rPr lang="ru-RU" sz="1300" dirty="0" smtClean="0">
                <a:latin typeface="Arial Narrow" panose="020B0606020202030204" pitchFamily="34" charset="0"/>
              </a:rPr>
              <a:t>Стремление исправить ошибки воспитания</a:t>
            </a:r>
          </a:p>
          <a:p>
            <a:r>
              <a:rPr lang="ru-RU" sz="1300" dirty="0" smtClean="0">
                <a:latin typeface="Arial Narrow" panose="020B0606020202030204" pitchFamily="34" charset="0"/>
              </a:rPr>
              <a:t>«Пустое» гнездо</a:t>
            </a:r>
          </a:p>
          <a:p>
            <a:r>
              <a:rPr lang="ru-RU" sz="1300" dirty="0" smtClean="0">
                <a:latin typeface="Arial Narrow" panose="020B0606020202030204" pitchFamily="34" charset="0"/>
              </a:rPr>
              <a:t>«Замена» ребенка</a:t>
            </a:r>
          </a:p>
          <a:p>
            <a:r>
              <a:rPr lang="ru-RU" sz="1300" dirty="0" smtClean="0">
                <a:latin typeface="Arial Narrow" panose="020B0606020202030204" pitchFamily="34" charset="0"/>
              </a:rPr>
              <a:t>Стакан воды в старости</a:t>
            </a:r>
          </a:p>
          <a:p>
            <a:r>
              <a:rPr lang="ru-RU" sz="1300" dirty="0" smtClean="0">
                <a:latin typeface="Arial Narrow" panose="020B0606020202030204" pitchFamily="34" charset="0"/>
              </a:rPr>
              <a:t>Партнер для общения</a:t>
            </a:r>
          </a:p>
          <a:p>
            <a:r>
              <a:rPr lang="ru-RU" sz="1300" dirty="0" smtClean="0">
                <a:latin typeface="Arial Narrow" panose="020B0606020202030204" pitchFamily="34" charset="0"/>
              </a:rPr>
              <a:t>Материальные проблемы</a:t>
            </a:r>
          </a:p>
          <a:p>
            <a:r>
              <a:rPr lang="ru-RU" sz="1300" dirty="0" smtClean="0">
                <a:latin typeface="Arial Narrow" panose="020B0606020202030204" pitchFamily="34" charset="0"/>
              </a:rPr>
              <a:t>Использование ребенка в качестве рабочей силы, сексуального объекта</a:t>
            </a:r>
            <a:endParaRPr lang="ru-RU" sz="1300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53506" y="479965"/>
            <a:ext cx="3110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</a:rPr>
              <a:t>Гармоничная </a:t>
            </a:r>
            <a:r>
              <a:rPr lang="ru-RU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мотивация – 25,3%</a:t>
            </a:r>
            <a:endParaRPr lang="ru-RU" dirty="0">
              <a:latin typeface="Arial Narrow" panose="020B0606020202030204" pitchFamily="34" charset="0"/>
            </a:endParaRPr>
          </a:p>
        </p:txBody>
      </p:sp>
      <p:cxnSp>
        <p:nvCxnSpPr>
          <p:cNvPr id="10" name="Прямая со стрелкой 9"/>
          <p:cNvCxnSpPr>
            <a:endCxn id="6" idx="1"/>
          </p:cNvCxnSpPr>
          <p:nvPr/>
        </p:nvCxnSpPr>
        <p:spPr>
          <a:xfrm flipV="1">
            <a:off x="3131840" y="664631"/>
            <a:ext cx="2021666" cy="34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488942" y="1811673"/>
            <a:ext cx="3586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Альтруистическая мотивация – 11,5% </a:t>
            </a:r>
            <a:endParaRPr lang="ru-RU" dirty="0">
              <a:latin typeface="Arial Narrow" panose="020B060602020203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3712737" y="1362646"/>
            <a:ext cx="1346398" cy="711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374851" y="786183"/>
            <a:ext cx="3312368" cy="77745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70409" y="1563638"/>
            <a:ext cx="3312368" cy="57606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818051" y="4506240"/>
            <a:ext cx="20024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Arial Narrow" panose="020B0606020202030204" pitchFamily="34" charset="0"/>
              </a:rPr>
              <a:t>А ведь это выгодно</a:t>
            </a:r>
            <a:endParaRPr lang="ru-RU" sz="1400" b="1" i="1" dirty="0">
              <a:latin typeface="Arial Narrow" panose="020B060602020203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747130" y="786183"/>
            <a:ext cx="33188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latin typeface="Arial Narrow" panose="020B0606020202030204" pitchFamily="34" charset="0"/>
              </a:rPr>
              <a:t>Мне есть чем поделиться (временем, заботой, финансами и т.д.) и я хочу это сделать для </a:t>
            </a:r>
          </a:p>
          <a:p>
            <a:r>
              <a:rPr lang="ru-RU" sz="1200" b="1" i="1" dirty="0" smtClean="0">
                <a:latin typeface="Arial Narrow" panose="020B0606020202030204" pitchFamily="34" charset="0"/>
              </a:rPr>
              <a:t>                                           ребенка из системы, </a:t>
            </a:r>
          </a:p>
          <a:p>
            <a:r>
              <a:rPr lang="ru-RU" sz="1200" b="1" i="1" dirty="0" smtClean="0">
                <a:latin typeface="Arial Narrow" panose="020B0606020202030204" pitchFamily="34" charset="0"/>
              </a:rPr>
              <a:t>                                         я не жду ничего взамен</a:t>
            </a:r>
            <a:endParaRPr lang="ru-RU" sz="1200" b="1" i="1" dirty="0">
              <a:latin typeface="Arial Narrow" panose="020B0606020202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851984" y="3063841"/>
            <a:ext cx="2834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Эгоцентрическая мотивация – 13,8 %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201135" y="2133546"/>
            <a:ext cx="55604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Arial Narrow" panose="020B0606020202030204" pitchFamily="34" charset="0"/>
              </a:rPr>
              <a:t>Мне так жаль этих детей, не могу смотреть на детские дома</a:t>
            </a:r>
            <a:endParaRPr lang="ru-RU" sz="1400" b="1" i="1" dirty="0">
              <a:latin typeface="Arial Narrow" panose="020B0606020202030204" pitchFamily="34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561" y="2397664"/>
            <a:ext cx="2073763" cy="74571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659" y="3979712"/>
            <a:ext cx="2122326" cy="740733"/>
          </a:xfrm>
          <a:prstGeom prst="rect">
            <a:avLst/>
          </a:prstGeom>
        </p:spPr>
      </p:pic>
      <p:sp>
        <p:nvSpPr>
          <p:cNvPr id="41" name="Скругленный прямоугольник 40"/>
          <p:cNvSpPr/>
          <p:nvPr/>
        </p:nvSpPr>
        <p:spPr>
          <a:xfrm>
            <a:off x="417290" y="4155926"/>
            <a:ext cx="3312368" cy="56633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3779912" y="4597882"/>
            <a:ext cx="2880320" cy="116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3635896" y="2393864"/>
            <a:ext cx="3078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Социальная мотивация – 26,4% </a:t>
            </a:r>
            <a:endParaRPr lang="ru-RU" dirty="0">
              <a:latin typeface="Arial Narrow" panose="020B0606020202030204" pitchFamily="34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flipV="1">
            <a:off x="3702151" y="3610572"/>
            <a:ext cx="2149833" cy="129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3776650" y="2678859"/>
            <a:ext cx="33188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latin typeface="Arial Narrow" panose="020B0606020202030204" pitchFamily="34" charset="0"/>
              </a:rPr>
              <a:t>У всех есть дети, а у нас?</a:t>
            </a:r>
            <a:endParaRPr lang="ru-RU" sz="1200" b="1" i="1" dirty="0">
              <a:latin typeface="Arial Narrow" panose="020B0606020202030204" pitchFamily="34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76" y="2949156"/>
            <a:ext cx="1609344" cy="661416"/>
          </a:xfrm>
          <a:prstGeom prst="rect">
            <a:avLst/>
          </a:prstGeom>
        </p:spPr>
      </p:pic>
      <p:sp>
        <p:nvSpPr>
          <p:cNvPr id="54" name="Скругленный прямоугольник 53"/>
          <p:cNvSpPr/>
          <p:nvPr/>
        </p:nvSpPr>
        <p:spPr>
          <a:xfrm>
            <a:off x="361009" y="2133034"/>
            <a:ext cx="3312368" cy="202289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51985" y="4026912"/>
            <a:ext cx="3112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Материальная мотивация мотивация – 8% 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146" y="3415193"/>
            <a:ext cx="2122326" cy="740733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5220072" y="3676891"/>
            <a:ext cx="16894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Arial Narrow" panose="020B0606020202030204" pitchFamily="34" charset="0"/>
              </a:rPr>
              <a:t>Как мне одиноко</a:t>
            </a:r>
            <a:endParaRPr lang="ru-RU" sz="1400" b="1" i="1" dirty="0">
              <a:latin typeface="Arial Narrow" panose="020B0606020202030204" pitchFamily="34" charset="0"/>
            </a:endParaRPr>
          </a:p>
        </p:txBody>
      </p:sp>
      <p:cxnSp>
        <p:nvCxnSpPr>
          <p:cNvPr id="65" name="Прямая со стрелкой 64"/>
          <p:cNvCxnSpPr/>
          <p:nvPr/>
        </p:nvCxnSpPr>
        <p:spPr>
          <a:xfrm>
            <a:off x="3729658" y="1923678"/>
            <a:ext cx="471477" cy="517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12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729658" y="63663"/>
            <a:ext cx="3676919" cy="46097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7175" indent="-257175" algn="r">
              <a:buFont typeface="+mj-lt"/>
              <a:buAutoNum type="arabicPeriod"/>
            </a:pPr>
            <a:endParaRPr lang="ru-RU" sz="135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avatars.mds.yandex.net/get-ott/223007/2a0000016cb9eb45425a8ddb1c6050f32b1a/or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7574"/>
            <a:ext cx="5182544" cy="291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44104" y="4119470"/>
            <a:ext cx="38164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Arial Narrow" panose="020B0606020202030204" pitchFamily="34" charset="0"/>
              </a:rPr>
              <a:t>Мотивация меняется</a:t>
            </a:r>
            <a:endParaRPr lang="ru-RU" sz="2600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41151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Мотивация принятия ребенка в семью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27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729658" y="63663"/>
            <a:ext cx="3676919" cy="46097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7175" indent="-257175" algn="r">
              <a:buFont typeface="+mj-lt"/>
              <a:buAutoNum type="arabicPeriod"/>
            </a:pPr>
            <a:endParaRPr lang="ru-RU" sz="135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47422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Оценка ресурсов и рисков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86" y="843558"/>
            <a:ext cx="2899245" cy="38675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820420"/>
            <a:ext cx="4378426" cy="367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863836" y="130752"/>
            <a:ext cx="3676919" cy="46097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7175" indent="-257175" algn="r">
              <a:buFont typeface="+mj-lt"/>
              <a:buAutoNum type="arabicPeriod"/>
            </a:pPr>
            <a:endParaRPr lang="ru-RU" sz="135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3908" y="411510"/>
            <a:ext cx="5292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Травма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15" y="843558"/>
            <a:ext cx="5210175" cy="3400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2160" y="1038201"/>
            <a:ext cx="25922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Мы не можем ИЗМЕНИТЬ ситуацию, </a:t>
            </a:r>
          </a:p>
          <a:p>
            <a:endParaRPr lang="ru-RU" dirty="0" smtClean="0"/>
          </a:p>
          <a:p>
            <a:r>
              <a:rPr lang="ru-RU" dirty="0"/>
              <a:t>М</a:t>
            </a:r>
            <a:r>
              <a:rPr lang="ru-RU" dirty="0" smtClean="0"/>
              <a:t>ы не можем СМИРИТЬСЯ с ней</a:t>
            </a:r>
          </a:p>
          <a:p>
            <a:endParaRPr lang="ru-RU" dirty="0"/>
          </a:p>
          <a:p>
            <a:r>
              <a:rPr lang="ru-RU" dirty="0" smtClean="0"/>
              <a:t>Пережить горе – это испытать и преодолеть соответствующие реакции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46712" y="422425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Памятование, а не забвение (</a:t>
            </a:r>
            <a:r>
              <a:rPr lang="ru-RU" dirty="0" err="1" smtClean="0"/>
              <a:t>Ф.Е.Василюк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71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7411" y="1969585"/>
            <a:ext cx="1321825" cy="1183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13" dirty="0">
                <a:solidFill>
                  <a:srgbClr val="FF0000"/>
                </a:solidFill>
                <a:latin typeface="Arial" panose="020B0604020202020204" pitchFamily="34" charset="0"/>
              </a:rPr>
              <a:t>Надежная привязанность / безопасная</a:t>
            </a:r>
          </a:p>
          <a:p>
            <a:r>
              <a:rPr lang="ru-RU" sz="1013" dirty="0">
                <a:latin typeface="Arial" panose="020B0604020202020204" pitchFamily="34" charset="0"/>
              </a:rPr>
              <a:t>Дети страдают от разлуки, но утешаются, когда родители рядом</a:t>
            </a:r>
            <a:endParaRPr lang="ru-RU" sz="1013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76858" y="1955157"/>
            <a:ext cx="1321825" cy="1339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13" dirty="0">
                <a:solidFill>
                  <a:srgbClr val="FF0000"/>
                </a:solidFill>
                <a:latin typeface="Arial" panose="020B0604020202020204" pitchFamily="34" charset="0"/>
              </a:rPr>
              <a:t>Тревожная привязанность  </a:t>
            </a:r>
            <a:r>
              <a:rPr lang="ru-RU" sz="1013" dirty="0">
                <a:latin typeface="Arial" panose="020B0604020202020204" pitchFamily="34" charset="0"/>
              </a:rPr>
              <a:t>Дети испытывают стресс от разлуки, тяжело утешаются при появлении взрослого, цепляются за него</a:t>
            </a:r>
            <a:endParaRPr lang="ru-RU" sz="1013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97786" y="1976572"/>
            <a:ext cx="1437968" cy="1339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13" dirty="0">
                <a:solidFill>
                  <a:srgbClr val="FF0000"/>
                </a:solidFill>
                <a:latin typeface="Arial" panose="020B0604020202020204" pitchFamily="34" charset="0"/>
              </a:rPr>
              <a:t>Избегающая привязанность  </a:t>
            </a:r>
          </a:p>
          <a:p>
            <a:r>
              <a:rPr lang="ru-RU" sz="1013" dirty="0">
                <a:latin typeface="Arial" panose="020B0604020202020204" pitchFamily="34" charset="0"/>
              </a:rPr>
              <a:t>Дети не стресс от разлуки, при возвращении родителей игнорируют или избегают</a:t>
            </a:r>
            <a:endParaRPr lang="ru-RU" sz="1013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09517" y="1956752"/>
            <a:ext cx="1437968" cy="1339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13" dirty="0">
                <a:solidFill>
                  <a:srgbClr val="FF0000"/>
                </a:solidFill>
                <a:latin typeface="Arial" panose="020B0604020202020204" pitchFamily="34" charset="0"/>
              </a:rPr>
              <a:t>Дезорганизованная привязанность</a:t>
            </a:r>
          </a:p>
          <a:p>
            <a:r>
              <a:rPr lang="ru-RU" sz="1013" dirty="0">
                <a:latin typeface="Arial" panose="020B0604020202020204" pitchFamily="34" charset="0"/>
              </a:rPr>
              <a:t>У детей нет предсказуемой реакции на разлуку. Смешиваются паттерны избегания и цепляния.</a:t>
            </a:r>
            <a:endParaRPr lang="ru-RU" sz="1013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09517" y="3394616"/>
            <a:ext cx="1545616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13" dirty="0">
                <a:solidFill>
                  <a:srgbClr val="FF0000"/>
                </a:solidFill>
                <a:latin typeface="Arial" panose="020B0604020202020204" pitchFamily="34" charset="0"/>
              </a:rPr>
              <a:t>Неадаптивная модель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94564" y="3355399"/>
            <a:ext cx="3756156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13" dirty="0">
                <a:solidFill>
                  <a:srgbClr val="FF0000"/>
                </a:solidFill>
                <a:latin typeface="Arial" panose="020B0604020202020204" pitchFamily="34" charset="0"/>
              </a:rPr>
              <a:t>Модели привязанности в рамках нормативных отношений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505" y="1627018"/>
            <a:ext cx="713731" cy="33615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369" y="1627017"/>
            <a:ext cx="772618" cy="342567"/>
          </a:xfrm>
          <a:prstGeom prst="rect">
            <a:avLst/>
          </a:prstGeom>
        </p:spPr>
      </p:pic>
      <p:cxnSp>
        <p:nvCxnSpPr>
          <p:cNvPr id="22" name="Прямая со стрелкой 21"/>
          <p:cNvCxnSpPr/>
          <p:nvPr/>
        </p:nvCxnSpPr>
        <p:spPr>
          <a:xfrm>
            <a:off x="2719235" y="1435751"/>
            <a:ext cx="23786" cy="1756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299886" y="1389539"/>
            <a:ext cx="23786" cy="1756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655" y="1627017"/>
            <a:ext cx="1461262" cy="3425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6715" y="1644796"/>
            <a:ext cx="1329309" cy="30902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8560" y="1627017"/>
            <a:ext cx="1308236" cy="31358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625020" y="339502"/>
            <a:ext cx="4087658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привязанности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369348" y="771550"/>
            <a:ext cx="1321825" cy="559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13" dirty="0">
                <a:latin typeface="Arial" panose="020B0604020202020204" pitchFamily="34" charset="0"/>
              </a:rPr>
              <a:t>Избегающий или </a:t>
            </a:r>
            <a:r>
              <a:rPr lang="ru-RU" sz="1013" dirty="0" err="1">
                <a:latin typeface="Arial" panose="020B0604020202020204" pitchFamily="34" charset="0"/>
              </a:rPr>
              <a:t>гиперстимулирующий</a:t>
            </a:r>
            <a:r>
              <a:rPr lang="ru-RU" sz="1013" dirty="0">
                <a:latin typeface="Arial" panose="020B0604020202020204" pitchFamily="34" charset="0"/>
              </a:rPr>
              <a:t> взрослый</a:t>
            </a:r>
            <a:endParaRPr lang="ru-RU" sz="1013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876858" y="771550"/>
            <a:ext cx="1321825" cy="40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13" dirty="0">
                <a:latin typeface="Arial" panose="020B0604020202020204" pitchFamily="34" charset="0"/>
              </a:rPr>
              <a:t>Непоследовательный взрослый</a:t>
            </a:r>
            <a:endParaRPr lang="ru-RU" sz="1013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384368" y="771550"/>
            <a:ext cx="1321825" cy="871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13" dirty="0">
                <a:latin typeface="Arial" panose="020B0604020202020204" pitchFamily="34" charset="0"/>
              </a:rPr>
              <a:t>Ровные отношения с ребенком, эмоциональное принятие</a:t>
            </a:r>
            <a:endParaRPr lang="ru-RU" sz="1013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007355" y="699542"/>
            <a:ext cx="1852013" cy="715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13" dirty="0">
                <a:latin typeface="Arial" panose="020B0604020202020204" pitchFamily="34" charset="0"/>
              </a:rPr>
              <a:t>Робкие, неуверенные взрослые / пренебрегающие / (опыт насилия, пренебрежения)</a:t>
            </a:r>
            <a:endParaRPr lang="ru-RU" sz="1013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701457" y="3791889"/>
            <a:ext cx="6157911" cy="871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13" dirty="0">
                <a:latin typeface="Arial" panose="020B0604020202020204" pitchFamily="34" charset="0"/>
              </a:rPr>
              <a:t>Жестокое обращение: сочетание избегающего и амбивалентного поведения, избегающего и дезорганизованного поведения + неадекватные аффекты и неверные социальные представления</a:t>
            </a:r>
          </a:p>
          <a:p>
            <a:r>
              <a:rPr lang="ru-RU" sz="1013" dirty="0">
                <a:latin typeface="Arial" panose="020B0604020202020204" pitchFamily="34" charset="0"/>
              </a:rPr>
              <a:t>Дошкольники: навязчивое приспособление + избегание; агрессивное / беспомощное поведение</a:t>
            </a:r>
          </a:p>
          <a:p>
            <a:r>
              <a:rPr lang="ru-RU" sz="1013" dirty="0">
                <a:latin typeface="Arial" panose="020B0604020202020204" pitchFamily="34" charset="0"/>
              </a:rPr>
              <a:t>Школьный возраст: наказывающее поведение</a:t>
            </a:r>
          </a:p>
          <a:p>
            <a:r>
              <a:rPr lang="ru-RU" sz="1013" dirty="0">
                <a:latin typeface="Arial" panose="020B0604020202020204" pitchFamily="34" charset="0"/>
              </a:rPr>
              <a:t>Подростковый возраст: уход в себя + </a:t>
            </a:r>
            <a:endParaRPr lang="ru-RU" sz="1013" dirty="0"/>
          </a:p>
        </p:txBody>
      </p:sp>
      <p:sp>
        <p:nvSpPr>
          <p:cNvPr id="2" name="TextBox 1"/>
          <p:cNvSpPr txBox="1"/>
          <p:nvPr/>
        </p:nvSpPr>
        <p:spPr>
          <a:xfrm>
            <a:off x="1176734" y="1350017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02623" y="1367797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68630" y="1389539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27360" y="1390393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4922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123728" y="344001"/>
            <a:ext cx="430315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50" b="1" dirty="0">
                <a:latin typeface="Bahnschrift Condensed" panose="020B0502040204020203" pitchFamily="34" charset="0"/>
              </a:rPr>
              <a:t>Комплекс супермена</a:t>
            </a:r>
          </a:p>
        </p:txBody>
      </p:sp>
      <p:pic>
        <p:nvPicPr>
          <p:cNvPr id="5" name="Рисунок 4" descr="C:\Users\komp\Desktop\1 стадии выгорания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0762"/>
            <a:ext cx="5184576" cy="32492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967644" y="1084627"/>
            <a:ext cx="168353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rgbClr val="FF0000"/>
                </a:solidFill>
              </a:rPr>
              <a:t>Опасность!!!</a:t>
            </a:r>
          </a:p>
          <a:p>
            <a:r>
              <a:rPr lang="ru-RU" sz="1350" dirty="0">
                <a:solidFill>
                  <a:srgbClr val="FF0000"/>
                </a:solidFill>
              </a:rPr>
              <a:t>сдвигается точка нормы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01219" y="926014"/>
            <a:ext cx="21255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solidFill>
                  <a:srgbClr val="FF0000"/>
                </a:solidFill>
              </a:rPr>
              <a:t>Нарушение баланса «даю-беру»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970" y="1252149"/>
            <a:ext cx="21255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solidFill>
                  <a:srgbClr val="FF0000"/>
                </a:solidFill>
              </a:rPr>
              <a:t>Нет интереса, нет сил, нет чувств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55284" y="2070079"/>
            <a:ext cx="21255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solidFill>
                  <a:srgbClr val="FF0000"/>
                </a:solidFill>
              </a:rPr>
              <a:t>Они все сами виноваты,   </a:t>
            </a:r>
          </a:p>
          <a:p>
            <a:pPr algn="ctr"/>
            <a:r>
              <a:rPr lang="ru-RU" sz="1350" dirty="0">
                <a:solidFill>
                  <a:srgbClr val="FF0000"/>
                </a:solidFill>
              </a:rPr>
              <a:t>        так им и надо</a:t>
            </a:r>
          </a:p>
        </p:txBody>
      </p:sp>
    </p:spTree>
    <p:extLst>
      <p:ext uri="{BB962C8B-B14F-4D97-AF65-F5344CB8AC3E}">
        <p14:creationId xmlns:p14="http://schemas.microsoft.com/office/powerpoint/2010/main" val="48492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729658" y="63663"/>
            <a:ext cx="3676919" cy="46097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7175" indent="-257175" algn="r">
              <a:buFont typeface="+mj-lt"/>
              <a:buAutoNum type="arabicPeriod"/>
            </a:pPr>
            <a:endParaRPr lang="ru-RU" sz="135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C:\Users\komp\Desktop\1 стадии выгорания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9662"/>
            <a:ext cx="4958533" cy="30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211461" y="367227"/>
            <a:ext cx="3672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Bahnschrift Condensed" panose="020B0502040204020203" pitchFamily="34" charset="0"/>
              </a:rPr>
              <a:t>САМОПОМОЩЬ</a:t>
            </a:r>
            <a:endParaRPr lang="ru-RU" sz="3600" b="1" dirty="0">
              <a:latin typeface="Bahnschrift Condensed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29327">
            <a:off x="3562640" y="723839"/>
            <a:ext cx="1199475" cy="7892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29327">
            <a:off x="5258594" y="1572764"/>
            <a:ext cx="1199475" cy="7892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79563" y="1317122"/>
            <a:ext cx="3672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Bahnschrift Condensed" panose="020B0502040204020203" pitchFamily="34" charset="0"/>
              </a:rPr>
              <a:t>ПОМОЩЬ</a:t>
            </a:r>
            <a:endParaRPr lang="ru-RU" sz="3600" b="1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19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10846</TotalTime>
  <Words>629</Words>
  <Application>Microsoft Office PowerPoint</Application>
  <PresentationFormat>Экран (16:9)</PresentationFormat>
  <Paragraphs>102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Черепнева</dc:creator>
  <cp:lastModifiedBy>Арсений Соловейчик</cp:lastModifiedBy>
  <cp:revision>161</cp:revision>
  <dcterms:created xsi:type="dcterms:W3CDTF">2019-11-08T08:59:02Z</dcterms:created>
  <dcterms:modified xsi:type="dcterms:W3CDTF">2022-02-28T08:19:56Z</dcterms:modified>
</cp:coreProperties>
</file>