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74" r:id="rId4"/>
    <p:sldId id="262" r:id="rId5"/>
    <p:sldId id="270" r:id="rId6"/>
    <p:sldId id="268" r:id="rId7"/>
    <p:sldId id="264" r:id="rId8"/>
    <p:sldId id="267" r:id="rId9"/>
    <p:sldId id="276" r:id="rId10"/>
    <p:sldId id="269" r:id="rId11"/>
    <p:sldId id="271" r:id="rId12"/>
    <p:sldId id="266" r:id="rId13"/>
    <p:sldId id="263" r:id="rId14"/>
    <p:sldId id="278" r:id="rId15"/>
    <p:sldId id="279" r:id="rId16"/>
    <p:sldId id="25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ant-asi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3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8.emf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6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1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3EBA30-42C0-1742-B1E8-40D0A5A84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50" y="627534"/>
            <a:ext cx="5472608" cy="41044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501F9D-230F-E24C-9488-DE9D83559BDF}"/>
              </a:ext>
            </a:extLst>
          </p:cNvPr>
          <p:cNvSpPr txBox="1"/>
          <p:nvPr/>
        </p:nvSpPr>
        <p:spPr>
          <a:xfrm>
            <a:off x="5753811" y="699542"/>
            <a:ext cx="3270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Исходя из диаграммы, 39</a:t>
            </a:r>
            <a:r>
              <a:rPr lang="en-US" dirty="0"/>
              <a:t>% </a:t>
            </a:r>
            <a:r>
              <a:rPr lang="ru-RU" dirty="0"/>
              <a:t>подростков не читают. </a:t>
            </a:r>
          </a:p>
          <a:p>
            <a:r>
              <a:rPr lang="ru-RU" dirty="0"/>
              <a:t>Основная причина – отсутствие техники чтения и не умение понять смысл прочитанного. </a:t>
            </a:r>
          </a:p>
        </p:txBody>
      </p:sp>
    </p:spTree>
    <p:extLst>
      <p:ext uri="{BB962C8B-B14F-4D97-AF65-F5344CB8AC3E}">
        <p14:creationId xmlns:p14="http://schemas.microsoft.com/office/powerpoint/2010/main" val="317839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E4BFCC-B7E2-1845-9FB0-A68EC97EC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4320480" cy="42859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11591-194B-5341-B9F3-45A19468976C}"/>
              </a:ext>
            </a:extLst>
          </p:cNvPr>
          <p:cNvSpPr txBox="1"/>
          <p:nvPr/>
        </p:nvSpPr>
        <p:spPr>
          <a:xfrm>
            <a:off x="4572000" y="77155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Мир, в котором нет места смеху, обречен.</a:t>
            </a:r>
          </a:p>
          <a:p>
            <a:r>
              <a:rPr lang="ru-RU" dirty="0"/>
              <a:t>Главная тема: непохожесть на других.</a:t>
            </a:r>
          </a:p>
          <a:p>
            <a:pPr marL="342900" indent="-342900">
              <a:buAutoNum type="arabicPeriod"/>
            </a:pPr>
            <a:r>
              <a:rPr lang="ru-RU" dirty="0"/>
              <a:t>Как жить, если ты «белая ворона».</a:t>
            </a:r>
          </a:p>
          <a:p>
            <a:pPr marL="342900" indent="-342900">
              <a:buAutoNum type="arabicPeriod"/>
            </a:pPr>
            <a:r>
              <a:rPr lang="ru-RU" dirty="0"/>
              <a:t>Всегда ли непохожесть недостаток?</a:t>
            </a:r>
          </a:p>
          <a:p>
            <a:pPr marL="342900" indent="-342900">
              <a:buAutoNum type="arabicPeriod"/>
            </a:pPr>
            <a:r>
              <a:rPr lang="ru-RU" dirty="0"/>
              <a:t>Семья – твой тыл, даже когда этого не осознаешь.</a:t>
            </a:r>
          </a:p>
          <a:p>
            <a:pPr marL="342900" indent="-342900">
              <a:buAutoNum type="arabicPeriod"/>
            </a:pPr>
            <a:r>
              <a:rPr lang="ru-RU" dirty="0"/>
              <a:t>Как понять, кто настоящий друг.</a:t>
            </a:r>
          </a:p>
          <a:p>
            <a:pPr marL="342900" indent="-342900">
              <a:buAutoNum type="arabicPeriod"/>
            </a:pPr>
            <a:r>
              <a:rPr lang="ru-RU" dirty="0"/>
              <a:t>Любовь, не способная на предательство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7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880222-E7F2-E04A-84E9-0546F2F5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699543"/>
            <a:ext cx="4402832" cy="280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Войны и вражда существуют между взрослыми, а не между детьми. </a:t>
            </a:r>
          </a:p>
          <a:p>
            <a:pPr marL="0" indent="0">
              <a:buNone/>
            </a:pPr>
            <a:r>
              <a:rPr lang="ru-RU" sz="1800" dirty="0"/>
              <a:t>Главные темы:</a:t>
            </a:r>
          </a:p>
          <a:p>
            <a:pPr>
              <a:buAutoNum type="arabicPeriod"/>
            </a:pPr>
            <a:r>
              <a:rPr lang="ru-RU" sz="1800" dirty="0"/>
              <a:t>Легко ли быть избранным?</a:t>
            </a:r>
          </a:p>
          <a:p>
            <a:pPr>
              <a:buAutoNum type="arabicPeriod"/>
            </a:pPr>
            <a:r>
              <a:rPr lang="ru-RU" sz="1800" dirty="0"/>
              <a:t>Как получить всё, и при этом потерять главное?</a:t>
            </a:r>
          </a:p>
          <a:p>
            <a:pPr>
              <a:buAutoNum type="arabicPeriod"/>
            </a:pPr>
            <a:r>
              <a:rPr lang="ru-RU" sz="1800" dirty="0"/>
              <a:t>Почему близкие люди становятся недругами?</a:t>
            </a:r>
          </a:p>
          <a:p>
            <a:pPr>
              <a:buAutoNum type="arabicPeriod"/>
            </a:pPr>
            <a:r>
              <a:rPr lang="ru-RU" sz="1800" dirty="0"/>
              <a:t>Чем ты готов пожертвовать ради друга?</a:t>
            </a:r>
            <a:br>
              <a:rPr lang="ru-RU" sz="1800" dirty="0"/>
            </a:br>
            <a:endParaRPr lang="ru-RU" sz="1800" dirty="0"/>
          </a:p>
          <a:p>
            <a:pPr>
              <a:buAutoNum type="arabicPeriod"/>
            </a:pPr>
            <a:endParaRPr lang="ru-RU" sz="1800" dirty="0"/>
          </a:p>
          <a:p>
            <a:pPr>
              <a:buAutoNum type="arabicPeriod"/>
            </a:pPr>
            <a:endParaRPr lang="ru-RU" sz="1800" dirty="0"/>
          </a:p>
          <a:p>
            <a:pPr>
              <a:buAutoNum type="arabicPeriod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95F54-0314-E641-B4F0-18768D0E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" y="627534"/>
            <a:ext cx="4163253" cy="4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C2BE4F-D390-3146-96DA-241550F1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56102"/>
            <a:ext cx="4176464" cy="41597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A9208-B78E-4D41-B7A8-1DE8AA50B303}"/>
              </a:ext>
            </a:extLst>
          </p:cNvPr>
          <p:cNvSpPr txBox="1"/>
          <p:nvPr/>
        </p:nvSpPr>
        <p:spPr>
          <a:xfrm>
            <a:off x="-396552" y="311438"/>
            <a:ext cx="422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850A5-0187-EC46-98D6-65CFC0C89C89}"/>
              </a:ext>
            </a:extLst>
          </p:cNvPr>
          <p:cNvSpPr txBox="1"/>
          <p:nvPr/>
        </p:nvSpPr>
        <p:spPr>
          <a:xfrm>
            <a:off x="4259628" y="789321"/>
            <a:ext cx="4884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Лауреат конкурса на лучшую детскую книгу, который проводило издательство аудиокниг 1С. </a:t>
            </a:r>
          </a:p>
          <a:p>
            <a:r>
              <a:rPr lang="ru-RU" sz="1600" dirty="0"/>
              <a:t>Главная тема: все мы разные, нужно учиться понимать друг друга и прощать.</a:t>
            </a:r>
          </a:p>
          <a:p>
            <a:pPr marL="342900" indent="-342900">
              <a:buAutoNum type="arabicPeriod"/>
            </a:pPr>
            <a:r>
              <a:rPr lang="ru-RU" sz="1600" dirty="0"/>
              <a:t>Что, если из лидера ты превратился в изгоя? </a:t>
            </a:r>
          </a:p>
          <a:p>
            <a:pPr marL="342900" indent="-342900">
              <a:buAutoNum type="arabicPeriod"/>
            </a:pPr>
            <a:r>
              <a:rPr lang="ru-RU" sz="1600" dirty="0"/>
              <a:t>Цена истинной дружбы. </a:t>
            </a:r>
          </a:p>
          <a:p>
            <a:pPr marL="342900" indent="-342900">
              <a:buAutoNum type="arabicPeriod"/>
            </a:pPr>
            <a:r>
              <a:rPr lang="ru-RU" sz="1600" dirty="0"/>
              <a:t>Семья – это корни, которые тебя питают.</a:t>
            </a:r>
          </a:p>
          <a:p>
            <a:r>
              <a:rPr lang="ru-RU" sz="1600" dirty="0"/>
              <a:t>В книге богатый, образный язык, при этом она легко читается.</a:t>
            </a:r>
          </a:p>
        </p:txBody>
      </p:sp>
    </p:spTree>
    <p:extLst>
      <p:ext uri="{BB962C8B-B14F-4D97-AF65-F5344CB8AC3E}">
        <p14:creationId xmlns:p14="http://schemas.microsoft.com/office/powerpoint/2010/main" val="211608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E6D451-D234-7745-BC2F-FF06B6258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4145310" cy="41453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E7CC5-B810-D74D-AA0B-C6465C9368DE}"/>
              </a:ext>
            </a:extLst>
          </p:cNvPr>
          <p:cNvSpPr txBox="1"/>
          <p:nvPr/>
        </p:nvSpPr>
        <p:spPr>
          <a:xfrm>
            <a:off x="4499992" y="62753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Таинственная атмосфера закрытой английской школы. </a:t>
            </a:r>
          </a:p>
          <a:p>
            <a:r>
              <a:rPr lang="ru-RU" dirty="0"/>
              <a:t>Основная тема: Пат, мишень для подначек и издёвок, учится справляться со своими страхами, обретает уверенность в себе и понимает, что мы сами ответственны за свою жизнь. Каждый имеет право на мечту, даже привидения. </a:t>
            </a:r>
          </a:p>
        </p:txBody>
      </p:sp>
    </p:spTree>
    <p:extLst>
      <p:ext uri="{BB962C8B-B14F-4D97-AF65-F5344CB8AC3E}">
        <p14:creationId xmlns:p14="http://schemas.microsoft.com/office/powerpoint/2010/main" val="238674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19125E-DCD8-5B46-A07F-FCE5AB1D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416" y="555280"/>
            <a:ext cx="4752528" cy="331261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Каждый человек – это целая вселенная, достойная отдельного романа.</a:t>
            </a:r>
          </a:p>
          <a:p>
            <a:r>
              <a:rPr lang="ru-RU" dirty="0"/>
              <a:t>Любое событие становится легендой не сразу, а после того, как над ним хорошенько потрудится время.</a:t>
            </a:r>
          </a:p>
          <a:p>
            <a:r>
              <a:rPr lang="ru-RU" dirty="0"/>
              <a:t>Слава мимолётна, если в её топку не подбрасывать поленья новых достижений.</a:t>
            </a:r>
          </a:p>
          <a:p>
            <a:r>
              <a:rPr lang="ru-RU" dirty="0"/>
              <a:t>Новые впечатления – пища для ума. Без них так же трудно придумать интересный сюжет, как приготовить вкусное блюдо без специй и соли.</a:t>
            </a:r>
          </a:p>
          <a:p>
            <a:r>
              <a:rPr lang="ru-RU" dirty="0"/>
              <a:t>Не ищите лёгких путей. Они не всегда ведут, куда нужно.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311E699-06AE-4040-A762-BC7C5986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1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F037F-71BA-4843-A4E2-8F6D3D25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11510"/>
            <a:ext cx="6275040" cy="864095"/>
          </a:xfrm>
        </p:spPr>
        <p:txBody>
          <a:bodyPr>
            <a:normAutofit/>
          </a:bodyPr>
          <a:lstStyle/>
          <a:p>
            <a:r>
              <a:rPr lang="ru-RU" sz="3600" dirty="0"/>
              <a:t>Как связаться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7A77C3E-F3C8-D843-A538-0FBE0117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491630"/>
            <a:ext cx="4978896" cy="33944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Сайт </a:t>
            </a:r>
            <a:r>
              <a:rPr lang="en-US" sz="2000" dirty="0">
                <a:latin typeface="Cambria" panose="02040503050406030204" pitchFamily="18" charset="0"/>
                <a:hlinkClick r:id="rId2"/>
              </a:rPr>
              <a:t>www.fant-asia.ru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tamara.kryukova.writer</a:t>
            </a:r>
            <a:r>
              <a:rPr lang="ru-RU" sz="2000" dirty="0"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latin typeface="Cambria" panose="02040503050406030204" pitchFamily="18" charset="0"/>
              </a:rPr>
              <a:t>Инстаграм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@</a:t>
            </a:r>
            <a:r>
              <a:rPr lang="en-US" sz="2000" dirty="0" err="1">
                <a:latin typeface="Cambria" panose="02040503050406030204" pitchFamily="18" charset="0"/>
              </a:rPr>
              <a:t>kryukova.writer</a:t>
            </a:r>
            <a:r>
              <a:rPr lang="ru-RU" sz="2000" dirty="0">
                <a:latin typeface="Cambria" panose="02040503050406030204" pitchFamily="18" charset="0"/>
              </a:rPr>
              <a:t> – </a:t>
            </a:r>
            <a:r>
              <a:rPr lang="ru-RU" sz="2000" dirty="0" err="1">
                <a:latin typeface="Cambria" panose="02040503050406030204" pitchFamily="18" charset="0"/>
              </a:rPr>
              <a:t>ТикТок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 err="1">
                <a:latin typeface="Cambria" panose="02040503050406030204" pitchFamily="18" charset="0"/>
              </a:rPr>
              <a:t>Вконтакте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en-US" sz="2000" dirty="0">
                <a:latin typeface="Cambria" panose="02040503050406030204" pitchFamily="18" charset="0"/>
              </a:rPr>
              <a:t>https://</a:t>
            </a:r>
            <a:r>
              <a:rPr lang="en-US" sz="2000" dirty="0" err="1">
                <a:latin typeface="Cambria" panose="02040503050406030204" pitchFamily="18" charset="0"/>
              </a:rPr>
              <a:t>m.vk.com</a:t>
            </a:r>
            <a:r>
              <a:rPr lang="en-US" sz="2000" dirty="0">
                <a:latin typeface="Cambria" panose="02040503050406030204" pitchFamily="18" charset="0"/>
              </a:rPr>
              <a:t>/fantasia1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E-mail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tamara.kr@mail.ru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24C35-EF2F-6144-9C8E-460A348BF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4503"/>
            <a:ext cx="2314600" cy="41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9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6F5F8C-44CD-E047-A5ED-2D268709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5" y="699542"/>
            <a:ext cx="4777878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Причины читать художественную литературу:</a:t>
            </a:r>
          </a:p>
          <a:p>
            <a:r>
              <a:rPr lang="ru-RU" sz="1800" dirty="0"/>
              <a:t>Всестороннее развитие мозга: память, умение анализировать и прогнозировать. </a:t>
            </a:r>
          </a:p>
          <a:p>
            <a:r>
              <a:rPr lang="ru-RU" sz="1800" dirty="0"/>
              <a:t>Развитие </a:t>
            </a:r>
            <a:r>
              <a:rPr lang="ru-RU" sz="1800" dirty="0" err="1"/>
              <a:t>эмпатии</a:t>
            </a:r>
            <a:endParaRPr lang="ru-RU" sz="1800" dirty="0"/>
          </a:p>
          <a:p>
            <a:r>
              <a:rPr lang="ru-RU" sz="1800" dirty="0"/>
              <a:t>Социализация, особенно важно в условиях он-</a:t>
            </a:r>
            <a:r>
              <a:rPr lang="ru-RU" sz="1800" dirty="0" err="1"/>
              <a:t>лайн</a:t>
            </a:r>
            <a:r>
              <a:rPr lang="ru-RU" sz="1800" dirty="0"/>
              <a:t> обучения</a:t>
            </a:r>
          </a:p>
          <a:p>
            <a:r>
              <a:rPr lang="ru-RU" sz="1800" dirty="0"/>
              <a:t>Развитие воображения и творческого мышления</a:t>
            </a:r>
          </a:p>
          <a:p>
            <a:pPr marL="0" indent="0">
              <a:buNone/>
            </a:pPr>
            <a:r>
              <a:rPr lang="ru-RU" sz="1800" dirty="0"/>
              <a:t>Парадокс: просмотр </a:t>
            </a:r>
            <a:r>
              <a:rPr lang="ru-RU" sz="1800" dirty="0" err="1"/>
              <a:t>соцсетей</a:t>
            </a:r>
            <a:r>
              <a:rPr lang="ru-RU" sz="1800" dirty="0"/>
              <a:t> ведёт к перенапряжению мозга. Во время чтения длинного текста мозг отдыхает. Как следствие, чтение снижает негативное влияние гаджетов на мозг, препятствует появлению клипового мышления и искусственного аутизма. 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71AB7-E38D-F14E-9504-6B7F4616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611271"/>
            <a:ext cx="4032448" cy="26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6B4DA-A553-AD4B-BBF2-A5F783B9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7534"/>
            <a:ext cx="5440361" cy="408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5B417-D3DE-BA4E-B010-2A6AE7B0AF3B}"/>
              </a:ext>
            </a:extLst>
          </p:cNvPr>
          <p:cNvSpPr txBox="1"/>
          <p:nvPr/>
        </p:nvSpPr>
        <p:spPr>
          <a:xfrm>
            <a:off x="5724128" y="843558"/>
            <a:ext cx="341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 столпа, поддерживающие книгу: </a:t>
            </a:r>
          </a:p>
          <a:p>
            <a:pPr marL="342900" indent="-342900">
              <a:buAutoNum type="arabicPeriod"/>
            </a:pPr>
            <a:r>
              <a:rPr lang="ru-RU" dirty="0"/>
              <a:t>Сюжет</a:t>
            </a:r>
          </a:p>
          <a:p>
            <a:pPr marL="342900" indent="-342900">
              <a:buAutoNum type="arabicPeriod"/>
            </a:pPr>
            <a:r>
              <a:rPr lang="ru-RU" dirty="0"/>
              <a:t>Герои – сверстники, в которых читатель видит себя. </a:t>
            </a:r>
          </a:p>
          <a:p>
            <a:pPr marL="342900" indent="-342900">
              <a:buAutoNum type="arabicPeriod"/>
            </a:pPr>
            <a:r>
              <a:rPr lang="ru-RU" dirty="0"/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391574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1E93B9-3F4D-D144-9CE5-86F9E0133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4153946" cy="41391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F6AAD-4DF6-834D-BAA7-1535251E225E}"/>
              </a:ext>
            </a:extLst>
          </p:cNvPr>
          <p:cNvSpPr txBox="1"/>
          <p:nvPr/>
        </p:nvSpPr>
        <p:spPr>
          <a:xfrm>
            <a:off x="4666528" y="636597"/>
            <a:ext cx="4369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награждена престижной премией имени Владислава Крапивина. </a:t>
            </a:r>
          </a:p>
          <a:p>
            <a:r>
              <a:rPr lang="ru-RU" dirty="0"/>
              <a:t>Главные темы: </a:t>
            </a:r>
          </a:p>
          <a:p>
            <a:pPr marL="342900" indent="-342900">
              <a:buAutoNum type="arabicPeriod"/>
            </a:pPr>
            <a:r>
              <a:rPr lang="ru-RU" dirty="0"/>
              <a:t>Правда и ложь. Всегда ли нужно докапываться до правды?</a:t>
            </a:r>
          </a:p>
          <a:p>
            <a:pPr marL="342900" indent="-342900">
              <a:buAutoNum type="arabicPeriod"/>
            </a:pPr>
            <a:r>
              <a:rPr lang="ru-RU" dirty="0"/>
              <a:t>Какое место занимает семья в жизни подростка при том, что он начинает ощущать свою независимость?</a:t>
            </a:r>
          </a:p>
          <a:p>
            <a:pPr marL="342900" indent="-342900">
              <a:buAutoNum type="arabicPeriod"/>
            </a:pPr>
            <a:r>
              <a:rPr lang="ru-RU" dirty="0"/>
              <a:t>Дружба и предательство.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092BAF-B05E-EE41-8C31-967DFF1B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4176464" cy="41942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D32E1-06FD-1D45-95DF-F47DAEF71FA9}"/>
              </a:ext>
            </a:extLst>
          </p:cNvPr>
          <p:cNvSpPr txBox="1"/>
          <p:nvPr/>
        </p:nvSpPr>
        <p:spPr>
          <a:xfrm>
            <a:off x="4499992" y="843558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о настоящей дружбе.</a:t>
            </a:r>
          </a:p>
          <a:p>
            <a:r>
              <a:rPr lang="ru-RU" dirty="0"/>
              <a:t>Главные темы:</a:t>
            </a:r>
          </a:p>
          <a:p>
            <a:pPr marL="342900" indent="-342900">
              <a:buAutoNum type="arabicPeriod"/>
            </a:pPr>
            <a:r>
              <a:rPr lang="ru-RU" dirty="0"/>
              <a:t>Как из молчания может родиться большая ложь. </a:t>
            </a:r>
          </a:p>
          <a:p>
            <a:pPr marL="342900" indent="-342900">
              <a:buAutoNum type="arabicPeriod"/>
            </a:pPr>
            <a:r>
              <a:rPr lang="ru-RU" dirty="0"/>
              <a:t>Разрушительность юношеского максимализма.</a:t>
            </a:r>
          </a:p>
          <a:p>
            <a:pPr marL="342900" indent="-342900">
              <a:buAutoNum type="arabicPeriod"/>
            </a:pPr>
            <a:r>
              <a:rPr lang="ru-RU" dirty="0"/>
              <a:t>Умение понимать и прощать.  </a:t>
            </a:r>
          </a:p>
        </p:txBody>
      </p:sp>
    </p:spTree>
    <p:extLst>
      <p:ext uri="{BB962C8B-B14F-4D97-AF65-F5344CB8AC3E}">
        <p14:creationId xmlns:p14="http://schemas.microsoft.com/office/powerpoint/2010/main" val="197382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C5EFA0-6109-3D48-BCA2-D2FD252D7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4320480" cy="426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C33B6-9A70-1445-A024-366AA62A7BB1}"/>
              </a:ext>
            </a:extLst>
          </p:cNvPr>
          <p:cNvSpPr txBox="1"/>
          <p:nvPr/>
        </p:nvSpPr>
        <p:spPr>
          <a:xfrm>
            <a:off x="4544713" y="50888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«Дом, в котором живет Гром» </a:t>
            </a:r>
          </a:p>
          <a:p>
            <a:r>
              <a:rPr lang="ru-RU" dirty="0"/>
              <a:t>Главная тема – понимание. </a:t>
            </a:r>
          </a:p>
          <a:p>
            <a:pPr marL="342900" indent="-342900">
              <a:buAutoNum type="arabicPeriod"/>
            </a:pPr>
            <a:r>
              <a:rPr lang="ru-RU" dirty="0"/>
              <a:t>Как научиться ценить семью.  </a:t>
            </a:r>
          </a:p>
          <a:p>
            <a:pPr marL="342900" indent="-342900">
              <a:buAutoNum type="arabicPeriod"/>
            </a:pPr>
            <a:r>
              <a:rPr lang="ru-RU" dirty="0"/>
              <a:t>Как превратить злейшего врага в друга.</a:t>
            </a:r>
          </a:p>
          <a:p>
            <a:r>
              <a:rPr lang="ru-RU" b="1" dirty="0"/>
              <a:t>«Никому не нужно небо»</a:t>
            </a:r>
          </a:p>
          <a:p>
            <a:r>
              <a:rPr lang="ru-RU" dirty="0"/>
              <a:t>Главная тема – успех.</a:t>
            </a:r>
          </a:p>
          <a:p>
            <a:pPr marL="342900" indent="-342900">
              <a:buAutoNum type="arabicPeriod"/>
            </a:pPr>
            <a:r>
              <a:rPr lang="ru-RU" dirty="0"/>
              <a:t>Что делать, если слава приходит слишком рано и так же внезапно уходит?</a:t>
            </a:r>
          </a:p>
          <a:p>
            <a:pPr marL="342900" indent="-342900">
              <a:buAutoNum type="arabicPeriod"/>
            </a:pPr>
            <a:r>
              <a:rPr lang="ru-RU" dirty="0"/>
              <a:t>Как упасть с пьедестала и остаться живым? </a:t>
            </a:r>
          </a:p>
        </p:txBody>
      </p:sp>
    </p:spTree>
    <p:extLst>
      <p:ext uri="{BB962C8B-B14F-4D97-AF65-F5344CB8AC3E}">
        <p14:creationId xmlns:p14="http://schemas.microsoft.com/office/powerpoint/2010/main" val="228134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CBA89E-677A-C943-9B27-8FB8547C8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4176464" cy="42599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E50C5-257D-7B4F-B0DF-89F7C1F14D09}"/>
              </a:ext>
            </a:extLst>
          </p:cNvPr>
          <p:cNvSpPr txBox="1"/>
          <p:nvPr/>
        </p:nvSpPr>
        <p:spPr>
          <a:xfrm>
            <a:off x="4547931" y="69954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Монтекки</a:t>
            </a:r>
            <a:r>
              <a:rPr lang="ru-RU" dirty="0"/>
              <a:t> и </a:t>
            </a:r>
            <a:r>
              <a:rPr lang="ru-RU" dirty="0" err="1"/>
              <a:t>Капулетти</a:t>
            </a:r>
            <a:r>
              <a:rPr lang="ru-RU" dirty="0"/>
              <a:t> наших дней.</a:t>
            </a:r>
          </a:p>
          <a:p>
            <a:r>
              <a:rPr lang="ru-RU" dirty="0"/>
              <a:t>Главные темы:</a:t>
            </a:r>
          </a:p>
          <a:p>
            <a:pPr marL="342900" indent="-342900">
              <a:buAutoNum type="arabicPeriod"/>
            </a:pPr>
            <a:r>
              <a:rPr lang="ru-RU" dirty="0"/>
              <a:t>Взрослые обиды и детская дружба.</a:t>
            </a:r>
          </a:p>
          <a:p>
            <a:pPr marL="342900" indent="-342900">
              <a:buAutoNum type="arabicPeriod"/>
            </a:pPr>
            <a:r>
              <a:rPr lang="ru-RU" dirty="0"/>
              <a:t>Понимание между людьми.</a:t>
            </a:r>
          </a:p>
          <a:p>
            <a:pPr marL="342900" indent="-342900">
              <a:buAutoNum type="arabicPeriod"/>
            </a:pPr>
            <a:r>
              <a:rPr lang="ru-RU" dirty="0"/>
              <a:t>Потеря близких.</a:t>
            </a:r>
          </a:p>
          <a:p>
            <a:r>
              <a:rPr lang="ru-RU" dirty="0"/>
              <a:t>4.   Детская мудрость способна разрушить границы и заборы. </a:t>
            </a:r>
          </a:p>
        </p:txBody>
      </p:sp>
    </p:spTree>
    <p:extLst>
      <p:ext uri="{BB962C8B-B14F-4D97-AF65-F5344CB8AC3E}">
        <p14:creationId xmlns:p14="http://schemas.microsoft.com/office/powerpoint/2010/main" val="345921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01240-0656-9F48-A3AC-109D20ACA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4248472" cy="4248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90DFA-AE38-854C-8585-747400C1A3E2}"/>
              </a:ext>
            </a:extLst>
          </p:cNvPr>
          <p:cNvSpPr txBox="1"/>
          <p:nvPr/>
        </p:nvSpPr>
        <p:spPr>
          <a:xfrm>
            <a:off x="4560802" y="651508"/>
            <a:ext cx="4583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Саша способна видеть ауру, то есть видит людей насквозь . Синий – цвет одиночества.</a:t>
            </a:r>
          </a:p>
          <a:p>
            <a:r>
              <a:rPr lang="ru-RU" dirty="0"/>
              <a:t>Главные темы:</a:t>
            </a:r>
          </a:p>
          <a:p>
            <a:pPr marL="342900" indent="-342900">
              <a:buAutoNum type="arabicPeriod"/>
            </a:pPr>
            <a:r>
              <a:rPr lang="ru-RU" dirty="0"/>
              <a:t>Люди не всегда те, кем кажутся. </a:t>
            </a:r>
          </a:p>
          <a:p>
            <a:pPr marL="342900" indent="-342900">
              <a:buAutoNum type="arabicPeriod"/>
            </a:pPr>
            <a:r>
              <a:rPr lang="ru-RU" dirty="0"/>
              <a:t>Знание правды порой не благо, а тяжкая ноша. </a:t>
            </a:r>
          </a:p>
          <a:p>
            <a:pPr marL="342900" indent="-342900">
              <a:buAutoNum type="arabicPeriod"/>
            </a:pPr>
            <a:r>
              <a:rPr lang="ru-RU" dirty="0"/>
              <a:t>Можно ли простить ложь?</a:t>
            </a:r>
          </a:p>
          <a:p>
            <a:pPr marL="342900" indent="-342900">
              <a:buAutoNum type="arabicPeriod"/>
            </a:pPr>
            <a:r>
              <a:rPr lang="ru-RU" dirty="0"/>
              <a:t>Каждый имеет право на свой выбор. </a:t>
            </a:r>
          </a:p>
        </p:txBody>
      </p:sp>
    </p:spTree>
    <p:extLst>
      <p:ext uri="{BB962C8B-B14F-4D97-AF65-F5344CB8AC3E}">
        <p14:creationId xmlns:p14="http://schemas.microsoft.com/office/powerpoint/2010/main" val="68828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F84E7-F787-0E4B-9272-4370C2273622}"/>
              </a:ext>
            </a:extLst>
          </p:cNvPr>
          <p:cNvSpPr txBox="1"/>
          <p:nvPr/>
        </p:nvSpPr>
        <p:spPr>
          <a:xfrm>
            <a:off x="179512" y="568106"/>
            <a:ext cx="5279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«Фантастика – это наша жизнь, доведенная до абсурда»             (</a:t>
            </a:r>
            <a:r>
              <a:rPr lang="ru-RU" sz="1600" dirty="0" err="1"/>
              <a:t>Рэй</a:t>
            </a:r>
            <a:r>
              <a:rPr lang="ru-RU" sz="1600" dirty="0"/>
              <a:t> </a:t>
            </a:r>
            <a:r>
              <a:rPr lang="ru-RU" sz="1600" dirty="0" err="1"/>
              <a:t>Брэдбери</a:t>
            </a:r>
            <a:r>
              <a:rPr lang="ru-RU" sz="1600" dirty="0"/>
              <a:t>)</a:t>
            </a:r>
          </a:p>
          <a:p>
            <a:r>
              <a:rPr lang="ru-RU" sz="1600" dirty="0"/>
              <a:t>Это способ задуматься над тем, что было бы, если бы… Фантастика </a:t>
            </a:r>
            <a:r>
              <a:rPr lang="ru-RU" sz="1600" dirty="0" err="1"/>
              <a:t>многожанрова</a:t>
            </a:r>
            <a:r>
              <a:rPr lang="ru-RU" sz="1600" dirty="0"/>
              <a:t>: приключения, путешествия, в том числе и во времени, антиутопии, другие миры, другие историко-политические системы… Она развивает воображение, способность оценивать ситуацию с разных ракурсов, и дает новые знания в разных сферах. </a:t>
            </a:r>
          </a:p>
          <a:p>
            <a:r>
              <a:rPr lang="ru-RU" sz="16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CFC4EE-3308-374F-95CA-9785DD68E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2997"/>
            <a:ext cx="3536045" cy="2358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5D7C17-1D97-504B-9DEE-3A774F026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3758"/>
            <a:ext cx="3744416" cy="21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55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697</Words>
  <Application>Microsoft Office PowerPoint</Application>
  <PresentationFormat>Экран (16:9)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связаться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Анастасия Бределева</cp:lastModifiedBy>
  <cp:revision>17</cp:revision>
  <dcterms:created xsi:type="dcterms:W3CDTF">2019-11-08T08:59:02Z</dcterms:created>
  <dcterms:modified xsi:type="dcterms:W3CDTF">2021-12-21T08:17:38Z</dcterms:modified>
</cp:coreProperties>
</file>