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74" r:id="rId4"/>
    <p:sldId id="259" r:id="rId5"/>
    <p:sldId id="260" r:id="rId6"/>
    <p:sldId id="275" r:id="rId7"/>
    <p:sldId id="279" r:id="rId8"/>
    <p:sldId id="262" r:id="rId9"/>
    <p:sldId id="266" r:id="rId10"/>
    <p:sldId id="276" r:id="rId11"/>
    <p:sldId id="277" r:id="rId12"/>
    <p:sldId id="280" r:id="rId13"/>
    <p:sldId id="27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E61E74"/>
    <a:srgbClr val="B07BD7"/>
    <a:srgbClr val="0046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74AB39A-928E-4D64-B2F0-5A381A880EC7}" type="datetimeFigureOut">
              <a:rPr lang="en-US" smtClean="0"/>
              <a:pPr/>
              <a:t>3/21/2021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07E8EFE-47C3-4373-95DD-D506AB35C5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714356"/>
            <a:ext cx="6172200" cy="21431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пробного действия и фиксации индивидуального затруднения</a:t>
            </a:r>
            <a:endParaRPr lang="en-US" sz="3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86000" y="3857628"/>
            <a:ext cx="6172200" cy="2517294"/>
          </a:xfrm>
        </p:spPr>
        <p:txBody>
          <a:bodyPr>
            <a:noAutofit/>
          </a:bodyPr>
          <a:lstStyle/>
          <a:p>
            <a:endParaRPr lang="ru-RU" sz="24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400" i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https://img.day.az/2016/09/03/usaq_es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214686"/>
            <a:ext cx="6237282" cy="33757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Приёмы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5434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во 2 классе.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«Площадь прямоугольника».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пробного действия:</a:t>
            </a:r>
          </a:p>
          <a:p>
            <a:pPr>
              <a:buNone/>
            </a:pP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«Найдите площадь прямоугольника со сторонами 8 см и 12 см».</a:t>
            </a: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1472" y="1214422"/>
            <a:ext cx="7858180" cy="1143008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«Лесенка». </a:t>
            </a: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1285852" y="4714884"/>
            <a:ext cx="6429420" cy="71438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фиксации затруднения 1 типа.</a:t>
            </a:r>
          </a:p>
        </p:txBody>
      </p:sp>
      <p:sp>
        <p:nvSpPr>
          <p:cNvPr id="7" name="Штриховая стрелка вправо 6"/>
          <p:cNvSpPr/>
          <p:nvPr/>
        </p:nvSpPr>
        <p:spPr>
          <a:xfrm>
            <a:off x="1857356" y="5286388"/>
            <a:ext cx="6429420" cy="71438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фиксации затруднения 2 типа.</a:t>
            </a:r>
          </a:p>
        </p:txBody>
      </p:sp>
      <p:sp>
        <p:nvSpPr>
          <p:cNvPr id="8" name="Штриховая стрелка вправо 7"/>
          <p:cNvSpPr/>
          <p:nvPr/>
        </p:nvSpPr>
        <p:spPr>
          <a:xfrm>
            <a:off x="2285984" y="5929330"/>
            <a:ext cx="6429420" cy="714380"/>
          </a:xfrm>
          <a:prstGeom prst="striped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Организация фиксации затруднения 3 типа.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Приёмы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375762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1472" y="1214422"/>
            <a:ext cx="7858180" cy="135732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«Кто прав?».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2828836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математики в 3 классе.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«Деление круглых чисел».</a:t>
            </a:r>
          </a:p>
          <a:p>
            <a:pPr>
              <a:buNone/>
            </a:pPr>
            <a:r>
              <a:rPr lang="ru-RU" sz="2400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пробного действия:</a:t>
            </a:r>
            <a:r>
              <a:rPr lang="ru-RU" sz="2400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«Разделите 3600 на 40».</a:t>
            </a:r>
            <a:endParaRPr lang="ru-RU" sz="2400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79106\Desktop\IMG_20210321_2158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764704"/>
            <a:ext cx="8289504" cy="5112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itd0.mycdn.me/image?id=874537334845&amp;t=20&amp;plc=WEB&amp;tkn=*ELhCJyGKz9w8NIujDAIN-lMNs_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52"/>
            <a:ext cx="578832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4" name="Picture 4" descr="http://wakeforestcounselors.com/wp-content/uploads/2016/04/Blog-Strong-willed-chi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429000"/>
            <a:ext cx="4849782" cy="3234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https://avatars.mds.yandex.net/get-pdb/1813549/034d862c-f3db-432d-9bfd-fbc2402c8e6e/s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70"/>
            <a:ext cx="8572560" cy="67865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mg.tyt.by/n/brushko/03/5/shkola_zhdanovichi_01092015_tutby_brush_phsl_img_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42" y="2071678"/>
            <a:ext cx="6950843" cy="463389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2582858"/>
          </a:xfrm>
        </p:spPr>
        <p:txBody>
          <a:bodyPr>
            <a:normAutofit fontScale="90000"/>
          </a:bodyPr>
          <a:lstStyle/>
          <a:p>
            <a:pPr algn="r"/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«Каждый урок должен быть для учителя задачей, 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шаг»</a:t>
            </a:r>
            <a:r>
              <a:rPr lang="ru-RU" i="1" dirty="0" smtClean="0"/>
              <a:t>.                            </a:t>
            </a:r>
            <a:r>
              <a:rPr lang="ru-RU" dirty="0" smtClean="0"/>
              <a:t>                                             </a:t>
            </a:r>
            <a:r>
              <a:rPr lang="ru-RU" dirty="0" smtClean="0">
                <a:solidFill>
                  <a:schemeClr val="bg2"/>
                </a:solidFill>
              </a:rPr>
              <a:t>К.Д. Ушинский.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25470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Пробное учебное действие</a:t>
            </a:r>
            <a:endParaRPr lang="en-US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214422"/>
            <a:ext cx="8329642" cy="5259530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Пробное учебное действие –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 действие, которое выполняется учеником для испытания своих сил в решении заданий нового типа и обнаружения возникающих при этом затруднений.</a:t>
            </a: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 пробного действия –</a:t>
            </a:r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зафиксированное учащимися затруднение.</a:t>
            </a:r>
          </a:p>
          <a:p>
            <a:pPr>
              <a:buNone/>
            </a:pPr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82594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Пробное учебное действие</a:t>
            </a:r>
            <a:endParaRPr lang="en-US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1000108"/>
            <a:ext cx="8001056" cy="571504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sz="3100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пробного действия (типовой вариант):</a:t>
            </a:r>
          </a:p>
          <a:p>
            <a:pPr>
              <a:buNone/>
            </a:pPr>
            <a:endParaRPr lang="ru-RU" sz="3100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800" b="1" u="sng" dirty="0" smtClean="0">
                <a:solidFill>
                  <a:schemeClr val="accent1"/>
                </a:solidFill>
              </a:rPr>
              <a:t>Учитель:</a:t>
            </a:r>
            <a:r>
              <a:rPr lang="ru-RU" sz="2800" b="1" dirty="0" smtClean="0">
                <a:solidFill>
                  <a:schemeClr val="accent1"/>
                </a:solidFill>
              </a:rPr>
              <a:t> «Прочитайте задание. Мы решали такие задания?»</a:t>
            </a:r>
          </a:p>
          <a:p>
            <a:pPr>
              <a:buNone/>
            </a:pPr>
            <a:r>
              <a:rPr lang="ru-RU" sz="2800" b="1" u="sng" dirty="0" smtClean="0">
                <a:solidFill>
                  <a:srgbClr val="FFC000"/>
                </a:solidFill>
              </a:rPr>
              <a:t>Ученик:</a:t>
            </a:r>
            <a:r>
              <a:rPr lang="ru-RU" sz="2800" b="1" dirty="0" smtClean="0">
                <a:solidFill>
                  <a:srgbClr val="FFC000"/>
                </a:solidFill>
              </a:rPr>
              <a:t>«Нет».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accent1"/>
                </a:solidFill>
              </a:rPr>
              <a:t>Учитель:</a:t>
            </a:r>
            <a:r>
              <a:rPr lang="ru-RU" sz="2800" b="1" dirty="0" smtClean="0">
                <a:solidFill>
                  <a:schemeClr val="accent1"/>
                </a:solidFill>
              </a:rPr>
              <a:t> «Значит, тебе важно научиться их решать?»</a:t>
            </a:r>
          </a:p>
          <a:p>
            <a:pPr>
              <a:buNone/>
            </a:pPr>
            <a:r>
              <a:rPr lang="ru-RU" sz="2800" b="1" u="sng" dirty="0" smtClean="0">
                <a:solidFill>
                  <a:srgbClr val="FFC000"/>
                </a:solidFill>
              </a:rPr>
              <a:t>Ученик:</a:t>
            </a:r>
            <a:r>
              <a:rPr lang="ru-RU" sz="2800" b="1" dirty="0" smtClean="0">
                <a:solidFill>
                  <a:srgbClr val="FFC000"/>
                </a:solidFill>
              </a:rPr>
              <a:t>«Да»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accent1"/>
                </a:solidFill>
              </a:rPr>
              <a:t>Учитель:</a:t>
            </a:r>
            <a:r>
              <a:rPr lang="ru-RU" sz="2800" b="1" dirty="0" smtClean="0">
                <a:solidFill>
                  <a:schemeClr val="accent1"/>
                </a:solidFill>
              </a:rPr>
              <a:t> «Поэтому что ты должен сейчас сделать?»</a:t>
            </a:r>
          </a:p>
          <a:p>
            <a:pPr>
              <a:buNone/>
            </a:pPr>
            <a:r>
              <a:rPr lang="ru-RU" sz="2800" b="1" u="sng" dirty="0" smtClean="0">
                <a:solidFill>
                  <a:srgbClr val="FFC000"/>
                </a:solidFill>
              </a:rPr>
              <a:t>Ученик:</a:t>
            </a:r>
            <a:r>
              <a:rPr lang="ru-RU" sz="2800" b="1" dirty="0" smtClean="0">
                <a:solidFill>
                  <a:srgbClr val="FFC000"/>
                </a:solidFill>
              </a:rPr>
              <a:t>«Я должен выполнить пробное действие».</a:t>
            </a:r>
          </a:p>
          <a:p>
            <a:pPr>
              <a:buNone/>
            </a:pPr>
            <a:r>
              <a:rPr lang="ru-RU" sz="2800" b="1" u="sng" dirty="0" smtClean="0">
                <a:solidFill>
                  <a:schemeClr val="accent1"/>
                </a:solidFill>
              </a:rPr>
              <a:t>Учитель:</a:t>
            </a:r>
            <a:r>
              <a:rPr lang="ru-RU" sz="2800" b="1" dirty="0" smtClean="0">
                <a:solidFill>
                  <a:schemeClr val="accent1"/>
                </a:solidFill>
              </a:rPr>
              <a:t> «Зачем тебе нужно пробное действие?»</a:t>
            </a:r>
          </a:p>
          <a:p>
            <a:pPr>
              <a:buNone/>
            </a:pPr>
            <a:r>
              <a:rPr lang="ru-RU" sz="2800" b="1" u="sng" dirty="0" smtClean="0">
                <a:solidFill>
                  <a:srgbClr val="FFC000"/>
                </a:solidFill>
              </a:rPr>
              <a:t>Ученик:</a:t>
            </a:r>
            <a:r>
              <a:rPr lang="ru-RU" sz="2800" b="1" dirty="0" smtClean="0">
                <a:solidFill>
                  <a:srgbClr val="FFC000"/>
                </a:solidFill>
              </a:rPr>
              <a:t>«Мне надо понять, что я пока не могу сделать правильно» (то есть понять свои затруднения).</a:t>
            </a:r>
            <a:endParaRPr lang="en-US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428604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1"/>
                </a:solidFill>
                <a:effectLst>
                  <a:reflection blurRad="12700" stA="48000" endA="300" endPos="55000" dir="5400000" sy="-90000" algn="bl" rotWithShape="0"/>
                </a:effectLst>
                <a:latin typeface="Times New Roman" pitchFamily="18" charset="0"/>
                <a:cs typeface="Times New Roman" pitchFamily="18" charset="0"/>
              </a:rPr>
              <a:t>Фиксирование учащимися затруднения</a:t>
            </a:r>
            <a:endParaRPr lang="ru-RU" sz="2400" dirty="0">
              <a:effectLst>
                <a:reflection blurRad="12700" stA="48000" endA="300" endPos="55000" dir="5400000" sy="-9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14612" y="1142984"/>
            <a:ext cx="45408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i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 типа затруднений: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071538" y="2214554"/>
            <a:ext cx="7072362" cy="92869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НЕВЕРНЫЙ ОТВЕТ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79166" y="3506263"/>
            <a:ext cx="7072362" cy="928694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МОЖЕТ ОБЪЯСНИТЬ, КАК ПОЛУЧЕН ВЕРНЫЙ ОТВЕТ 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04132" y="4923637"/>
            <a:ext cx="7072362" cy="928694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 МОЖЕТ ОБЪЯСНИТЬ, КАК ЭТОТ СПОСОБ БЫЛ ПОЛУЧЕН</a:t>
            </a: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79106\Desktop\IMG_20210321_2157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32656"/>
            <a:ext cx="6851605" cy="6120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Формулировка учащимися затруднения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Вариант1: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не могу правильно решить (конкретно какую) задачу».</a:t>
            </a:r>
          </a:p>
          <a:p>
            <a:pPr>
              <a:buNone/>
            </a:pP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Вариант2: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не могу обосновать (доказать) правильность решения (конкретно какой) задачи».</a:t>
            </a:r>
          </a:p>
          <a:p>
            <a:pPr>
              <a:buNone/>
            </a:pP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Вариант3:</a:t>
            </a:r>
          </a:p>
          <a:p>
            <a:pPr>
              <a:buNone/>
            </a:pPr>
            <a:r>
              <a:rPr lang="ru-RU" b="1" i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«Я не могу объяснить, как был получен способ решения этой (конкретно какой) задачи».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654032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Приёмы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186766" cy="454344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endParaRPr lang="ru-RU" b="1" dirty="0" smtClean="0"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 русского языка во 2 классе.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Тема:</a:t>
            </a: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«Предлоги».</a:t>
            </a:r>
          </a:p>
          <a:p>
            <a:pPr>
              <a:buNone/>
            </a:pPr>
            <a:r>
              <a:rPr lang="ru-RU" b="1" u="sng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Задание для пробного действия:</a:t>
            </a: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>
              <a:buNone/>
            </a:pPr>
            <a:r>
              <a:rPr lang="ru-RU" b="1" dirty="0" smtClean="0">
                <a:solidFill>
                  <a:srgbClr val="66FF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«Выберите предлоги из ряда слов: я, в, стул, окно, за, под, он, на».</a:t>
            </a:r>
            <a:endParaRPr lang="ru-RU" b="1" u="sng" dirty="0" smtClean="0">
              <a:solidFill>
                <a:srgbClr val="66FF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571472" y="1214422"/>
            <a:ext cx="7858180" cy="135732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«Сопоставление с верным ответом». </a:t>
            </a: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33858" y="5202315"/>
            <a:ext cx="7858180" cy="1357322"/>
          </a:xfrm>
          <a:prstGeom prst="round2Diag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«Преграда извне».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2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487</TotalTime>
  <Words>385</Words>
  <Application>Microsoft Office PowerPoint</Application>
  <PresentationFormat>Экран (4:3)</PresentationFormat>
  <Paragraphs>62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Эркер</vt:lpstr>
      <vt:lpstr>Организация пробного действия и фиксации индивидуального затруднения</vt:lpstr>
      <vt:lpstr>Слайд 2</vt:lpstr>
      <vt:lpstr>«Каждый урок должен быть для учителя задачей, которую он должен выполнять, обдумывая это заранее: на каждом уроке он должен чего-нибудь достигнуть, сделать шаг дальше и заставить весь класс сделать этот шаг».                                                                         К.Д. Ушинский. </vt:lpstr>
      <vt:lpstr>Пробное учебное действие</vt:lpstr>
      <vt:lpstr>Пробное учебное действие</vt:lpstr>
      <vt:lpstr>Слайд 6</vt:lpstr>
      <vt:lpstr>Слайд 7</vt:lpstr>
      <vt:lpstr>Формулировка учащимися затруднения</vt:lpstr>
      <vt:lpstr>Приёмы </vt:lpstr>
      <vt:lpstr>Приёмы </vt:lpstr>
      <vt:lpstr>Приёмы 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пробного действия и фиксации индивидуального затруднения</dc:title>
  <dc:creator>Ольга</dc:creator>
  <cp:lastModifiedBy>79106497716</cp:lastModifiedBy>
  <cp:revision>53</cp:revision>
  <dcterms:created xsi:type="dcterms:W3CDTF">2010-12-05T10:26:39Z</dcterms:created>
  <dcterms:modified xsi:type="dcterms:W3CDTF">2021-03-21T19:36:00Z</dcterms:modified>
</cp:coreProperties>
</file>