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4"/>
  </p:notesMasterIdLst>
  <p:sldIdLst>
    <p:sldId id="365" r:id="rId2"/>
    <p:sldId id="307" r:id="rId3"/>
    <p:sldId id="315" r:id="rId4"/>
    <p:sldId id="345" r:id="rId5"/>
    <p:sldId id="311" r:id="rId6"/>
    <p:sldId id="306" r:id="rId7"/>
    <p:sldId id="320" r:id="rId8"/>
    <p:sldId id="321" r:id="rId9"/>
    <p:sldId id="366" r:id="rId10"/>
    <p:sldId id="347" r:id="rId11"/>
    <p:sldId id="351" r:id="rId12"/>
    <p:sldId id="336" r:id="rId13"/>
    <p:sldId id="335" r:id="rId14"/>
    <p:sldId id="368" r:id="rId15"/>
    <p:sldId id="352" r:id="rId16"/>
    <p:sldId id="353" r:id="rId17"/>
    <p:sldId id="354" r:id="rId18"/>
    <p:sldId id="369" r:id="rId19"/>
    <p:sldId id="370" r:id="rId20"/>
    <p:sldId id="350" r:id="rId21"/>
    <p:sldId id="358" r:id="rId22"/>
    <p:sldId id="332" r:id="rId23"/>
    <p:sldId id="344" r:id="rId24"/>
    <p:sldId id="376" r:id="rId25"/>
    <p:sldId id="357" r:id="rId26"/>
    <p:sldId id="360" r:id="rId27"/>
    <p:sldId id="374" r:id="rId28"/>
    <p:sldId id="375" r:id="rId29"/>
    <p:sldId id="283" r:id="rId30"/>
    <p:sldId id="363" r:id="rId31"/>
    <p:sldId id="295" r:id="rId32"/>
    <p:sldId id="29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9" autoAdjust="0"/>
    <p:restoredTop sz="94660"/>
  </p:normalViewPr>
  <p:slideViewPr>
    <p:cSldViewPr>
      <p:cViewPr varScale="1">
        <p:scale>
          <a:sx n="106" d="100"/>
          <a:sy n="106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3AE4A-376A-48A6-837B-FA1A8477AFCE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E3CB1-8031-4B2F-976A-D130F2DB3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498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Зачитать определения каждого вида</a:t>
            </a:r>
          </a:p>
        </p:txBody>
      </p:sp>
      <p:sp>
        <p:nvSpPr>
          <p:cNvPr id="243716" name="Номер слайда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499A56FE-238F-4AD4-9ECE-905F0F94E69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0898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B5585D-3E56-4A13-8B97-75E34193B57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5929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ВСЕГО 84 ЧАСОВ урока ОНЗ, по 1 в четверть уроку Рефлексии, 2 диагностики и резервные уроки по четвертям.</a:t>
            </a:r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6943DD-17D1-4404-B6D5-C99B7F8F8873}" type="slidenum">
              <a:rPr lang="ru-RU" smtClean="0">
                <a:cs typeface="Arial" charset="0"/>
              </a:rPr>
              <a:pPr/>
              <a:t>9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>
          <a:xfrm>
            <a:off x="685316" y="4343216"/>
            <a:ext cx="5487370" cy="411516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4692" name="Номер слайда 3"/>
          <p:cNvSpPr txBox="1">
            <a:spLocks noGrp="1"/>
          </p:cNvSpPr>
          <p:nvPr/>
        </p:nvSpPr>
        <p:spPr bwMode="auto">
          <a:xfrm>
            <a:off x="3883991" y="8684961"/>
            <a:ext cx="2972392" cy="45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1225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11225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11225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11225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11225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2FF5DD6D-87D1-4FC3-B6F3-9ED613ABB2B6}" type="slidenum">
              <a:rPr lang="ru-RU" altLang="ru-RU" sz="1200">
                <a:solidFill>
                  <a:srgbClr val="000000"/>
                </a:solidFill>
                <a:latin typeface="Arial" charset="0"/>
              </a:rPr>
              <a:pPr algn="r" eaLnBrk="1" hangingPunct="1"/>
              <a:t>23</a:t>
            </a:fld>
            <a:endParaRPr lang="ru-RU" altLang="ru-RU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058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E00BC-0C8B-4A0E-8ABA-9C0D23FE085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28431-D952-4748-9C6B-2E57D29A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88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E00BC-0C8B-4A0E-8ABA-9C0D23FE085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28431-D952-4748-9C6B-2E57D29A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831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E00BC-0C8B-4A0E-8ABA-9C0D23FE085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28431-D952-4748-9C6B-2E57D29A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6995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EA99C-062E-4943-869A-A2E02B216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94469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E00BC-0C8B-4A0E-8ABA-9C0D23FE085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28431-D952-4748-9C6B-2E57D29A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451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E00BC-0C8B-4A0E-8ABA-9C0D23FE085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28431-D952-4748-9C6B-2E57D29A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623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E00BC-0C8B-4A0E-8ABA-9C0D23FE085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28431-D952-4748-9C6B-2E57D29A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645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E00BC-0C8B-4A0E-8ABA-9C0D23FE085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28431-D952-4748-9C6B-2E57D29A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634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E00BC-0C8B-4A0E-8ABA-9C0D23FE085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28431-D952-4748-9C6B-2E57D29A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236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E00BC-0C8B-4A0E-8ABA-9C0D23FE085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28431-D952-4748-9C6B-2E57D29A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305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E00BC-0C8B-4A0E-8ABA-9C0D23FE085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28431-D952-4748-9C6B-2E57D29A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2360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E00BC-0C8B-4A0E-8ABA-9C0D23FE085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28431-D952-4748-9C6B-2E57D29A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974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chemeClr val="bg1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5B0E00BC-0C8B-4A0E-8ABA-9C0D23FE085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BCB28431-D952-4748-9C6B-2E57D29A3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50;&#1086;&#1085;&#1092;&#1077;&#1088;&#1077;&#1085;&#1094;&#1080;&#1080;%202010/&#1052;&#1048;&#1044;_&#1050;&#1086;&#1085;&#1092;&#1077;&#1088;&#1077;&#1085;&#1094;&#1080;&#1103;/&#1055;&#1088;&#1077;&#1079;&#1077;&#1085;&#1090;&#1072;&#1094;&#1080;&#1080;/&#1062;&#1077;&#1085;&#1090;&#1088;%20&#1064;&#1082;&#1086;&#1083;&#1072;%202000_&#1084;&#1077;&#1090;&#1086;&#1076;&#1080;&#1089;&#1090;&#1099;%203.12.09/&#1055;&#1088;&#1077;&#1079;&#1077;&#1085;&#1090;&#1072;&#1094;&#1080;&#1103;%20&#1082;%20&#1091;&#1088;&#1086;&#1082;&#1091;%202.ppt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microsoft.com/office/2007/relationships/hdphoto" Target="../media/hdphoto6.wdp"/><Relationship Id="rId18" Type="http://schemas.openxmlformats.org/officeDocument/2006/relationships/image" Target="../media/image24.jpeg"/><Relationship Id="rId26" Type="http://schemas.openxmlformats.org/officeDocument/2006/relationships/image" Target="../media/image28.jpeg"/><Relationship Id="rId3" Type="http://schemas.microsoft.com/office/2007/relationships/hdphoto" Target="../media/hdphoto1.wdp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21.jpeg"/><Relationship Id="rId17" Type="http://schemas.microsoft.com/office/2007/relationships/hdphoto" Target="../media/hdphoto8.wdp"/><Relationship Id="rId25" Type="http://schemas.microsoft.com/office/2007/relationships/hdphoto" Target="../media/hdphoto12.wdp"/><Relationship Id="rId2" Type="http://schemas.openxmlformats.org/officeDocument/2006/relationships/image" Target="../media/image16.jpeg"/><Relationship Id="rId16" Type="http://schemas.openxmlformats.org/officeDocument/2006/relationships/image" Target="../media/image23.jpeg"/><Relationship Id="rId20" Type="http://schemas.openxmlformats.org/officeDocument/2006/relationships/image" Target="../media/image25.jpeg"/><Relationship Id="rId29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microsoft.com/office/2007/relationships/hdphoto" Target="../media/hdphoto5.wdp"/><Relationship Id="rId24" Type="http://schemas.openxmlformats.org/officeDocument/2006/relationships/image" Target="../media/image27.jpe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28" Type="http://schemas.openxmlformats.org/officeDocument/2006/relationships/image" Target="../media/image29.jpeg"/><Relationship Id="rId10" Type="http://schemas.openxmlformats.org/officeDocument/2006/relationships/image" Target="../media/image20.jpeg"/><Relationship Id="rId19" Type="http://schemas.microsoft.com/office/2007/relationships/hdphoto" Target="../media/hdphoto9.wdp"/><Relationship Id="rId31" Type="http://schemas.microsoft.com/office/2007/relationships/hdphoto" Target="../media/hdphoto15.wdp"/><Relationship Id="rId4" Type="http://schemas.openxmlformats.org/officeDocument/2006/relationships/image" Target="../media/image17.jpeg"/><Relationship Id="rId9" Type="http://schemas.microsoft.com/office/2007/relationships/hdphoto" Target="../media/hdphoto4.wdp"/><Relationship Id="rId14" Type="http://schemas.openxmlformats.org/officeDocument/2006/relationships/image" Target="../media/image22.jpeg"/><Relationship Id="rId22" Type="http://schemas.openxmlformats.org/officeDocument/2006/relationships/image" Target="../media/image26.jpeg"/><Relationship Id="rId27" Type="http://schemas.microsoft.com/office/2007/relationships/hdphoto" Target="../media/hdphoto13.wdp"/><Relationship Id="rId30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50;&#1086;&#1085;&#1092;&#1077;&#1088;&#1077;&#1085;&#1094;&#1080;&#1080;%202010/&#1052;&#1048;&#1044;_&#1050;&#1086;&#1085;&#1092;&#1077;&#1088;&#1077;&#1085;&#1094;&#1080;&#1103;/&#1055;&#1088;&#1077;&#1079;&#1077;&#1085;&#1090;&#1072;&#1094;&#1080;&#1080;/&#1062;&#1077;&#1085;&#1090;&#1088;%20&#1064;&#1082;&#1086;&#1083;&#1072;%202000_&#1084;&#1077;&#1090;&#1086;&#1076;&#1080;&#1089;&#1090;&#1099;%203.12.09/&#1055;&#1088;&#1077;&#1079;&#1077;&#1085;&#1090;&#1072;&#1094;&#1080;&#1103;%20&#1082;%20&#1091;&#1088;&#1086;&#1082;&#1091;%202.ppt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50;&#1086;&#1085;&#1092;&#1077;&#1088;&#1077;&#1085;&#1094;&#1080;&#1080;%202010/&#1052;&#1048;&#1044;_&#1050;&#1086;&#1085;&#1092;&#1077;&#1088;&#1077;&#1085;&#1094;&#1080;&#1103;/&#1055;&#1088;&#1077;&#1079;&#1077;&#1085;&#1090;&#1072;&#1094;&#1080;&#1080;/&#1062;&#1077;&#1085;&#1090;&#1088;%20&#1064;&#1082;&#1086;&#1083;&#1072;%202000_&#1084;&#1077;&#1090;&#1086;&#1076;&#1080;&#1089;&#1090;&#1099;%203.12.09/&#1055;&#1088;&#1077;&#1079;&#1077;&#1085;&#1090;&#1072;&#1094;&#1080;&#1103;%20&#1082;%20&#1091;&#1088;&#1086;&#1082;&#1091;%202.ppt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50;&#1086;&#1085;&#1092;&#1077;&#1088;&#1077;&#1085;&#1094;&#1080;&#1080;%202010/&#1052;&#1048;&#1044;_&#1050;&#1086;&#1085;&#1092;&#1077;&#1088;&#1077;&#1085;&#1094;&#1080;&#1103;/&#1055;&#1088;&#1077;&#1079;&#1077;&#1085;&#1090;&#1072;&#1094;&#1080;&#1080;/&#1062;&#1077;&#1085;&#1090;&#1088;%20&#1064;&#1082;&#1086;&#1083;&#1072;%202000_&#1084;&#1077;&#1090;&#1086;&#1076;&#1080;&#1089;&#1090;&#1099;%203.12.09/&#1055;&#1088;&#1077;&#1079;&#1077;&#1085;&#1090;&#1072;&#1094;&#1080;&#1103;%20&#1082;%20&#1091;&#1088;&#1086;&#1082;&#1091;%202.ppt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50;&#1086;&#1085;&#1092;&#1077;&#1088;&#1077;&#1085;&#1094;&#1080;&#1080;%202010/&#1052;&#1048;&#1044;_&#1050;&#1086;&#1085;&#1092;&#1077;&#1088;&#1077;&#1085;&#1094;&#1080;&#1103;/&#1055;&#1088;&#1077;&#1079;&#1077;&#1085;&#1090;&#1072;&#1094;&#1080;&#1080;/&#1062;&#1077;&#1085;&#1090;&#1088;%20&#1064;&#1082;&#1086;&#1083;&#1072;%202000_&#1084;&#1077;&#1090;&#1086;&#1076;&#1080;&#1089;&#1090;&#1099;%203.12.09/&#1055;&#1088;&#1077;&#1079;&#1077;&#1085;&#1090;&#1072;&#1094;&#1080;&#1103;%20&#1082;%20&#1091;&#1088;&#1086;&#1082;&#1091;%202.ppt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41313" y="477838"/>
            <a:ext cx="8475662" cy="5670550"/>
            <a:chOff x="896" y="669"/>
            <a:chExt cx="4144" cy="2424"/>
          </a:xfrm>
        </p:grpSpPr>
        <p:pic>
          <p:nvPicPr>
            <p:cNvPr id="6154" name="Picture 5" descr="MCj0428085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6" y="1408"/>
              <a:ext cx="442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19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562" y="1561"/>
              <a:ext cx="3448" cy="199"/>
            </a:xfrm>
            <a:prstGeom prst="rect">
              <a:avLst/>
            </a:prstGeom>
            <a:extLst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r>
                <a:rPr lang="ru-RU" sz="2800" b="1" kern="10" spc="150" dirty="0">
                  <a:ln w="11430"/>
                  <a:solidFill>
                    <a:srgbClr val="0070C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Georgia" pitchFamily="18" charset="0"/>
                  <a:cs typeface="Times New Roman" pitchFamily="18" charset="0"/>
                </a:rPr>
                <a:t>Посмотрите - и Вы запомните, </a:t>
              </a:r>
            </a:p>
          </p:txBody>
        </p:sp>
        <p:sp>
          <p:nvSpPr>
            <p:cNvPr id="9319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592" y="884"/>
              <a:ext cx="3448" cy="216"/>
            </a:xfrm>
            <a:prstGeom prst="rect">
              <a:avLst/>
            </a:prstGeom>
            <a:extLst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r>
                <a:rPr lang="ru-RU" sz="2800" b="1" kern="10" spc="150" dirty="0">
                  <a:ln w="11430"/>
                  <a:solidFill>
                    <a:srgbClr val="0070C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Georgia" pitchFamily="18" charset="0"/>
                  <a:cs typeface="Times New Roman" pitchFamily="18" charset="0"/>
                </a:rPr>
                <a:t>Послушайте - и Вы забудете, </a:t>
              </a:r>
            </a:p>
          </p:txBody>
        </p:sp>
        <p:sp>
          <p:nvSpPr>
            <p:cNvPr id="9319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562" y="2331"/>
              <a:ext cx="3429" cy="221"/>
            </a:xfrm>
            <a:prstGeom prst="rect">
              <a:avLst/>
            </a:prstGeom>
            <a:extLst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r>
                <a:rPr lang="ru-RU" sz="2800" b="1" kern="10" spc="150" dirty="0">
                  <a:ln w="11430"/>
                  <a:solidFill>
                    <a:srgbClr val="0070C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Georgia" pitchFamily="18" charset="0"/>
                  <a:cs typeface="Times New Roman" pitchFamily="18" charset="0"/>
                </a:rPr>
                <a:t>Сделайте - и Вы поймете.</a:t>
              </a:r>
            </a:p>
          </p:txBody>
        </p:sp>
        <p:sp>
          <p:nvSpPr>
            <p:cNvPr id="6158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593" y="2938"/>
              <a:ext cx="1359" cy="15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i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33CC"/>
                  </a:solidFill>
                  <a:latin typeface="+mn-lt"/>
                  <a:ea typeface="+mn-lt"/>
                  <a:cs typeface="+mn-lt"/>
                </a:rPr>
                <a:t>Конфуций</a:t>
              </a:r>
            </a:p>
          </p:txBody>
        </p:sp>
        <p:pic>
          <p:nvPicPr>
            <p:cNvPr id="6159" name="Picture 12" descr="MCj0429827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3" y="2048"/>
              <a:ext cx="551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6" descr="MCj0423832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6" y="669"/>
              <a:ext cx="54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10247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CCCC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48" name="Rectangle 6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CCCC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49" name="Rectangle 6"/>
            <p:cNvSpPr>
              <a:spLocks noChangeArrowheads="1"/>
            </p:cNvSpPr>
            <p:nvPr/>
          </p:nvSpPr>
          <p:spPr bwMode="auto">
            <a:xfrm>
              <a:off x="186" y="181"/>
              <a:ext cx="5375" cy="3960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CCCC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6149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  <p:sp>
          <p:nvSpPr>
            <p:cNvPr id="6150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12776"/>
            <a:ext cx="4248472" cy="5112568"/>
          </a:xfrm>
          <a:prstGeom prst="rect">
            <a:avLst/>
          </a:prstGeom>
        </p:spPr>
      </p:pic>
      <p:pic>
        <p:nvPicPr>
          <p:cNvPr id="3" name="tabl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412776"/>
            <a:ext cx="4157817" cy="5123656"/>
          </a:xfrm>
          <a:prstGeom prst="rect">
            <a:avLst/>
          </a:prstGeom>
        </p:spPr>
      </p:pic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667159" y="4016152"/>
            <a:ext cx="598488" cy="1485"/>
            <a:chOff x="2637" y="1507"/>
            <a:chExt cx="377" cy="1485"/>
          </a:xfrm>
        </p:grpSpPr>
        <p:sp>
          <p:nvSpPr>
            <p:cNvPr id="5" name="Line 35"/>
            <p:cNvSpPr>
              <a:spLocks noChangeShapeType="1"/>
            </p:cNvSpPr>
            <p:nvPr/>
          </p:nvSpPr>
          <p:spPr bwMode="auto">
            <a:xfrm>
              <a:off x="2638" y="1507"/>
              <a:ext cx="376" cy="0"/>
            </a:xfrm>
            <a:prstGeom prst="line">
              <a:avLst/>
            </a:prstGeom>
            <a:ln>
              <a:headEnd type="triangle" w="med" len="lg"/>
              <a:tailEnd type="triangle" w="med" len="lg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6" name="Line 36"/>
            <p:cNvSpPr>
              <a:spLocks noChangeShapeType="1"/>
            </p:cNvSpPr>
            <p:nvPr/>
          </p:nvSpPr>
          <p:spPr bwMode="auto">
            <a:xfrm>
              <a:off x="2638" y="2002"/>
              <a:ext cx="376" cy="0"/>
            </a:xfrm>
            <a:prstGeom prst="line">
              <a:avLst/>
            </a:prstGeom>
            <a:ln>
              <a:headEnd type="triangle" w="med" len="lg"/>
              <a:tailEnd type="triangle" w="med" len="lg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7" name="Line 37"/>
            <p:cNvSpPr>
              <a:spLocks noChangeShapeType="1"/>
            </p:cNvSpPr>
            <p:nvPr/>
          </p:nvSpPr>
          <p:spPr bwMode="auto">
            <a:xfrm>
              <a:off x="2637" y="2497"/>
              <a:ext cx="376" cy="0"/>
            </a:xfrm>
            <a:prstGeom prst="line">
              <a:avLst/>
            </a:prstGeom>
            <a:ln>
              <a:headEnd type="triangle" w="med" len="lg"/>
              <a:tailEnd type="triangle" w="med" len="lg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8" name="Line 38"/>
            <p:cNvSpPr>
              <a:spLocks noChangeShapeType="1"/>
            </p:cNvSpPr>
            <p:nvPr/>
          </p:nvSpPr>
          <p:spPr bwMode="auto">
            <a:xfrm>
              <a:off x="2638" y="2992"/>
              <a:ext cx="376" cy="0"/>
            </a:xfrm>
            <a:prstGeom prst="line">
              <a:avLst/>
            </a:prstGeom>
            <a:ln>
              <a:headEnd type="triangle" w="med" len="lg"/>
              <a:tailEnd type="triangle" w="med" len="lg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4690206" y="3140968"/>
            <a:ext cx="598488" cy="1485"/>
            <a:chOff x="2637" y="1507"/>
            <a:chExt cx="377" cy="1485"/>
          </a:xfrm>
        </p:grpSpPr>
        <p:sp>
          <p:nvSpPr>
            <p:cNvPr id="10" name="Line 35"/>
            <p:cNvSpPr>
              <a:spLocks noChangeShapeType="1"/>
            </p:cNvSpPr>
            <p:nvPr/>
          </p:nvSpPr>
          <p:spPr bwMode="auto">
            <a:xfrm>
              <a:off x="2638" y="1507"/>
              <a:ext cx="376" cy="0"/>
            </a:xfrm>
            <a:prstGeom prst="line">
              <a:avLst/>
            </a:prstGeom>
            <a:ln>
              <a:headEnd type="triangle" w="med" len="lg"/>
              <a:tailEnd type="triangle" w="med" len="lg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1" name="Line 36"/>
            <p:cNvSpPr>
              <a:spLocks noChangeShapeType="1"/>
            </p:cNvSpPr>
            <p:nvPr/>
          </p:nvSpPr>
          <p:spPr bwMode="auto">
            <a:xfrm>
              <a:off x="2638" y="2002"/>
              <a:ext cx="376" cy="0"/>
            </a:xfrm>
            <a:prstGeom prst="line">
              <a:avLst/>
            </a:prstGeom>
            <a:ln>
              <a:headEnd type="triangle" w="med" len="lg"/>
              <a:tailEnd type="triangle" w="med" len="lg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2" name="Line 37"/>
            <p:cNvSpPr>
              <a:spLocks noChangeShapeType="1"/>
            </p:cNvSpPr>
            <p:nvPr/>
          </p:nvSpPr>
          <p:spPr bwMode="auto">
            <a:xfrm>
              <a:off x="2637" y="2497"/>
              <a:ext cx="376" cy="0"/>
            </a:xfrm>
            <a:prstGeom prst="line">
              <a:avLst/>
            </a:prstGeom>
            <a:ln>
              <a:headEnd type="triangle" w="med" len="lg"/>
              <a:tailEnd type="triangle" w="med" len="lg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3" name="Line 38"/>
            <p:cNvSpPr>
              <a:spLocks noChangeShapeType="1"/>
            </p:cNvSpPr>
            <p:nvPr/>
          </p:nvSpPr>
          <p:spPr bwMode="auto">
            <a:xfrm>
              <a:off x="2638" y="2992"/>
              <a:ext cx="376" cy="0"/>
            </a:xfrm>
            <a:prstGeom prst="line">
              <a:avLst/>
            </a:prstGeom>
            <a:ln>
              <a:headEnd type="triangle" w="med" len="lg"/>
              <a:tailEnd type="triangle" w="med" len="lg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14" name="Group 34"/>
          <p:cNvGrpSpPr>
            <a:grpSpLocks/>
          </p:cNvGrpSpPr>
          <p:nvPr/>
        </p:nvGrpSpPr>
        <p:grpSpPr bwMode="auto">
          <a:xfrm>
            <a:off x="4667159" y="5085184"/>
            <a:ext cx="598488" cy="1485"/>
            <a:chOff x="2637" y="1507"/>
            <a:chExt cx="377" cy="1485"/>
          </a:xfrm>
        </p:grpSpPr>
        <p:sp>
          <p:nvSpPr>
            <p:cNvPr id="15" name="Line 35"/>
            <p:cNvSpPr>
              <a:spLocks noChangeShapeType="1"/>
            </p:cNvSpPr>
            <p:nvPr/>
          </p:nvSpPr>
          <p:spPr bwMode="auto">
            <a:xfrm>
              <a:off x="2638" y="1507"/>
              <a:ext cx="376" cy="0"/>
            </a:xfrm>
            <a:prstGeom prst="line">
              <a:avLst/>
            </a:prstGeom>
            <a:ln>
              <a:headEnd type="triangle" w="med" len="lg"/>
              <a:tailEnd type="triangle" w="med" len="lg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6" name="Line 36"/>
            <p:cNvSpPr>
              <a:spLocks noChangeShapeType="1"/>
            </p:cNvSpPr>
            <p:nvPr/>
          </p:nvSpPr>
          <p:spPr bwMode="auto">
            <a:xfrm>
              <a:off x="2638" y="2002"/>
              <a:ext cx="376" cy="0"/>
            </a:xfrm>
            <a:prstGeom prst="line">
              <a:avLst/>
            </a:prstGeom>
            <a:ln>
              <a:headEnd type="triangle" w="med" len="lg"/>
              <a:tailEnd type="triangle" w="med" len="lg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7" name="Line 37"/>
            <p:cNvSpPr>
              <a:spLocks noChangeShapeType="1"/>
            </p:cNvSpPr>
            <p:nvPr/>
          </p:nvSpPr>
          <p:spPr bwMode="auto">
            <a:xfrm>
              <a:off x="2637" y="2497"/>
              <a:ext cx="376" cy="0"/>
            </a:xfrm>
            <a:prstGeom prst="line">
              <a:avLst/>
            </a:prstGeom>
            <a:ln>
              <a:headEnd type="triangle" w="med" len="lg"/>
              <a:tailEnd type="triangle" w="med" len="lg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8" name="Line 38"/>
            <p:cNvSpPr>
              <a:spLocks noChangeShapeType="1"/>
            </p:cNvSpPr>
            <p:nvPr/>
          </p:nvSpPr>
          <p:spPr bwMode="auto">
            <a:xfrm>
              <a:off x="2638" y="2992"/>
              <a:ext cx="376" cy="0"/>
            </a:xfrm>
            <a:prstGeom prst="line">
              <a:avLst/>
            </a:prstGeom>
            <a:ln>
              <a:headEnd type="triangle" w="med" len="lg"/>
              <a:tailEnd type="triangle" w="med" len="lg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19" name="Group 34"/>
          <p:cNvGrpSpPr>
            <a:grpSpLocks/>
          </p:cNvGrpSpPr>
          <p:nvPr/>
        </p:nvGrpSpPr>
        <p:grpSpPr bwMode="auto">
          <a:xfrm>
            <a:off x="4667159" y="6021288"/>
            <a:ext cx="598488" cy="1485"/>
            <a:chOff x="2637" y="1507"/>
            <a:chExt cx="377" cy="1485"/>
          </a:xfrm>
        </p:grpSpPr>
        <p:sp>
          <p:nvSpPr>
            <p:cNvPr id="20" name="Line 35"/>
            <p:cNvSpPr>
              <a:spLocks noChangeShapeType="1"/>
            </p:cNvSpPr>
            <p:nvPr/>
          </p:nvSpPr>
          <p:spPr bwMode="auto">
            <a:xfrm>
              <a:off x="2638" y="1507"/>
              <a:ext cx="376" cy="0"/>
            </a:xfrm>
            <a:prstGeom prst="line">
              <a:avLst/>
            </a:prstGeom>
            <a:ln>
              <a:headEnd type="triangle" w="med" len="lg"/>
              <a:tailEnd type="triangle" w="med" len="lg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21" name="Line 36"/>
            <p:cNvSpPr>
              <a:spLocks noChangeShapeType="1"/>
            </p:cNvSpPr>
            <p:nvPr/>
          </p:nvSpPr>
          <p:spPr bwMode="auto">
            <a:xfrm>
              <a:off x="2638" y="2002"/>
              <a:ext cx="376" cy="0"/>
            </a:xfrm>
            <a:prstGeom prst="line">
              <a:avLst/>
            </a:prstGeom>
            <a:ln>
              <a:headEnd type="triangle" w="med" len="lg"/>
              <a:tailEnd type="triangle" w="med" len="lg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22" name="Line 37"/>
            <p:cNvSpPr>
              <a:spLocks noChangeShapeType="1"/>
            </p:cNvSpPr>
            <p:nvPr/>
          </p:nvSpPr>
          <p:spPr bwMode="auto">
            <a:xfrm>
              <a:off x="2637" y="2497"/>
              <a:ext cx="376" cy="0"/>
            </a:xfrm>
            <a:prstGeom prst="line">
              <a:avLst/>
            </a:prstGeom>
            <a:ln>
              <a:headEnd type="triangle" w="med" len="lg"/>
              <a:tailEnd type="triangle" w="med" len="lg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23" name="Line 38"/>
            <p:cNvSpPr>
              <a:spLocks noChangeShapeType="1"/>
            </p:cNvSpPr>
            <p:nvPr/>
          </p:nvSpPr>
          <p:spPr bwMode="auto">
            <a:xfrm>
              <a:off x="2638" y="2992"/>
              <a:ext cx="376" cy="0"/>
            </a:xfrm>
            <a:prstGeom prst="line">
              <a:avLst/>
            </a:prstGeom>
            <a:ln>
              <a:headEnd type="triangle" w="med" len="lg"/>
              <a:tailEnd type="triangle" w="med" len="lg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3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</p:grpSp>
      <p:pic>
        <p:nvPicPr>
          <p:cNvPr id="24" name="Picture 2" descr="http://www.sch2000.ru/important/mid-2.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08" y="10601"/>
            <a:ext cx="1878264" cy="1523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310" y="132297"/>
            <a:ext cx="1067066" cy="128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5422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664" name="Group 4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58293038"/>
              </p:ext>
            </p:extLst>
          </p:nvPr>
        </p:nvGraphicFramePr>
        <p:xfrm>
          <a:off x="406401" y="1465263"/>
          <a:ext cx="8262937" cy="4961926"/>
        </p:xfrm>
        <a:graphic>
          <a:graphicData uri="http://schemas.openxmlformats.org/drawingml/2006/table">
            <a:tbl>
              <a:tblPr/>
              <a:tblGrid>
                <a:gridCol w="1564233"/>
                <a:gridCol w="6698704"/>
              </a:tblGrid>
              <a:tr h="973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Класс</a:t>
                      </a:r>
                    </a:p>
                  </a:txBody>
                  <a:tcPr marL="91441" marR="9144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Примерные  темы</a:t>
                      </a:r>
                    </a:p>
                  </a:txBody>
                  <a:tcPr marL="91441" marR="9144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973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41" marR="9144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Пробное учебное действие.</a:t>
                      </a:r>
                      <a:endParaRPr lang="ru-RU" sz="3200" dirty="0"/>
                    </a:p>
                  </a:txBody>
                  <a:tcPr marL="91441" marR="9144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73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41" marR="9144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Ставлю цель.</a:t>
                      </a:r>
                      <a:endParaRPr lang="ru-RU" sz="3200" dirty="0"/>
                    </a:p>
                  </a:txBody>
                  <a:tcPr marL="91441" marR="9144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73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41" marR="9144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Планирование учебной</a:t>
                      </a:r>
                      <a:r>
                        <a:rPr lang="ru-RU" sz="3200" baseline="0" dirty="0" smtClean="0"/>
                        <a:t> деятельности.</a:t>
                      </a:r>
                      <a:endParaRPr lang="ru-RU" sz="3200" dirty="0"/>
                    </a:p>
                  </a:txBody>
                  <a:tcPr marL="91441" marR="9144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73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41" marR="9144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Проекты и их реализация.</a:t>
                      </a:r>
                      <a:endParaRPr lang="ru-RU" sz="3200" dirty="0"/>
                    </a:p>
                  </a:txBody>
                  <a:tcPr marL="91441" marR="9144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4856" name="Picture 2" descr="Смайлик весёлы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247650"/>
            <a:ext cx="1119187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57" name="Rectangle 34"/>
          <p:cNvSpPr>
            <a:spLocks noChangeArrowheads="1"/>
          </p:cNvSpPr>
          <p:nvPr/>
        </p:nvSpPr>
        <p:spPr bwMode="auto">
          <a:xfrm>
            <a:off x="210155" y="394791"/>
            <a:ext cx="7467237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u="sng" dirty="0" smtClean="0">
                <a:solidFill>
                  <a:srgbClr val="F20000"/>
                </a:solidFill>
                <a:latin typeface="Arial" charset="0"/>
              </a:rPr>
              <a:t>ОРГАНИЗАЦИОННО</a:t>
            </a:r>
            <a:r>
              <a:rPr lang="ru-RU" altLang="ru-RU" sz="2400" b="1" u="sng" dirty="0">
                <a:solidFill>
                  <a:srgbClr val="F20000"/>
                </a:solidFill>
                <a:latin typeface="Arial" charset="0"/>
              </a:rPr>
              <a:t> </a:t>
            </a:r>
            <a:r>
              <a:rPr lang="ru-RU" altLang="ru-RU" sz="2400" b="1" u="sng" dirty="0" smtClean="0">
                <a:solidFill>
                  <a:srgbClr val="F20000"/>
                </a:solidFill>
                <a:latin typeface="Arial" charset="0"/>
              </a:rPr>
              <a:t>- РЕФЛЕКСИВНАЯ  </a:t>
            </a:r>
            <a:r>
              <a:rPr lang="ru-RU" altLang="ru-RU" sz="2400" b="1" u="sng" dirty="0">
                <a:solidFill>
                  <a:srgbClr val="F20000"/>
                </a:solidFill>
                <a:latin typeface="Arial" charset="0"/>
              </a:rPr>
              <a:t>ЛИНИЯ</a:t>
            </a:r>
          </a:p>
        </p:txBody>
      </p:sp>
      <p:grpSp>
        <p:nvGrpSpPr>
          <p:cNvPr id="34858" name="Group 41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34860" name="Rectangle 42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1800">
                <a:latin typeface="Arial" charset="0"/>
              </a:endParaRPr>
            </a:p>
          </p:txBody>
        </p:sp>
        <p:sp>
          <p:nvSpPr>
            <p:cNvPr id="34861" name="Rectangle 43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1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32940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476672"/>
            <a:ext cx="8404993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1" name="Group 4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37892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  <p:sp>
          <p:nvSpPr>
            <p:cNvPr id="37893" name="Rectangle 6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575798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827088" y="4959350"/>
            <a:ext cx="1201737" cy="1433513"/>
            <a:chOff x="521" y="3044"/>
            <a:chExt cx="757" cy="931"/>
          </a:xfrm>
        </p:grpSpPr>
        <p:pic>
          <p:nvPicPr>
            <p:cNvPr id="36941" name="Picture 3" descr="Peterson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3044"/>
              <a:ext cx="757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942" name="Group 4"/>
            <p:cNvGrpSpPr>
              <a:grpSpLocks/>
            </p:cNvGrpSpPr>
            <p:nvPr/>
          </p:nvGrpSpPr>
          <p:grpSpPr bwMode="auto">
            <a:xfrm>
              <a:off x="764" y="3777"/>
              <a:ext cx="272" cy="198"/>
              <a:chOff x="5239" y="254"/>
              <a:chExt cx="272" cy="198"/>
            </a:xfrm>
          </p:grpSpPr>
          <p:sp>
            <p:nvSpPr>
              <p:cNvPr id="36943" name="AutoShape 5"/>
              <p:cNvSpPr>
                <a:spLocks noChangeArrowheads="1"/>
              </p:cNvSpPr>
              <p:nvPr/>
            </p:nvSpPr>
            <p:spPr bwMode="auto">
              <a:xfrm>
                <a:off x="5247" y="273"/>
                <a:ext cx="232" cy="16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4800" b="1"/>
                  <a:t> </a:t>
                </a:r>
                <a:endParaRPr lang="ru-RU" altLang="ru-RU"/>
              </a:p>
            </p:txBody>
          </p:sp>
          <p:sp>
            <p:nvSpPr>
              <p:cNvPr id="36944" name="Text Box 6"/>
              <p:cNvSpPr txBox="1">
                <a:spLocks noChangeArrowheads="1"/>
              </p:cNvSpPr>
              <p:nvPr/>
            </p:nvSpPr>
            <p:spPr bwMode="auto">
              <a:xfrm>
                <a:off x="5239" y="254"/>
                <a:ext cx="27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1400" b="1"/>
                  <a:t>1</a:t>
                </a:r>
                <a:r>
                  <a:rPr lang="en-GB" altLang="ru-RU" sz="1400" b="1"/>
                  <a:t>1</a:t>
                </a:r>
                <a:endParaRPr lang="ru-RU" altLang="ru-RU" sz="1400" b="1"/>
              </a:p>
            </p:txBody>
          </p:sp>
        </p:grpSp>
      </p:grpSp>
      <p:grpSp>
        <p:nvGrpSpPr>
          <p:cNvPr id="36867" name="Group 7"/>
          <p:cNvGrpSpPr>
            <a:grpSpLocks/>
          </p:cNvGrpSpPr>
          <p:nvPr/>
        </p:nvGrpSpPr>
        <p:grpSpPr bwMode="auto">
          <a:xfrm>
            <a:off x="2397125" y="4943475"/>
            <a:ext cx="1201738" cy="1449388"/>
            <a:chOff x="1510" y="3035"/>
            <a:chExt cx="757" cy="947"/>
          </a:xfrm>
        </p:grpSpPr>
        <p:pic>
          <p:nvPicPr>
            <p:cNvPr id="36937" name="Picture 8" descr="Peterson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0" y="3035"/>
              <a:ext cx="757" cy="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938" name="Group 9"/>
            <p:cNvGrpSpPr>
              <a:grpSpLocks/>
            </p:cNvGrpSpPr>
            <p:nvPr/>
          </p:nvGrpSpPr>
          <p:grpSpPr bwMode="auto">
            <a:xfrm>
              <a:off x="1752" y="3783"/>
              <a:ext cx="272" cy="199"/>
              <a:chOff x="5239" y="254"/>
              <a:chExt cx="272" cy="199"/>
            </a:xfrm>
          </p:grpSpPr>
          <p:sp>
            <p:nvSpPr>
              <p:cNvPr id="36939" name="AutoShape 10"/>
              <p:cNvSpPr>
                <a:spLocks noChangeArrowheads="1"/>
              </p:cNvSpPr>
              <p:nvPr/>
            </p:nvSpPr>
            <p:spPr bwMode="auto">
              <a:xfrm>
                <a:off x="5247" y="273"/>
                <a:ext cx="232" cy="16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4800" b="1"/>
                  <a:t> </a:t>
                </a:r>
                <a:endParaRPr lang="ru-RU" altLang="ru-RU"/>
              </a:p>
            </p:txBody>
          </p:sp>
          <p:sp>
            <p:nvSpPr>
              <p:cNvPr id="36940" name="Text Box 11"/>
              <p:cNvSpPr txBox="1">
                <a:spLocks noChangeArrowheads="1"/>
              </p:cNvSpPr>
              <p:nvPr/>
            </p:nvSpPr>
            <p:spPr bwMode="auto">
              <a:xfrm>
                <a:off x="5239" y="254"/>
                <a:ext cx="272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1400" b="1"/>
                  <a:t>1</a:t>
                </a:r>
                <a:r>
                  <a:rPr lang="en-GB" altLang="ru-RU" sz="1400" b="1"/>
                  <a:t>2</a:t>
                </a:r>
                <a:endParaRPr lang="ru-RU" altLang="ru-RU" sz="1400" b="1"/>
              </a:p>
            </p:txBody>
          </p:sp>
        </p:grpSp>
      </p:grpSp>
      <p:grpSp>
        <p:nvGrpSpPr>
          <p:cNvPr id="36868" name="Group 12"/>
          <p:cNvGrpSpPr>
            <a:grpSpLocks/>
          </p:cNvGrpSpPr>
          <p:nvPr/>
        </p:nvGrpSpPr>
        <p:grpSpPr bwMode="auto">
          <a:xfrm>
            <a:off x="3959225" y="4909505"/>
            <a:ext cx="1201738" cy="1452563"/>
            <a:chOff x="2486" y="3048"/>
            <a:chExt cx="757" cy="915"/>
          </a:xfrm>
        </p:grpSpPr>
        <p:pic>
          <p:nvPicPr>
            <p:cNvPr id="36933" name="Picture 13" descr="Peterson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" y="3048"/>
              <a:ext cx="757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934" name="Group 14"/>
            <p:cNvGrpSpPr>
              <a:grpSpLocks/>
            </p:cNvGrpSpPr>
            <p:nvPr/>
          </p:nvGrpSpPr>
          <p:grpSpPr bwMode="auto">
            <a:xfrm>
              <a:off x="2740" y="3771"/>
              <a:ext cx="272" cy="192"/>
              <a:chOff x="5239" y="254"/>
              <a:chExt cx="272" cy="192"/>
            </a:xfrm>
          </p:grpSpPr>
          <p:sp>
            <p:nvSpPr>
              <p:cNvPr id="36935" name="AutoShape 15"/>
              <p:cNvSpPr>
                <a:spLocks noChangeArrowheads="1"/>
              </p:cNvSpPr>
              <p:nvPr/>
            </p:nvSpPr>
            <p:spPr bwMode="auto">
              <a:xfrm>
                <a:off x="5247" y="273"/>
                <a:ext cx="232" cy="16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4800" b="1"/>
                  <a:t> </a:t>
                </a:r>
                <a:endParaRPr lang="ru-RU" altLang="ru-RU"/>
              </a:p>
            </p:txBody>
          </p:sp>
          <p:sp>
            <p:nvSpPr>
              <p:cNvPr id="36936" name="Text Box 16"/>
              <p:cNvSpPr txBox="1">
                <a:spLocks noChangeArrowheads="1"/>
              </p:cNvSpPr>
              <p:nvPr/>
            </p:nvSpPr>
            <p:spPr bwMode="auto">
              <a:xfrm>
                <a:off x="5239" y="254"/>
                <a:ext cx="27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1400" b="1"/>
                  <a:t>1</a:t>
                </a:r>
                <a:r>
                  <a:rPr lang="en-GB" altLang="ru-RU" sz="1400" b="1"/>
                  <a:t>3</a:t>
                </a:r>
                <a:endParaRPr lang="ru-RU" altLang="ru-RU" sz="1400" b="1"/>
              </a:p>
            </p:txBody>
          </p:sp>
        </p:grpSp>
      </p:grpSp>
      <p:grpSp>
        <p:nvGrpSpPr>
          <p:cNvPr id="36869" name="Group 17"/>
          <p:cNvGrpSpPr>
            <a:grpSpLocks/>
          </p:cNvGrpSpPr>
          <p:nvPr/>
        </p:nvGrpSpPr>
        <p:grpSpPr bwMode="auto">
          <a:xfrm>
            <a:off x="5614988" y="4948238"/>
            <a:ext cx="1163637" cy="1444625"/>
            <a:chOff x="3537" y="3017"/>
            <a:chExt cx="733" cy="910"/>
          </a:xfrm>
        </p:grpSpPr>
        <p:pic>
          <p:nvPicPr>
            <p:cNvPr id="36929" name="Picture 18" descr="Peterson1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" y="3017"/>
              <a:ext cx="733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930" name="Group 19"/>
            <p:cNvGrpSpPr>
              <a:grpSpLocks/>
            </p:cNvGrpSpPr>
            <p:nvPr/>
          </p:nvGrpSpPr>
          <p:grpSpPr bwMode="auto">
            <a:xfrm>
              <a:off x="3783" y="3735"/>
              <a:ext cx="272" cy="192"/>
              <a:chOff x="5239" y="254"/>
              <a:chExt cx="272" cy="192"/>
            </a:xfrm>
          </p:grpSpPr>
          <p:sp>
            <p:nvSpPr>
              <p:cNvPr id="36931" name="AutoShape 20"/>
              <p:cNvSpPr>
                <a:spLocks noChangeArrowheads="1"/>
              </p:cNvSpPr>
              <p:nvPr/>
            </p:nvSpPr>
            <p:spPr bwMode="auto">
              <a:xfrm>
                <a:off x="5247" y="273"/>
                <a:ext cx="232" cy="16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4800" b="1"/>
                  <a:t> </a:t>
                </a:r>
                <a:endParaRPr lang="ru-RU" altLang="ru-RU"/>
              </a:p>
            </p:txBody>
          </p:sp>
          <p:sp>
            <p:nvSpPr>
              <p:cNvPr id="36932" name="Text Box 21"/>
              <p:cNvSpPr txBox="1">
                <a:spLocks noChangeArrowheads="1"/>
              </p:cNvSpPr>
              <p:nvPr/>
            </p:nvSpPr>
            <p:spPr bwMode="auto">
              <a:xfrm>
                <a:off x="5239" y="254"/>
                <a:ext cx="27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1400" b="1"/>
                  <a:t>1</a:t>
                </a:r>
                <a:r>
                  <a:rPr lang="en-GB" altLang="ru-RU" sz="1400" b="1"/>
                  <a:t>4</a:t>
                </a:r>
                <a:endParaRPr lang="ru-RU" altLang="ru-RU" sz="1400" b="1"/>
              </a:p>
            </p:txBody>
          </p:sp>
        </p:grpSp>
      </p:grpSp>
      <p:grpSp>
        <p:nvGrpSpPr>
          <p:cNvPr id="36870" name="Group 22"/>
          <p:cNvGrpSpPr>
            <a:grpSpLocks/>
          </p:cNvGrpSpPr>
          <p:nvPr/>
        </p:nvGrpSpPr>
        <p:grpSpPr bwMode="auto">
          <a:xfrm>
            <a:off x="7164388" y="4901568"/>
            <a:ext cx="1201737" cy="1450975"/>
            <a:chOff x="4513" y="3067"/>
            <a:chExt cx="757" cy="914"/>
          </a:xfrm>
        </p:grpSpPr>
        <p:pic>
          <p:nvPicPr>
            <p:cNvPr id="36925" name="Picture 23" descr="Peterson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="" xmlns:a14="http://schemas.microsoft.com/office/drawing/2010/main">
                    <a14:imgLayer r:embed="rId11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3067"/>
              <a:ext cx="75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926" name="Group 24"/>
            <p:cNvGrpSpPr>
              <a:grpSpLocks/>
            </p:cNvGrpSpPr>
            <p:nvPr/>
          </p:nvGrpSpPr>
          <p:grpSpPr bwMode="auto">
            <a:xfrm>
              <a:off x="4772" y="3789"/>
              <a:ext cx="272" cy="192"/>
              <a:chOff x="5239" y="254"/>
              <a:chExt cx="272" cy="192"/>
            </a:xfrm>
          </p:grpSpPr>
          <p:sp>
            <p:nvSpPr>
              <p:cNvPr id="36927" name="AutoShape 25"/>
              <p:cNvSpPr>
                <a:spLocks noChangeArrowheads="1"/>
              </p:cNvSpPr>
              <p:nvPr/>
            </p:nvSpPr>
            <p:spPr bwMode="auto">
              <a:xfrm>
                <a:off x="5247" y="273"/>
                <a:ext cx="232" cy="16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4800" b="1"/>
                  <a:t> </a:t>
                </a:r>
                <a:endParaRPr lang="ru-RU" altLang="ru-RU"/>
              </a:p>
            </p:txBody>
          </p:sp>
          <p:sp>
            <p:nvSpPr>
              <p:cNvPr id="36928" name="Text Box 26"/>
              <p:cNvSpPr txBox="1">
                <a:spLocks noChangeArrowheads="1"/>
              </p:cNvSpPr>
              <p:nvPr/>
            </p:nvSpPr>
            <p:spPr bwMode="auto">
              <a:xfrm>
                <a:off x="5239" y="254"/>
                <a:ext cx="27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1400" b="1"/>
                  <a:t>15</a:t>
                </a:r>
              </a:p>
            </p:txBody>
          </p:sp>
        </p:grpSp>
      </p:grpSp>
      <p:grpSp>
        <p:nvGrpSpPr>
          <p:cNvPr id="36871" name="Group 27"/>
          <p:cNvGrpSpPr>
            <a:grpSpLocks/>
          </p:cNvGrpSpPr>
          <p:nvPr/>
        </p:nvGrpSpPr>
        <p:grpSpPr bwMode="auto">
          <a:xfrm>
            <a:off x="827088" y="1412875"/>
            <a:ext cx="1201737" cy="1528763"/>
            <a:chOff x="521" y="799"/>
            <a:chExt cx="757" cy="907"/>
          </a:xfrm>
        </p:grpSpPr>
        <p:pic>
          <p:nvPicPr>
            <p:cNvPr id="36921" name="Picture 28" descr="Peterson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="" xmlns:a14="http://schemas.microsoft.com/office/drawing/2010/main">
                    <a14:imgLayer r:embed="rId1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799"/>
              <a:ext cx="75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922" name="Group 29"/>
            <p:cNvGrpSpPr>
              <a:grpSpLocks/>
            </p:cNvGrpSpPr>
            <p:nvPr/>
          </p:nvGrpSpPr>
          <p:grpSpPr bwMode="auto">
            <a:xfrm>
              <a:off x="772" y="1522"/>
              <a:ext cx="244" cy="181"/>
              <a:chOff x="5216" y="224"/>
              <a:chExt cx="244" cy="181"/>
            </a:xfrm>
          </p:grpSpPr>
          <p:sp>
            <p:nvSpPr>
              <p:cNvPr id="36923" name="AutoShape 30"/>
              <p:cNvSpPr>
                <a:spLocks noChangeArrowheads="1"/>
              </p:cNvSpPr>
              <p:nvPr/>
            </p:nvSpPr>
            <p:spPr bwMode="auto">
              <a:xfrm>
                <a:off x="5216" y="243"/>
                <a:ext cx="232" cy="16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4800" b="1"/>
                  <a:t> </a:t>
                </a:r>
                <a:endParaRPr lang="ru-RU" altLang="ru-RU"/>
              </a:p>
            </p:txBody>
          </p:sp>
          <p:sp>
            <p:nvSpPr>
              <p:cNvPr id="36924" name="Text Box 31"/>
              <p:cNvSpPr txBox="1">
                <a:spLocks noChangeArrowheads="1"/>
              </p:cNvSpPr>
              <p:nvPr/>
            </p:nvSpPr>
            <p:spPr bwMode="auto">
              <a:xfrm>
                <a:off x="5239" y="224"/>
                <a:ext cx="221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1400" b="1"/>
                  <a:t>1</a:t>
                </a:r>
              </a:p>
            </p:txBody>
          </p:sp>
        </p:grpSp>
      </p:grpSp>
      <p:grpSp>
        <p:nvGrpSpPr>
          <p:cNvPr id="36872" name="Group 32"/>
          <p:cNvGrpSpPr>
            <a:grpSpLocks/>
          </p:cNvGrpSpPr>
          <p:nvPr/>
        </p:nvGrpSpPr>
        <p:grpSpPr bwMode="auto">
          <a:xfrm>
            <a:off x="2389188" y="1412875"/>
            <a:ext cx="1201737" cy="1528763"/>
            <a:chOff x="1505" y="799"/>
            <a:chExt cx="757" cy="907"/>
          </a:xfrm>
        </p:grpSpPr>
        <p:pic>
          <p:nvPicPr>
            <p:cNvPr id="36917" name="Picture 33" descr="Peterson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="" xmlns:a14="http://schemas.microsoft.com/office/drawing/2010/main">
                    <a14:imgLayer r:embed="rId1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5" y="799"/>
              <a:ext cx="75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918" name="Group 34"/>
            <p:cNvGrpSpPr>
              <a:grpSpLocks/>
            </p:cNvGrpSpPr>
            <p:nvPr/>
          </p:nvGrpSpPr>
          <p:grpSpPr bwMode="auto">
            <a:xfrm>
              <a:off x="1785" y="1522"/>
              <a:ext cx="244" cy="181"/>
              <a:chOff x="5216" y="224"/>
              <a:chExt cx="244" cy="181"/>
            </a:xfrm>
          </p:grpSpPr>
          <p:sp>
            <p:nvSpPr>
              <p:cNvPr id="36919" name="AutoShape 35"/>
              <p:cNvSpPr>
                <a:spLocks noChangeArrowheads="1"/>
              </p:cNvSpPr>
              <p:nvPr/>
            </p:nvSpPr>
            <p:spPr bwMode="auto">
              <a:xfrm>
                <a:off x="5216" y="243"/>
                <a:ext cx="232" cy="16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4800" b="1"/>
                  <a:t> </a:t>
                </a:r>
                <a:endParaRPr lang="ru-RU" altLang="ru-RU"/>
              </a:p>
            </p:txBody>
          </p:sp>
          <p:sp>
            <p:nvSpPr>
              <p:cNvPr id="36920" name="Text Box 36"/>
              <p:cNvSpPr txBox="1">
                <a:spLocks noChangeArrowheads="1"/>
              </p:cNvSpPr>
              <p:nvPr/>
            </p:nvSpPr>
            <p:spPr bwMode="auto">
              <a:xfrm>
                <a:off x="5239" y="224"/>
                <a:ext cx="221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ru-RU" sz="1400" b="1"/>
                  <a:t>2</a:t>
                </a:r>
                <a:endParaRPr lang="ru-RU" altLang="ru-RU" sz="1400" b="1"/>
              </a:p>
            </p:txBody>
          </p:sp>
        </p:grpSp>
      </p:grpSp>
      <p:grpSp>
        <p:nvGrpSpPr>
          <p:cNvPr id="36873" name="Group 37"/>
          <p:cNvGrpSpPr>
            <a:grpSpLocks/>
          </p:cNvGrpSpPr>
          <p:nvPr/>
        </p:nvGrpSpPr>
        <p:grpSpPr bwMode="auto">
          <a:xfrm>
            <a:off x="3951288" y="1412875"/>
            <a:ext cx="1201737" cy="1525588"/>
            <a:chOff x="2489" y="799"/>
            <a:chExt cx="757" cy="905"/>
          </a:xfrm>
        </p:grpSpPr>
        <p:pic>
          <p:nvPicPr>
            <p:cNvPr id="36913" name="Picture 38" descr="Peterson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="" xmlns:a14="http://schemas.microsoft.com/office/drawing/2010/main">
                    <a14:imgLayer r:embed="rId1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9" y="799"/>
              <a:ext cx="757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914" name="Group 39"/>
            <p:cNvGrpSpPr>
              <a:grpSpLocks/>
            </p:cNvGrpSpPr>
            <p:nvPr/>
          </p:nvGrpSpPr>
          <p:grpSpPr bwMode="auto">
            <a:xfrm>
              <a:off x="2737" y="1515"/>
              <a:ext cx="244" cy="181"/>
              <a:chOff x="5216" y="224"/>
              <a:chExt cx="244" cy="181"/>
            </a:xfrm>
          </p:grpSpPr>
          <p:sp>
            <p:nvSpPr>
              <p:cNvPr id="36915" name="AutoShape 40"/>
              <p:cNvSpPr>
                <a:spLocks noChangeArrowheads="1"/>
              </p:cNvSpPr>
              <p:nvPr/>
            </p:nvSpPr>
            <p:spPr bwMode="auto">
              <a:xfrm>
                <a:off x="5216" y="243"/>
                <a:ext cx="232" cy="16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4800" b="1"/>
                  <a:t> </a:t>
                </a:r>
                <a:endParaRPr lang="ru-RU" altLang="ru-RU"/>
              </a:p>
            </p:txBody>
          </p:sp>
          <p:sp>
            <p:nvSpPr>
              <p:cNvPr id="36916" name="Text Box 41"/>
              <p:cNvSpPr txBox="1">
                <a:spLocks noChangeArrowheads="1"/>
              </p:cNvSpPr>
              <p:nvPr/>
            </p:nvSpPr>
            <p:spPr bwMode="auto">
              <a:xfrm>
                <a:off x="5239" y="224"/>
                <a:ext cx="221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ru-RU" sz="1400" b="1"/>
                  <a:t>3</a:t>
                </a:r>
                <a:endParaRPr lang="ru-RU" altLang="ru-RU" sz="1400" b="1"/>
              </a:p>
            </p:txBody>
          </p:sp>
        </p:grpSp>
      </p:grpSp>
      <p:grpSp>
        <p:nvGrpSpPr>
          <p:cNvPr id="36874" name="Group 42"/>
          <p:cNvGrpSpPr>
            <a:grpSpLocks/>
          </p:cNvGrpSpPr>
          <p:nvPr/>
        </p:nvGrpSpPr>
        <p:grpSpPr bwMode="auto">
          <a:xfrm>
            <a:off x="5513388" y="1412875"/>
            <a:ext cx="1181100" cy="1524000"/>
            <a:chOff x="3473" y="799"/>
            <a:chExt cx="744" cy="904"/>
          </a:xfrm>
        </p:grpSpPr>
        <p:pic>
          <p:nvPicPr>
            <p:cNvPr id="36909" name="Picture 43" descr="Peterson4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="" xmlns:a14="http://schemas.microsoft.com/office/drawing/2010/main">
                    <a14:imgLayer r:embed="rId19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" y="799"/>
              <a:ext cx="744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910" name="Group 44"/>
            <p:cNvGrpSpPr>
              <a:grpSpLocks/>
            </p:cNvGrpSpPr>
            <p:nvPr/>
          </p:nvGrpSpPr>
          <p:grpSpPr bwMode="auto">
            <a:xfrm>
              <a:off x="3725" y="1522"/>
              <a:ext cx="244" cy="181"/>
              <a:chOff x="5216" y="224"/>
              <a:chExt cx="244" cy="181"/>
            </a:xfrm>
          </p:grpSpPr>
          <p:sp>
            <p:nvSpPr>
              <p:cNvPr id="36911" name="AutoShape 45"/>
              <p:cNvSpPr>
                <a:spLocks noChangeArrowheads="1"/>
              </p:cNvSpPr>
              <p:nvPr/>
            </p:nvSpPr>
            <p:spPr bwMode="auto">
              <a:xfrm>
                <a:off x="5216" y="243"/>
                <a:ext cx="232" cy="16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4800" b="1"/>
                  <a:t> </a:t>
                </a:r>
                <a:endParaRPr lang="ru-RU" altLang="ru-RU"/>
              </a:p>
            </p:txBody>
          </p:sp>
          <p:sp>
            <p:nvSpPr>
              <p:cNvPr id="36912" name="Text Box 46"/>
              <p:cNvSpPr txBox="1">
                <a:spLocks noChangeArrowheads="1"/>
              </p:cNvSpPr>
              <p:nvPr/>
            </p:nvSpPr>
            <p:spPr bwMode="auto">
              <a:xfrm>
                <a:off x="5239" y="224"/>
                <a:ext cx="221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ru-RU" sz="1400" b="1"/>
                  <a:t>4</a:t>
                </a:r>
                <a:endParaRPr lang="ru-RU" altLang="ru-RU" sz="1400" b="1"/>
              </a:p>
            </p:txBody>
          </p:sp>
        </p:grpSp>
      </p:grpSp>
      <p:grpSp>
        <p:nvGrpSpPr>
          <p:cNvPr id="36875" name="Group 47"/>
          <p:cNvGrpSpPr>
            <a:grpSpLocks/>
          </p:cNvGrpSpPr>
          <p:nvPr/>
        </p:nvGrpSpPr>
        <p:grpSpPr bwMode="auto">
          <a:xfrm>
            <a:off x="7054850" y="1412875"/>
            <a:ext cx="1201738" cy="1528763"/>
            <a:chOff x="4444" y="799"/>
            <a:chExt cx="757" cy="907"/>
          </a:xfrm>
        </p:grpSpPr>
        <p:pic>
          <p:nvPicPr>
            <p:cNvPr id="36905" name="Picture 48" descr="Peterson5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="" xmlns:a14="http://schemas.microsoft.com/office/drawing/2010/main">
                    <a14:imgLayer r:embed="rId21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4" y="799"/>
              <a:ext cx="75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906" name="Group 49"/>
            <p:cNvGrpSpPr>
              <a:grpSpLocks/>
            </p:cNvGrpSpPr>
            <p:nvPr/>
          </p:nvGrpSpPr>
          <p:grpSpPr bwMode="auto">
            <a:xfrm>
              <a:off x="4714" y="1522"/>
              <a:ext cx="244" cy="181"/>
              <a:chOff x="5216" y="224"/>
              <a:chExt cx="244" cy="181"/>
            </a:xfrm>
          </p:grpSpPr>
          <p:sp>
            <p:nvSpPr>
              <p:cNvPr id="36907" name="AutoShape 50"/>
              <p:cNvSpPr>
                <a:spLocks noChangeArrowheads="1"/>
              </p:cNvSpPr>
              <p:nvPr/>
            </p:nvSpPr>
            <p:spPr bwMode="auto">
              <a:xfrm>
                <a:off x="5216" y="243"/>
                <a:ext cx="232" cy="16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4800" b="1"/>
                  <a:t> </a:t>
                </a:r>
                <a:endParaRPr lang="ru-RU" altLang="ru-RU"/>
              </a:p>
            </p:txBody>
          </p:sp>
          <p:sp>
            <p:nvSpPr>
              <p:cNvPr id="36908" name="Text Box 51"/>
              <p:cNvSpPr txBox="1">
                <a:spLocks noChangeArrowheads="1"/>
              </p:cNvSpPr>
              <p:nvPr/>
            </p:nvSpPr>
            <p:spPr bwMode="auto">
              <a:xfrm>
                <a:off x="5239" y="224"/>
                <a:ext cx="221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ru-RU" sz="1400" b="1"/>
                  <a:t>5</a:t>
                </a:r>
                <a:endParaRPr lang="ru-RU" altLang="ru-RU" sz="1400" b="1"/>
              </a:p>
            </p:txBody>
          </p:sp>
        </p:grpSp>
      </p:grpSp>
      <p:grpSp>
        <p:nvGrpSpPr>
          <p:cNvPr id="36876" name="Group 52"/>
          <p:cNvGrpSpPr>
            <a:grpSpLocks/>
          </p:cNvGrpSpPr>
          <p:nvPr/>
        </p:nvGrpSpPr>
        <p:grpSpPr bwMode="auto">
          <a:xfrm>
            <a:off x="7092950" y="3217863"/>
            <a:ext cx="1201738" cy="1455737"/>
            <a:chOff x="4468" y="1876"/>
            <a:chExt cx="757" cy="917"/>
          </a:xfrm>
        </p:grpSpPr>
        <p:pic>
          <p:nvPicPr>
            <p:cNvPr id="36901" name="Picture 53" descr="Peterson10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="" xmlns:a14="http://schemas.microsoft.com/office/drawing/2010/main">
                    <a14:imgLayer r:embed="rId2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1876"/>
              <a:ext cx="75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902" name="Group 54"/>
            <p:cNvGrpSpPr>
              <a:grpSpLocks/>
            </p:cNvGrpSpPr>
            <p:nvPr/>
          </p:nvGrpSpPr>
          <p:grpSpPr bwMode="auto">
            <a:xfrm>
              <a:off x="4742" y="2601"/>
              <a:ext cx="272" cy="192"/>
              <a:chOff x="5239" y="254"/>
              <a:chExt cx="272" cy="192"/>
            </a:xfrm>
          </p:grpSpPr>
          <p:sp>
            <p:nvSpPr>
              <p:cNvPr id="36903" name="AutoShape 55"/>
              <p:cNvSpPr>
                <a:spLocks noChangeArrowheads="1"/>
              </p:cNvSpPr>
              <p:nvPr/>
            </p:nvSpPr>
            <p:spPr bwMode="auto">
              <a:xfrm>
                <a:off x="5247" y="273"/>
                <a:ext cx="232" cy="16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4800" b="1"/>
                  <a:t> </a:t>
                </a:r>
                <a:endParaRPr lang="ru-RU" altLang="ru-RU"/>
              </a:p>
            </p:txBody>
          </p:sp>
          <p:sp>
            <p:nvSpPr>
              <p:cNvPr id="36904" name="Text Box 56"/>
              <p:cNvSpPr txBox="1">
                <a:spLocks noChangeArrowheads="1"/>
              </p:cNvSpPr>
              <p:nvPr/>
            </p:nvSpPr>
            <p:spPr bwMode="auto">
              <a:xfrm>
                <a:off x="5239" y="254"/>
                <a:ext cx="27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1400" b="1"/>
                  <a:t>1</a:t>
                </a:r>
                <a:r>
                  <a:rPr lang="en-GB" altLang="ru-RU" sz="1400" b="1"/>
                  <a:t>0</a:t>
                </a:r>
                <a:endParaRPr lang="ru-RU" altLang="ru-RU" sz="1400" b="1"/>
              </a:p>
            </p:txBody>
          </p:sp>
        </p:grpSp>
      </p:grpSp>
      <p:grpSp>
        <p:nvGrpSpPr>
          <p:cNvPr id="36877" name="Group 57"/>
          <p:cNvGrpSpPr>
            <a:grpSpLocks/>
          </p:cNvGrpSpPr>
          <p:nvPr/>
        </p:nvGrpSpPr>
        <p:grpSpPr bwMode="auto">
          <a:xfrm>
            <a:off x="827088" y="3213100"/>
            <a:ext cx="1201737" cy="1479550"/>
            <a:chOff x="521" y="1873"/>
            <a:chExt cx="757" cy="932"/>
          </a:xfrm>
        </p:grpSpPr>
        <p:pic>
          <p:nvPicPr>
            <p:cNvPr id="36897" name="Picture 58" descr="Peterson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="" xmlns:a14="http://schemas.microsoft.com/office/drawing/2010/main">
                    <a14:imgLayer r:embed="rId2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873"/>
              <a:ext cx="757" cy="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898" name="Group 59"/>
            <p:cNvGrpSpPr>
              <a:grpSpLocks/>
            </p:cNvGrpSpPr>
            <p:nvPr/>
          </p:nvGrpSpPr>
          <p:grpSpPr bwMode="auto">
            <a:xfrm>
              <a:off x="760" y="2613"/>
              <a:ext cx="244" cy="192"/>
              <a:chOff x="5216" y="224"/>
              <a:chExt cx="244" cy="192"/>
            </a:xfrm>
          </p:grpSpPr>
          <p:sp>
            <p:nvSpPr>
              <p:cNvPr id="36899" name="AutoShape 60"/>
              <p:cNvSpPr>
                <a:spLocks noChangeArrowheads="1"/>
              </p:cNvSpPr>
              <p:nvPr/>
            </p:nvSpPr>
            <p:spPr bwMode="auto">
              <a:xfrm>
                <a:off x="5216" y="243"/>
                <a:ext cx="232" cy="16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4800" b="1"/>
                  <a:t> </a:t>
                </a:r>
                <a:endParaRPr lang="ru-RU" altLang="ru-RU"/>
              </a:p>
            </p:txBody>
          </p:sp>
          <p:sp>
            <p:nvSpPr>
              <p:cNvPr id="36900" name="Text Box 61"/>
              <p:cNvSpPr txBox="1">
                <a:spLocks noChangeArrowheads="1"/>
              </p:cNvSpPr>
              <p:nvPr/>
            </p:nvSpPr>
            <p:spPr bwMode="auto">
              <a:xfrm>
                <a:off x="5239" y="224"/>
                <a:ext cx="22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ru-RU" sz="1400" b="1"/>
                  <a:t>6</a:t>
                </a:r>
                <a:endParaRPr lang="ru-RU" altLang="ru-RU" sz="1400" b="1"/>
              </a:p>
            </p:txBody>
          </p:sp>
        </p:grpSp>
      </p:grpSp>
      <p:grpSp>
        <p:nvGrpSpPr>
          <p:cNvPr id="36878" name="Group 62"/>
          <p:cNvGrpSpPr>
            <a:grpSpLocks/>
          </p:cNvGrpSpPr>
          <p:nvPr/>
        </p:nvGrpSpPr>
        <p:grpSpPr bwMode="auto">
          <a:xfrm>
            <a:off x="2392363" y="3217863"/>
            <a:ext cx="1201737" cy="1455737"/>
            <a:chOff x="1507" y="1876"/>
            <a:chExt cx="757" cy="917"/>
          </a:xfrm>
        </p:grpSpPr>
        <p:pic>
          <p:nvPicPr>
            <p:cNvPr id="36893" name="Picture 63" descr="Peterson7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="" xmlns:a14="http://schemas.microsoft.com/office/drawing/2010/main">
                    <a14:imgLayer r:embed="rId2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" y="1876"/>
              <a:ext cx="75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894" name="Group 64"/>
            <p:cNvGrpSpPr>
              <a:grpSpLocks/>
            </p:cNvGrpSpPr>
            <p:nvPr/>
          </p:nvGrpSpPr>
          <p:grpSpPr bwMode="auto">
            <a:xfrm>
              <a:off x="1767" y="2601"/>
              <a:ext cx="244" cy="192"/>
              <a:chOff x="5216" y="224"/>
              <a:chExt cx="244" cy="192"/>
            </a:xfrm>
          </p:grpSpPr>
          <p:sp>
            <p:nvSpPr>
              <p:cNvPr id="36895" name="AutoShape 65"/>
              <p:cNvSpPr>
                <a:spLocks noChangeArrowheads="1"/>
              </p:cNvSpPr>
              <p:nvPr/>
            </p:nvSpPr>
            <p:spPr bwMode="auto">
              <a:xfrm>
                <a:off x="5216" y="243"/>
                <a:ext cx="232" cy="16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4800" b="1"/>
                  <a:t> </a:t>
                </a:r>
                <a:endParaRPr lang="ru-RU" altLang="ru-RU"/>
              </a:p>
            </p:txBody>
          </p:sp>
          <p:sp>
            <p:nvSpPr>
              <p:cNvPr id="36896" name="Text Box 66"/>
              <p:cNvSpPr txBox="1">
                <a:spLocks noChangeArrowheads="1"/>
              </p:cNvSpPr>
              <p:nvPr/>
            </p:nvSpPr>
            <p:spPr bwMode="auto">
              <a:xfrm>
                <a:off x="5239" y="224"/>
                <a:ext cx="22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ru-RU" sz="1400" b="1"/>
                  <a:t>7</a:t>
                </a:r>
                <a:endParaRPr lang="ru-RU" altLang="ru-RU" sz="1400" b="1"/>
              </a:p>
            </p:txBody>
          </p:sp>
        </p:grpSp>
      </p:grpSp>
      <p:grpSp>
        <p:nvGrpSpPr>
          <p:cNvPr id="36879" name="Group 67"/>
          <p:cNvGrpSpPr>
            <a:grpSpLocks/>
          </p:cNvGrpSpPr>
          <p:nvPr/>
        </p:nvGrpSpPr>
        <p:grpSpPr bwMode="auto">
          <a:xfrm>
            <a:off x="3959225" y="3217863"/>
            <a:ext cx="1201738" cy="1446212"/>
            <a:chOff x="2494" y="1876"/>
            <a:chExt cx="757" cy="911"/>
          </a:xfrm>
        </p:grpSpPr>
        <p:pic>
          <p:nvPicPr>
            <p:cNvPr id="36889" name="Picture 68" descr="Peterson8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="" xmlns:a14="http://schemas.microsoft.com/office/drawing/2010/main">
                    <a14:imgLayer r:embed="rId29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" y="1876"/>
              <a:ext cx="75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890" name="Group 69"/>
            <p:cNvGrpSpPr>
              <a:grpSpLocks/>
            </p:cNvGrpSpPr>
            <p:nvPr/>
          </p:nvGrpSpPr>
          <p:grpSpPr bwMode="auto">
            <a:xfrm>
              <a:off x="2749" y="2595"/>
              <a:ext cx="244" cy="192"/>
              <a:chOff x="5216" y="224"/>
              <a:chExt cx="244" cy="192"/>
            </a:xfrm>
          </p:grpSpPr>
          <p:sp>
            <p:nvSpPr>
              <p:cNvPr id="36891" name="AutoShape 70"/>
              <p:cNvSpPr>
                <a:spLocks noChangeArrowheads="1"/>
              </p:cNvSpPr>
              <p:nvPr/>
            </p:nvSpPr>
            <p:spPr bwMode="auto">
              <a:xfrm>
                <a:off x="5216" y="243"/>
                <a:ext cx="232" cy="16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4800" b="1"/>
                  <a:t> </a:t>
                </a:r>
                <a:endParaRPr lang="ru-RU" altLang="ru-RU"/>
              </a:p>
            </p:txBody>
          </p:sp>
          <p:sp>
            <p:nvSpPr>
              <p:cNvPr id="36892" name="Text Box 71"/>
              <p:cNvSpPr txBox="1">
                <a:spLocks noChangeArrowheads="1"/>
              </p:cNvSpPr>
              <p:nvPr/>
            </p:nvSpPr>
            <p:spPr bwMode="auto">
              <a:xfrm>
                <a:off x="5239" y="224"/>
                <a:ext cx="22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ru-RU" sz="1400" b="1"/>
                  <a:t>8</a:t>
                </a:r>
                <a:endParaRPr lang="ru-RU" altLang="ru-RU" sz="1400" b="1"/>
              </a:p>
            </p:txBody>
          </p:sp>
        </p:grpSp>
      </p:grpSp>
      <p:grpSp>
        <p:nvGrpSpPr>
          <p:cNvPr id="36880" name="Group 72"/>
          <p:cNvGrpSpPr>
            <a:grpSpLocks/>
          </p:cNvGrpSpPr>
          <p:nvPr/>
        </p:nvGrpSpPr>
        <p:grpSpPr bwMode="auto">
          <a:xfrm>
            <a:off x="5526088" y="3221038"/>
            <a:ext cx="1201737" cy="1452562"/>
            <a:chOff x="3481" y="1878"/>
            <a:chExt cx="757" cy="915"/>
          </a:xfrm>
        </p:grpSpPr>
        <p:pic>
          <p:nvPicPr>
            <p:cNvPr id="36885" name="Picture 73" descr="Peterson9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BEBA8EAE-BF5A-486C-A8C5-ECC9F3942E4B}">
                  <a14:imgProps xmlns="" xmlns:a14="http://schemas.microsoft.com/office/drawing/2010/main">
                    <a14:imgLayer r:embed="rId31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" y="1878"/>
              <a:ext cx="757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886" name="Group 74"/>
            <p:cNvGrpSpPr>
              <a:grpSpLocks/>
            </p:cNvGrpSpPr>
            <p:nvPr/>
          </p:nvGrpSpPr>
          <p:grpSpPr bwMode="auto">
            <a:xfrm>
              <a:off x="3749" y="2601"/>
              <a:ext cx="244" cy="192"/>
              <a:chOff x="5216" y="224"/>
              <a:chExt cx="244" cy="192"/>
            </a:xfrm>
          </p:grpSpPr>
          <p:sp>
            <p:nvSpPr>
              <p:cNvPr id="36887" name="AutoShape 75"/>
              <p:cNvSpPr>
                <a:spLocks noChangeArrowheads="1"/>
              </p:cNvSpPr>
              <p:nvPr/>
            </p:nvSpPr>
            <p:spPr bwMode="auto">
              <a:xfrm>
                <a:off x="5216" y="243"/>
                <a:ext cx="232" cy="16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4800" b="1"/>
                  <a:t> </a:t>
                </a:r>
                <a:endParaRPr lang="ru-RU" altLang="ru-RU"/>
              </a:p>
            </p:txBody>
          </p:sp>
          <p:sp>
            <p:nvSpPr>
              <p:cNvPr id="36888" name="Text Box 76"/>
              <p:cNvSpPr txBox="1">
                <a:spLocks noChangeArrowheads="1"/>
              </p:cNvSpPr>
              <p:nvPr/>
            </p:nvSpPr>
            <p:spPr bwMode="auto">
              <a:xfrm>
                <a:off x="5239" y="224"/>
                <a:ext cx="22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ru-RU" sz="1400" b="1"/>
                  <a:t>9</a:t>
                </a:r>
                <a:endParaRPr lang="ru-RU" altLang="ru-RU" sz="1400" b="1"/>
              </a:p>
            </p:txBody>
          </p:sp>
        </p:grpSp>
      </p:grpSp>
      <p:sp>
        <p:nvSpPr>
          <p:cNvPr id="36881" name="Rectangle 77"/>
          <p:cNvSpPr>
            <a:spLocks noChangeArrowheads="1"/>
          </p:cNvSpPr>
          <p:nvPr/>
        </p:nvSpPr>
        <p:spPr bwMode="auto">
          <a:xfrm>
            <a:off x="1273247" y="314179"/>
            <a:ext cx="6626225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 b="1" u="sng" dirty="0">
                <a:solidFill>
                  <a:srgbClr val="FF3300"/>
                </a:solidFill>
                <a:latin typeface="Arial" charset="0"/>
              </a:rPr>
              <a:t>Учебная </a:t>
            </a:r>
            <a:r>
              <a:rPr lang="ru-RU" altLang="ru-RU" sz="4000" b="1" u="sng" dirty="0" smtClean="0">
                <a:solidFill>
                  <a:srgbClr val="FF3300"/>
                </a:solidFill>
                <a:latin typeface="Arial" charset="0"/>
              </a:rPr>
              <a:t>деятельность</a:t>
            </a:r>
            <a:endParaRPr lang="ru-RU" altLang="ru-RU" sz="4000" b="1" u="sng" dirty="0">
              <a:solidFill>
                <a:srgbClr val="FF3300"/>
              </a:solidFill>
              <a:latin typeface="Arial" charset="0"/>
            </a:endParaRPr>
          </a:p>
        </p:txBody>
      </p:sp>
      <p:grpSp>
        <p:nvGrpSpPr>
          <p:cNvPr id="36882" name="Group 3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36883" name="Rectangle 4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1800">
                <a:latin typeface="Arial" charset="0"/>
              </a:endParaRPr>
            </a:p>
          </p:txBody>
        </p:sp>
        <p:sp>
          <p:nvSpPr>
            <p:cNvPr id="36884" name="Rectangle 5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1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09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4838700" y="4129088"/>
            <a:ext cx="1143000" cy="78581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6996113" y="5729288"/>
            <a:ext cx="1652587" cy="68421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7548563" y="2157413"/>
            <a:ext cx="1223962" cy="57626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7062788" y="714375"/>
            <a:ext cx="1584325" cy="59055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40966" name="Рисунок 7" descr="сканирование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78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905000" y="5910263"/>
            <a:ext cx="12811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Подготовь                           рабочее место.</a:t>
            </a:r>
            <a:endParaRPr lang="ru-RU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427788" y="5857875"/>
            <a:ext cx="19542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Проговори, что надо сделать. (Убедись, что ты правильно понял задание.</a:t>
            </a:r>
            <a:r>
              <a:rPr lang="ru-RU" sz="10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  <a:endParaRPr lang="ru-RU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100763" y="3571875"/>
            <a:ext cx="17462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Определи и проговори все правила, алгоритмы, … , необходимые для выполнения задания.</a:t>
            </a:r>
            <a:endParaRPr lang="ru-RU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4" name="Рисунок 3" descr="5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3071813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C 0.03264 -0.00371 0.06563 -0.00672 0.08472 -0.02315 C 0.10382 -0.03959 0.11094 -0.07153 0.11493 -0.09885 C 0.1191 -0.12616 0.11319 -0.16505 0.1092 -0.18727 C 0.10521 -0.20926 0.09757 -0.22014 0.09028 -0.2310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0748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664" name="Group 4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88972957"/>
              </p:ext>
            </p:extLst>
          </p:nvPr>
        </p:nvGraphicFramePr>
        <p:xfrm>
          <a:off x="406401" y="1465263"/>
          <a:ext cx="8262937" cy="4868890"/>
        </p:xfrm>
        <a:graphic>
          <a:graphicData uri="http://schemas.openxmlformats.org/drawingml/2006/table">
            <a:tbl>
              <a:tblPr/>
              <a:tblGrid>
                <a:gridCol w="1564233"/>
                <a:gridCol w="6698704"/>
              </a:tblGrid>
              <a:tr h="973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Класс</a:t>
                      </a:r>
                    </a:p>
                  </a:txBody>
                  <a:tcPr marL="91441" marR="9144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Примерные  темы</a:t>
                      </a:r>
                    </a:p>
                  </a:txBody>
                  <a:tcPr marL="91441" marR="9144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973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41" marR="9144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Правила работы в группе.</a:t>
                      </a:r>
                    </a:p>
                  </a:txBody>
                  <a:tcPr marL="91441" marR="9144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73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41" marR="9144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Я – автор, я – понимающий.</a:t>
                      </a:r>
                    </a:p>
                  </a:txBody>
                  <a:tcPr marL="91441" marR="9144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73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41" marR="9144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Работаем вместе: автор и критик.</a:t>
                      </a:r>
                    </a:p>
                  </a:txBody>
                  <a:tcPr marL="91441" marR="9144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73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41" marR="9144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Что такое сотрудничество?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4856" name="Picture 2" descr="Смайлик весёлы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247650"/>
            <a:ext cx="1119187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57" name="Rectangle 34"/>
          <p:cNvSpPr>
            <a:spLocks noChangeArrowheads="1"/>
          </p:cNvSpPr>
          <p:nvPr/>
        </p:nvSpPr>
        <p:spPr bwMode="auto">
          <a:xfrm>
            <a:off x="2175332" y="433343"/>
            <a:ext cx="472507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u="sng" dirty="0" smtClean="0">
                <a:solidFill>
                  <a:srgbClr val="F20000"/>
                </a:solidFill>
                <a:latin typeface="Arial" charset="0"/>
              </a:rPr>
              <a:t>КОММУНИКАТИВНАЯ  </a:t>
            </a:r>
            <a:r>
              <a:rPr lang="ru-RU" altLang="ru-RU" sz="2400" b="1" u="sng" dirty="0">
                <a:solidFill>
                  <a:srgbClr val="F20000"/>
                </a:solidFill>
                <a:latin typeface="Arial" charset="0"/>
              </a:rPr>
              <a:t>ЛИНИЯ</a:t>
            </a:r>
          </a:p>
        </p:txBody>
      </p:sp>
      <p:grpSp>
        <p:nvGrpSpPr>
          <p:cNvPr id="34858" name="Group 41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34860" name="Rectangle 42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1800">
                <a:latin typeface="Arial" charset="0"/>
              </a:endParaRPr>
            </a:p>
          </p:txBody>
        </p:sp>
        <p:sp>
          <p:nvSpPr>
            <p:cNvPr id="34861" name="Rectangle 43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1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101275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7" y="476672"/>
            <a:ext cx="9025543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492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14" y="476672"/>
            <a:ext cx="8899345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2777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47108" name="Rectangle 4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109" name="Rectangle 5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628650"/>
            <a:ext cx="850265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C:\Documents and Settings\user1\Мои документы\Мои рисунки\Синий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928688"/>
            <a:ext cx="1427163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Прямая соединительная линия 27"/>
          <p:cNvCxnSpPr/>
          <p:nvPr/>
        </p:nvCxnSpPr>
        <p:spPr>
          <a:xfrm rot="5400000">
            <a:off x="5010944" y="991394"/>
            <a:ext cx="83978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1643063" y="214313"/>
            <a:ext cx="1833562" cy="1319212"/>
            <a:chOff x="4611074" y="3357562"/>
            <a:chExt cx="1928825" cy="1571636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4929178" y="4357202"/>
              <a:ext cx="1142321" cy="166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с двумя скругленными соседними углами 11"/>
            <p:cNvSpPr/>
            <p:nvPr/>
          </p:nvSpPr>
          <p:spPr>
            <a:xfrm>
              <a:off x="4786314" y="3357562"/>
              <a:ext cx="1539272" cy="447564"/>
            </a:xfrm>
            <a:prstGeom prst="round2SameRect">
              <a:avLst/>
            </a:prstGeom>
            <a:solidFill>
              <a:srgbClr val="FFCC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611074" y="3376498"/>
              <a:ext cx="1928825" cy="5501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Comic Sans MS" pitchFamily="66" charset="0"/>
                  <a:cs typeface="+mn-cs"/>
                </a:rPr>
                <a:t>АВТОР</a:t>
              </a:r>
              <a:endPara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</p:grpSp>
      <p:grpSp>
        <p:nvGrpSpPr>
          <p:cNvPr id="3" name="Группа 14"/>
          <p:cNvGrpSpPr>
            <a:grpSpLocks/>
          </p:cNvGrpSpPr>
          <p:nvPr/>
        </p:nvGrpSpPr>
        <p:grpSpPr bwMode="auto">
          <a:xfrm flipH="1">
            <a:off x="4714875" y="142875"/>
            <a:ext cx="2543175" cy="460375"/>
            <a:chOff x="3825256" y="3357562"/>
            <a:chExt cx="2675571" cy="548236"/>
          </a:xfrm>
        </p:grpSpPr>
        <p:sp>
          <p:nvSpPr>
            <p:cNvPr id="17" name="Прямоугольник с двумя скругленными соседними углами 16"/>
            <p:cNvSpPr/>
            <p:nvPr/>
          </p:nvSpPr>
          <p:spPr>
            <a:xfrm>
              <a:off x="3825256" y="3357562"/>
              <a:ext cx="2675571" cy="500066"/>
            </a:xfrm>
            <a:prstGeom prst="round2SameRect">
              <a:avLst/>
            </a:prstGeom>
            <a:solidFill>
              <a:srgbClr val="CCF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29058" y="3429000"/>
              <a:ext cx="2500329" cy="4767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00FF"/>
                  </a:solidFill>
                  <a:latin typeface="Comic Sans MS" pitchFamily="66" charset="0"/>
                  <a:cs typeface="+mn-cs"/>
                </a:rPr>
                <a:t>ПОНИМАЮЩИЙ</a:t>
              </a:r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214282" y="3429000"/>
            <a:ext cx="2988685" cy="510778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говорить понятно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42844" y="4929198"/>
            <a:ext cx="3464157" cy="510778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отвечать на вопросы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714876" y="4643446"/>
            <a:ext cx="4143404" cy="1515308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задавать вопросы:</a:t>
            </a:r>
          </a:p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«Я правильно понял, что…?»</a:t>
            </a:r>
          </a:p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«Уточни, пожалуйста, …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»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50185" name="Picture 6" descr="C:\Documents and Settings\user1\Мои документы\Мои рисунки\Красный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1000125"/>
            <a:ext cx="13589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с двумя скругленными соседними углами 22"/>
          <p:cNvSpPr/>
          <p:nvPr/>
        </p:nvSpPr>
        <p:spPr>
          <a:xfrm>
            <a:off x="214282" y="2357431"/>
            <a:ext cx="3803781" cy="871180"/>
          </a:xfrm>
          <a:prstGeom prst="round2Same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defTabSz="985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Точно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передать свою мысль</a:t>
            </a:r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929190" y="2357431"/>
            <a:ext cx="3735856" cy="483989"/>
          </a:xfrm>
          <a:prstGeom prst="round2Same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1588" indent="-1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Правильно понять автора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3500438" y="3643313"/>
            <a:ext cx="1004887" cy="1587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6200000" flipH="1">
            <a:off x="6758781" y="4242594"/>
            <a:ext cx="492125" cy="7938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0800000">
            <a:off x="4533900" y="5145088"/>
            <a:ext cx="38100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4786282" y="3429000"/>
            <a:ext cx="3714808" cy="510778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слушать и слышать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rot="10800000">
            <a:off x="3729038" y="5143500"/>
            <a:ext cx="785812" cy="1588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107950" y="-174625"/>
            <a:ext cx="9291638" cy="7032625"/>
            <a:chOff x="6" y="1"/>
            <a:chExt cx="5717" cy="4322"/>
          </a:xfrm>
        </p:grpSpPr>
        <p:sp>
          <p:nvSpPr>
            <p:cNvPr id="50194" name="Rectangle 4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195" name="Rectangle 5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68262" y="-11025"/>
            <a:ext cx="9075738" cy="6861175"/>
            <a:chOff x="6" y="1"/>
            <a:chExt cx="5717" cy="4322"/>
          </a:xfrm>
        </p:grpSpPr>
        <p:sp>
          <p:nvSpPr>
            <p:cNvPr id="5131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1800">
                <a:latin typeface="Arial" charset="0"/>
              </a:endParaRPr>
            </a:p>
          </p:txBody>
        </p:sp>
        <p:sp>
          <p:nvSpPr>
            <p:cNvPr id="5132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1800">
                <a:latin typeface="Arial" charset="0"/>
              </a:endParaRPr>
            </a:p>
          </p:txBody>
        </p:sp>
      </p:grpSp>
      <p:grpSp>
        <p:nvGrpSpPr>
          <p:cNvPr id="5125" name="Group 11"/>
          <p:cNvGrpSpPr>
            <a:grpSpLocks/>
          </p:cNvGrpSpPr>
          <p:nvPr/>
        </p:nvGrpSpPr>
        <p:grpSpPr bwMode="auto">
          <a:xfrm>
            <a:off x="179512" y="124482"/>
            <a:ext cx="8786366" cy="6733518"/>
            <a:chOff x="7118" y="11518"/>
            <a:chExt cx="3070" cy="2520"/>
          </a:xfrm>
        </p:grpSpPr>
        <p:pic>
          <p:nvPicPr>
            <p:cNvPr id="3084" name="Picture 12" descr="урок 23_Заставка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18" y="11518"/>
              <a:ext cx="3070" cy="2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/>
          </p:spPr>
        </p:pic>
        <p:sp>
          <p:nvSpPr>
            <p:cNvPr id="512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7858" y="12294"/>
              <a:ext cx="1697" cy="4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6000" b="1" kern="10" dirty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66FF"/>
                  </a:solidFill>
                  <a:latin typeface="Arial"/>
                  <a:cs typeface="Arial"/>
                </a:rPr>
                <a:t>МИР </a:t>
              </a:r>
            </a:p>
            <a:p>
              <a:pPr algn="ctr"/>
              <a:r>
                <a:rPr lang="ru-RU" sz="6000" b="1" kern="10" dirty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66FF"/>
                  </a:solidFill>
                  <a:latin typeface="Arial"/>
                  <a:cs typeface="Arial"/>
                </a:rPr>
                <a:t>ДЕЯТЕЛЬНОСТИ</a:t>
              </a:r>
            </a:p>
          </p:txBody>
        </p:sp>
        <p:pic>
          <p:nvPicPr>
            <p:cNvPr id="3086" name="Picture 2" descr="Смайлик весёлый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34000"/>
            </a:blip>
            <a:srcRect/>
            <a:stretch>
              <a:fillRect/>
            </a:stretch>
          </p:blipFill>
          <p:spPr bwMode="auto">
            <a:xfrm>
              <a:off x="8133" y="12923"/>
              <a:ext cx="1011" cy="97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/>
          </p:spPr>
        </p:pic>
      </p:grp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76313"/>
            <a:ext cx="597334" cy="71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287773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664" name="Group 4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84585675"/>
              </p:ext>
            </p:extLst>
          </p:nvPr>
        </p:nvGraphicFramePr>
        <p:xfrm>
          <a:off x="271463" y="1368426"/>
          <a:ext cx="8404993" cy="5012900"/>
        </p:xfrm>
        <a:graphic>
          <a:graphicData uri="http://schemas.openxmlformats.org/drawingml/2006/table">
            <a:tbl>
              <a:tblPr/>
              <a:tblGrid>
                <a:gridCol w="1591125"/>
                <a:gridCol w="6813868"/>
              </a:tblGrid>
              <a:tr h="1002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Класс</a:t>
                      </a:r>
                    </a:p>
                  </a:txBody>
                  <a:tcPr marL="91441" marR="9144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Примерные  темы</a:t>
                      </a:r>
                    </a:p>
                  </a:txBody>
                  <a:tcPr marL="91441" marR="9144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002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41" marR="9144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Как научиться быть внимательным</a:t>
                      </a:r>
                    </a:p>
                  </a:txBody>
                  <a:tcPr marL="91441" marR="9144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02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41" marR="9144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Учусь  анализировать, сравнивать.</a:t>
                      </a:r>
                    </a:p>
                  </a:txBody>
                  <a:tcPr marL="91441" marR="9144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02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41" marR="9144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Работа с текстом.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02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41" marR="9144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Наблюдение  как метод познания.</a:t>
                      </a:r>
                    </a:p>
                  </a:txBody>
                  <a:tcPr marL="91441" marR="9144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4856" name="Picture 2" descr="Смайлик весёлы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9" y="295655"/>
            <a:ext cx="1119187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57" name="Rectangle 34"/>
          <p:cNvSpPr>
            <a:spLocks noChangeArrowheads="1"/>
          </p:cNvSpPr>
          <p:nvPr/>
        </p:nvSpPr>
        <p:spPr bwMode="auto">
          <a:xfrm>
            <a:off x="2304020" y="433343"/>
            <a:ext cx="446769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u="sng" dirty="0">
                <a:solidFill>
                  <a:srgbClr val="F20000"/>
                </a:solidFill>
                <a:latin typeface="Arial" charset="0"/>
              </a:rPr>
              <a:t>ПОЗНАВАТЕЛЬНАЯ  ЛИНИЯ</a:t>
            </a:r>
          </a:p>
        </p:txBody>
      </p:sp>
      <p:grpSp>
        <p:nvGrpSpPr>
          <p:cNvPr id="34858" name="Group 41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34860" name="Rectangle 42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1800">
                <a:latin typeface="Arial" charset="0"/>
              </a:endParaRPr>
            </a:p>
          </p:txBody>
        </p:sp>
        <p:sp>
          <p:nvSpPr>
            <p:cNvPr id="34861" name="Rectangle 43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1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21259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66036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4329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664" name="Group 4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58428343"/>
              </p:ext>
            </p:extLst>
          </p:nvPr>
        </p:nvGraphicFramePr>
        <p:xfrm>
          <a:off x="406401" y="1465263"/>
          <a:ext cx="8262937" cy="4868890"/>
        </p:xfrm>
        <a:graphic>
          <a:graphicData uri="http://schemas.openxmlformats.org/drawingml/2006/table">
            <a:tbl>
              <a:tblPr/>
              <a:tblGrid>
                <a:gridCol w="1564233"/>
                <a:gridCol w="6698704"/>
              </a:tblGrid>
              <a:tr h="973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Класс</a:t>
                      </a:r>
                    </a:p>
                  </a:txBody>
                  <a:tcPr marL="91441" marR="9144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Примерные  темы</a:t>
                      </a:r>
                    </a:p>
                  </a:txBody>
                  <a:tcPr marL="91441" marR="9144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973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41" marR="9144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Терпение в учебной деятельности</a:t>
                      </a:r>
                    </a:p>
                  </a:txBody>
                  <a:tcPr marL="91441" marR="9144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73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41" marR="9144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Ценности нашей жизни- ЗНАНИЕ.</a:t>
                      </a:r>
                    </a:p>
                  </a:txBody>
                  <a:tcPr marL="91441" marR="9144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73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41" marR="9144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Верю в себя!</a:t>
                      </a:r>
                    </a:p>
                  </a:txBody>
                  <a:tcPr marL="91441" marR="9144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73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41" marR="9144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Уважение и терпение  к другим.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4856" name="Picture 2" descr="Смайлик весёлы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247650"/>
            <a:ext cx="1119187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57" name="Rectangle 34"/>
          <p:cNvSpPr>
            <a:spLocks noChangeArrowheads="1"/>
          </p:cNvSpPr>
          <p:nvPr/>
        </p:nvSpPr>
        <p:spPr bwMode="auto">
          <a:xfrm>
            <a:off x="2717340" y="433343"/>
            <a:ext cx="364106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u="sng" dirty="0" smtClean="0">
                <a:solidFill>
                  <a:srgbClr val="F20000"/>
                </a:solidFill>
                <a:latin typeface="Arial" charset="0"/>
              </a:rPr>
              <a:t>ЦЕННОСТНАЯ  </a:t>
            </a:r>
            <a:r>
              <a:rPr lang="ru-RU" altLang="ru-RU" sz="2400" b="1" u="sng" dirty="0">
                <a:solidFill>
                  <a:srgbClr val="F20000"/>
                </a:solidFill>
                <a:latin typeface="Arial" charset="0"/>
              </a:rPr>
              <a:t>ЛИНИЯ</a:t>
            </a:r>
          </a:p>
        </p:txBody>
      </p:sp>
      <p:grpSp>
        <p:nvGrpSpPr>
          <p:cNvPr id="34858" name="Group 41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34860" name="Rectangle 42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1800">
                <a:latin typeface="Arial" charset="0"/>
              </a:endParaRPr>
            </a:p>
          </p:txBody>
        </p:sp>
        <p:sp>
          <p:nvSpPr>
            <p:cNvPr id="34861" name="Rectangle 43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1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44643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47" name="Группа 20"/>
          <p:cNvGrpSpPr>
            <a:grpSpLocks noChangeAspect="1"/>
          </p:cNvGrpSpPr>
          <p:nvPr/>
        </p:nvGrpSpPr>
        <p:grpSpPr bwMode="auto">
          <a:xfrm rot="-366019">
            <a:off x="1949450" y="509588"/>
            <a:ext cx="5572125" cy="6069012"/>
            <a:chOff x="1811694" y="215385"/>
            <a:chExt cx="6264275" cy="6048375"/>
          </a:xfrm>
        </p:grpSpPr>
        <p:grpSp>
          <p:nvGrpSpPr>
            <p:cNvPr id="57374" name="Group 2"/>
            <p:cNvGrpSpPr>
              <a:grpSpLocks/>
            </p:cNvGrpSpPr>
            <p:nvPr/>
          </p:nvGrpSpPr>
          <p:grpSpPr bwMode="auto">
            <a:xfrm>
              <a:off x="2214546" y="714356"/>
              <a:ext cx="5453477" cy="5071756"/>
              <a:chOff x="4643" y="4015"/>
              <a:chExt cx="1929" cy="1548"/>
            </a:xfrm>
          </p:grpSpPr>
          <p:sp>
            <p:nvSpPr>
              <p:cNvPr id="57382" name="AutoShape 3"/>
              <p:cNvSpPr>
                <a:spLocks noChangeArrowheads="1"/>
              </p:cNvSpPr>
              <p:nvPr/>
            </p:nvSpPr>
            <p:spPr bwMode="auto">
              <a:xfrm>
                <a:off x="4643" y="4015"/>
                <a:ext cx="1929" cy="1548"/>
              </a:xfrm>
              <a:prstGeom prst="sun">
                <a:avLst>
                  <a:gd name="adj" fmla="val 29926"/>
                </a:avLst>
              </a:prstGeom>
              <a:solidFill>
                <a:srgbClr val="FFFF00"/>
              </a:solidFill>
              <a:ln w="9525" algn="ctr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7383" name="WordArt 5"/>
              <p:cNvSpPr>
                <a:spLocks noChangeArrowheads="1" noChangeShapeType="1" noTextEdit="1"/>
              </p:cNvSpPr>
              <p:nvPr/>
            </p:nvSpPr>
            <p:spPr bwMode="auto">
              <a:xfrm rot="1487961">
                <a:off x="5264" y="4662"/>
                <a:ext cx="642" cy="377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Down">
                  <a:avLst>
                    <a:gd name="adj" fmla="val 0"/>
                  </a:avLst>
                </a:prstTxWarp>
              </a:bodyPr>
              <a:lstStyle/>
              <a:p>
                <a:pPr algn="ctr"/>
                <a:r>
                  <a:rPr lang="ru-RU" sz="3600" b="1" kern="10" spc="72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6600"/>
                    </a:solidFill>
                    <a:latin typeface="Comic Sans MS"/>
                  </a:rPr>
                  <a:t>ученик</a:t>
                </a:r>
              </a:p>
            </p:txBody>
          </p:sp>
          <p:pic>
            <p:nvPicPr>
              <p:cNvPr id="57384" name="Picture 4" descr="Смайлик весёлый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40000"/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1" y="4538"/>
                <a:ext cx="494" cy="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7375" name="AutoShape 5"/>
            <p:cNvSpPr>
              <a:spLocks noChangeArrowheads="1"/>
            </p:cNvSpPr>
            <p:nvPr/>
          </p:nvSpPr>
          <p:spPr bwMode="auto">
            <a:xfrm rot="5400000" flipH="1" flipV="1">
              <a:off x="2157437" y="2440421"/>
              <a:ext cx="1008063" cy="1699550"/>
            </a:xfrm>
            <a:prstGeom prst="triangle">
              <a:avLst>
                <a:gd name="adj" fmla="val 56671"/>
              </a:avLst>
            </a:prstGeom>
            <a:solidFill>
              <a:schemeClr val="bg1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57376" name="AutoShape 5"/>
            <p:cNvSpPr>
              <a:spLocks noChangeArrowheads="1"/>
            </p:cNvSpPr>
            <p:nvPr/>
          </p:nvSpPr>
          <p:spPr bwMode="auto">
            <a:xfrm rot="2580000" flipV="1">
              <a:off x="2878432" y="3995619"/>
              <a:ext cx="1012498" cy="1692105"/>
            </a:xfrm>
            <a:prstGeom prst="triangle">
              <a:avLst>
                <a:gd name="adj" fmla="val 37333"/>
              </a:avLst>
            </a:prstGeom>
            <a:solidFill>
              <a:schemeClr val="bg1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57377" name="AutoShape 5"/>
            <p:cNvSpPr>
              <a:spLocks noChangeArrowheads="1"/>
            </p:cNvSpPr>
            <p:nvPr/>
          </p:nvSpPr>
          <p:spPr bwMode="auto">
            <a:xfrm rot="8175642" flipH="1" flipV="1">
              <a:off x="2842271" y="863425"/>
              <a:ext cx="1012498" cy="1692105"/>
            </a:xfrm>
            <a:prstGeom prst="triangle">
              <a:avLst>
                <a:gd name="adj" fmla="val 41444"/>
              </a:avLst>
            </a:prstGeom>
            <a:solidFill>
              <a:schemeClr val="bg1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57378" name="AutoShape 5"/>
            <p:cNvSpPr>
              <a:spLocks noChangeArrowheads="1"/>
            </p:cNvSpPr>
            <p:nvPr/>
          </p:nvSpPr>
          <p:spPr bwMode="auto">
            <a:xfrm rot="10800000" flipV="1">
              <a:off x="4438985" y="215385"/>
              <a:ext cx="1012498" cy="171461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57379" name="AutoShape 5"/>
            <p:cNvSpPr>
              <a:spLocks noChangeArrowheads="1"/>
            </p:cNvSpPr>
            <p:nvPr/>
          </p:nvSpPr>
          <p:spPr bwMode="auto">
            <a:xfrm flipV="1">
              <a:off x="4433340" y="4571655"/>
              <a:ext cx="1012498" cy="169210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57380" name="AutoShape 5"/>
            <p:cNvSpPr>
              <a:spLocks noChangeArrowheads="1"/>
            </p:cNvSpPr>
            <p:nvPr/>
          </p:nvSpPr>
          <p:spPr bwMode="auto">
            <a:xfrm rot="19020000" flipV="1">
              <a:off x="6030636" y="3974260"/>
              <a:ext cx="1012498" cy="1692105"/>
            </a:xfrm>
            <a:prstGeom prst="triangle">
              <a:avLst>
                <a:gd name="adj" fmla="val 60713"/>
              </a:avLst>
            </a:prstGeom>
            <a:solidFill>
              <a:schemeClr val="bg1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57381" name="AutoShape 5"/>
            <p:cNvSpPr>
              <a:spLocks noChangeArrowheads="1"/>
            </p:cNvSpPr>
            <p:nvPr/>
          </p:nvSpPr>
          <p:spPr bwMode="auto">
            <a:xfrm rot="16200000" flipV="1">
              <a:off x="6722162" y="2440421"/>
              <a:ext cx="1008063" cy="1699550"/>
            </a:xfrm>
            <a:prstGeom prst="triangle">
              <a:avLst>
                <a:gd name="adj" fmla="val 56671"/>
              </a:avLst>
            </a:prstGeom>
            <a:solidFill>
              <a:schemeClr val="bg1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sp>
        <p:nvSpPr>
          <p:cNvPr id="14" name="AutoShape 5"/>
          <p:cNvSpPr>
            <a:spLocks noChangeArrowheads="1"/>
          </p:cNvSpPr>
          <p:nvPr/>
        </p:nvSpPr>
        <p:spPr bwMode="auto">
          <a:xfrm rot="13133981" flipV="1">
            <a:off x="5874277" y="-454025"/>
            <a:ext cx="1121993" cy="3406227"/>
          </a:xfrm>
          <a:prstGeom prst="triangle">
            <a:avLst>
              <a:gd name="adj" fmla="val 49235"/>
            </a:avLst>
          </a:prstGeom>
          <a:solidFill>
            <a:srgbClr val="FFFF00"/>
          </a:solidFill>
          <a:ln w="3175" cap="rnd" cmpd="tri">
            <a:noFill/>
            <a:bevel/>
            <a:headEnd/>
            <a:tailEnd/>
          </a:ln>
          <a:effectLst>
            <a:glow rad="228600">
              <a:srgbClr val="FFFF00">
                <a:alpha val="40000"/>
              </a:srgbClr>
            </a:glow>
            <a:softEdge rad="12700"/>
          </a:effectLst>
          <a:scene3d>
            <a:camera prst="orthographicFront"/>
            <a:lightRig rig="threePt" dir="t">
              <a:rot lat="0" lon="0" rev="20400000"/>
            </a:lightRig>
          </a:scene3d>
          <a:sp3d extrusionH="76200" contourW="12700" prstMaterial="softEdge">
            <a:bevelT w="127000" h="25400"/>
            <a:extrusionClr>
              <a:srgbClr val="FFFF00"/>
            </a:extrusionClr>
            <a:contourClr>
              <a:srgbClr val="FFFF00"/>
            </a:contourClr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</a:effectLst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 rot="18533981">
            <a:off x="4949260" y="1201848"/>
            <a:ext cx="2701760" cy="5618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 prstMaterial="softEdge"/>
        </p:spPr>
        <p:txBody>
          <a:bodyPr>
            <a:prstTxWarp prst="textFadeRight">
              <a:avLst>
                <a:gd name="adj" fmla="val 37748"/>
              </a:avLst>
            </a:prstTxWarp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+mn-cs"/>
              </a:rPr>
              <a:t>АКТИВНОСТЬ</a:t>
            </a:r>
            <a:endParaRPr lang="ru-RU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grpSp>
        <p:nvGrpSpPr>
          <p:cNvPr id="4" name="Группа 20"/>
          <p:cNvGrpSpPr/>
          <p:nvPr/>
        </p:nvGrpSpPr>
        <p:grpSpPr bwMode="auto">
          <a:xfrm rot="21233981">
            <a:off x="5870930" y="2674610"/>
            <a:ext cx="3273070" cy="1155961"/>
            <a:chOff x="5885674" y="472252"/>
            <a:chExt cx="3679825" cy="1163637"/>
          </a:xfrm>
          <a:scene3d>
            <a:camera prst="orthographicFront">
              <a:rot lat="0" lon="20999997" rev="0"/>
            </a:camera>
            <a:lightRig rig="threePt" dir="t">
              <a:rot lat="0" lon="0" rev="20400000"/>
            </a:lightRig>
          </a:scene3d>
        </p:grpSpPr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 rot="16200000" flipV="1">
              <a:off x="7143768" y="-785842"/>
              <a:ext cx="1163637" cy="3679825"/>
            </a:xfrm>
            <a:prstGeom prst="triangle">
              <a:avLst>
                <a:gd name="adj" fmla="val 49235"/>
              </a:avLst>
            </a:prstGeom>
            <a:solidFill>
              <a:srgbClr val="FFFF00"/>
            </a:solidFill>
            <a:ln w="3175" cap="rnd" cmpd="tri">
              <a:noFill/>
              <a:bevel/>
              <a:headEnd/>
              <a:tailEnd/>
            </a:ln>
            <a:effectLst>
              <a:glow rad="228600">
                <a:srgbClr val="FFFF00">
                  <a:alpha val="40000"/>
                </a:srgbClr>
              </a:glow>
              <a:outerShdw blurRad="44450" dist="27940" dir="5400000" algn="ctr">
                <a:srgbClr val="000000">
                  <a:alpha val="32000"/>
                </a:srgbClr>
              </a:outerShdw>
              <a:softEdge rad="12700"/>
            </a:effectLst>
            <a:sp3d extrusionH="76200" contourW="12700" prstMaterial="softEdge">
              <a:bevelT w="127000" h="25400"/>
              <a:extrusionClr>
                <a:srgbClr val="FFFF00"/>
              </a:extrusionClr>
              <a:contourClr>
                <a:srgbClr val="FFFF00"/>
              </a:contourClr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000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</a:effectLst>
                <a:latin typeface="+mn-lt"/>
                <a:cs typeface="+mn-cs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5935650" y="787400"/>
              <a:ext cx="2918773" cy="582730"/>
            </a:xfrm>
            <a:prstGeom prst="rect">
              <a:avLst/>
            </a:prstGeom>
            <a:noFill/>
            <a:ln>
              <a:noFill/>
            </a:ln>
            <a:sp3d prstMaterial="softEdge"/>
          </p:spPr>
          <p:txBody>
            <a:bodyPr>
              <a:prstTxWarp prst="textFadeRight">
                <a:avLst>
                  <a:gd name="adj" fmla="val 37748"/>
                </a:avLst>
              </a:prstTxWarp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itchFamily="34" charset="0"/>
                  <a:cs typeface="+mn-cs"/>
                </a:rPr>
                <a:t>ЧЕСТНОСТЬ</a:t>
              </a:r>
              <a:endParaRPr lang="ru-RU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+mn-cs"/>
              </a:endParaRPr>
            </a:p>
          </p:txBody>
        </p:sp>
      </p:grpSp>
      <p:grpSp>
        <p:nvGrpSpPr>
          <p:cNvPr id="5" name="Группа 20"/>
          <p:cNvGrpSpPr/>
          <p:nvPr/>
        </p:nvGrpSpPr>
        <p:grpSpPr bwMode="auto">
          <a:xfrm rot="5101336">
            <a:off x="3937709" y="5459044"/>
            <a:ext cx="2074627" cy="915238"/>
            <a:chOff x="5885674" y="472252"/>
            <a:chExt cx="3679825" cy="1163637"/>
          </a:xfrm>
          <a:scene3d>
            <a:camera prst="orthographicFront">
              <a:rot lat="0" lon="20999997" rev="0"/>
            </a:camera>
            <a:lightRig rig="threePt" dir="t">
              <a:rot lat="0" lon="0" rev="20400000"/>
            </a:lightRig>
          </a:scene3d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 rot="16200000" flipV="1">
              <a:off x="7143768" y="-785842"/>
              <a:ext cx="1163637" cy="3679825"/>
            </a:xfrm>
            <a:prstGeom prst="triangle">
              <a:avLst>
                <a:gd name="adj" fmla="val 49235"/>
              </a:avLst>
            </a:prstGeom>
            <a:solidFill>
              <a:srgbClr val="FFFF00"/>
            </a:solidFill>
            <a:ln w="3175" cap="rnd" cmpd="tri">
              <a:noFill/>
              <a:bevel/>
              <a:headEnd/>
              <a:tailEnd/>
            </a:ln>
            <a:effectLst>
              <a:glow rad="228600">
                <a:srgbClr val="FFFF00">
                  <a:alpha val="40000"/>
                </a:srgbClr>
              </a:glow>
              <a:outerShdw blurRad="44450" dist="27940" dir="5400000" algn="ctr">
                <a:srgbClr val="000000">
                  <a:alpha val="32000"/>
                </a:srgbClr>
              </a:outerShdw>
              <a:softEdge rad="12700"/>
            </a:effectLst>
            <a:sp3d extrusionH="76200" contourW="12700" prstMaterial="softEdge">
              <a:bevelT w="127000" h="25400"/>
              <a:extrusionClr>
                <a:srgbClr val="FFFF00"/>
              </a:extrusionClr>
              <a:contourClr>
                <a:srgbClr val="FFFF00"/>
              </a:contourClr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000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</a:effectLst>
                <a:latin typeface="+mn-lt"/>
                <a:cs typeface="+mn-cs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5935650" y="787400"/>
              <a:ext cx="2918773" cy="582730"/>
            </a:xfrm>
            <a:prstGeom prst="rect">
              <a:avLst/>
            </a:prstGeom>
            <a:noFill/>
            <a:ln>
              <a:noFill/>
            </a:ln>
            <a:sp3d prstMaterial="softEdge"/>
          </p:spPr>
          <p:txBody>
            <a:bodyPr>
              <a:prstTxWarp prst="textFadeRight">
                <a:avLst>
                  <a:gd name="adj" fmla="val 37748"/>
                </a:avLst>
              </a:prstTxWarp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itchFamily="34" charset="0"/>
                  <a:cs typeface="+mn-cs"/>
                </a:rPr>
                <a:t>ТЕРПЕНИЕ</a:t>
              </a:r>
              <a:endParaRPr lang="ru-RU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+mn-cs"/>
              </a:endParaRPr>
            </a:p>
          </p:txBody>
        </p:sp>
      </p:grpSp>
      <p:pic>
        <p:nvPicPr>
          <p:cNvPr id="57354" name="Рисунок 28" descr="Рисунок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02550">
            <a:off x="681038" y="5033963"/>
            <a:ext cx="39751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55" name="Группа 34"/>
          <p:cNvGrpSpPr>
            <a:grpSpLocks/>
          </p:cNvGrpSpPr>
          <p:nvPr/>
        </p:nvGrpSpPr>
        <p:grpSpPr bwMode="auto">
          <a:xfrm>
            <a:off x="87313" y="928688"/>
            <a:ext cx="4105275" cy="1171575"/>
            <a:chOff x="87901" y="927989"/>
            <a:chExt cx="4104285" cy="1171593"/>
          </a:xfrm>
        </p:grpSpPr>
        <p:sp>
          <p:nvSpPr>
            <p:cNvPr id="31" name="AutoShape 5"/>
            <p:cNvSpPr>
              <a:spLocks noChangeArrowheads="1"/>
            </p:cNvSpPr>
            <p:nvPr/>
          </p:nvSpPr>
          <p:spPr bwMode="auto">
            <a:xfrm rot="7614799" flipV="1">
              <a:off x="1554247" y="-538357"/>
              <a:ext cx="1171593" cy="4104285"/>
            </a:xfrm>
            <a:prstGeom prst="triangle">
              <a:avLst>
                <a:gd name="adj" fmla="val 49235"/>
              </a:avLst>
            </a:prstGeom>
            <a:solidFill>
              <a:srgbClr val="FFFF00"/>
            </a:solidFill>
            <a:ln w="3175" cap="rnd" cmpd="tri">
              <a:noFill/>
              <a:bevel/>
              <a:headEnd/>
              <a:tailEnd/>
            </a:ln>
            <a:effectLst>
              <a:glow rad="228600">
                <a:srgbClr val="FFFF00">
                  <a:alpha val="40000"/>
                </a:srgbClr>
              </a:glow>
              <a:softEdge rad="127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 extrusionH="76200" contourW="12700" prstMaterial="softEdge">
              <a:bevelT w="127000" h="25400"/>
              <a:extrusionClr>
                <a:srgbClr val="FFFF00"/>
              </a:extrusionClr>
              <a:contourClr>
                <a:srgbClr val="FFFF00"/>
              </a:contourClr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000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</a:effectLst>
                <a:latin typeface="+mn-lt"/>
                <a:cs typeface="+mn-cs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 bwMode="auto">
            <a:xfrm rot="12948609" flipH="1" flipV="1">
              <a:off x="616602" y="1249221"/>
              <a:ext cx="3556749" cy="81502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 prstMaterial="softEdge"/>
          </p:spPr>
          <p:txBody>
            <a:bodyPr>
              <a:prstTxWarp prst="textFadeLeft">
                <a:avLst/>
              </a:prstTxWarp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itchFamily="34" charset="0"/>
                  <a:cs typeface="+mn-cs"/>
                </a:rPr>
                <a:t>любознательность</a:t>
              </a:r>
              <a:endParaRPr lang="ru-RU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+mn-cs"/>
              </a:endParaRPr>
            </a:p>
          </p:txBody>
        </p:sp>
      </p:grpSp>
      <p:grpSp>
        <p:nvGrpSpPr>
          <p:cNvPr id="57356" name="Группа 34"/>
          <p:cNvGrpSpPr>
            <a:grpSpLocks/>
          </p:cNvGrpSpPr>
          <p:nvPr/>
        </p:nvGrpSpPr>
        <p:grpSpPr bwMode="auto">
          <a:xfrm rot="-2323010">
            <a:off x="-223838" y="3098800"/>
            <a:ext cx="3771901" cy="1282700"/>
            <a:chOff x="73580" y="922420"/>
            <a:chExt cx="4101921" cy="1282067"/>
          </a:xfrm>
        </p:grpSpPr>
        <p:sp>
          <p:nvSpPr>
            <p:cNvPr id="29" name="AutoShape 5"/>
            <p:cNvSpPr>
              <a:spLocks noChangeArrowheads="1"/>
            </p:cNvSpPr>
            <p:nvPr/>
          </p:nvSpPr>
          <p:spPr bwMode="auto">
            <a:xfrm rot="7614799" flipV="1">
              <a:off x="1514500" y="-518500"/>
              <a:ext cx="1220082" cy="4101921"/>
            </a:xfrm>
            <a:prstGeom prst="triangle">
              <a:avLst>
                <a:gd name="adj" fmla="val 49235"/>
              </a:avLst>
            </a:prstGeom>
            <a:solidFill>
              <a:srgbClr val="FFFF00"/>
            </a:solidFill>
            <a:ln w="3175" cap="rnd" cmpd="tri">
              <a:noFill/>
              <a:bevel/>
              <a:headEnd/>
              <a:tailEnd/>
            </a:ln>
            <a:effectLst>
              <a:glow rad="228600">
                <a:srgbClr val="FFFF00">
                  <a:alpha val="40000"/>
                </a:srgbClr>
              </a:glow>
              <a:softEdge rad="127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 extrusionH="76200" contourW="12700" prstMaterial="softEdge">
              <a:bevelT w="127000" h="25400"/>
              <a:extrusionClr>
                <a:srgbClr val="FFFF00"/>
              </a:extrusionClr>
              <a:contourClr>
                <a:srgbClr val="FFFF00"/>
              </a:contourClr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000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</a:effectLst>
                <a:latin typeface="+mn-lt"/>
                <a:cs typeface="+mn-cs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 bwMode="auto">
            <a:xfrm rot="12948609" flipH="1" flipV="1">
              <a:off x="689928" y="1291215"/>
              <a:ext cx="3358873" cy="91327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 prstMaterial="softEdge"/>
          </p:spPr>
          <p:txBody>
            <a:bodyPr>
              <a:prstTxWarp prst="textFadeLeft">
                <a:avLst/>
              </a:prstTxWarp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itchFamily="34" charset="0"/>
                  <a:cs typeface="+mn-cs"/>
                </a:rPr>
                <a:t>целеустремленность</a:t>
              </a:r>
              <a:endParaRPr lang="ru-RU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+mn-cs"/>
              </a:endParaRPr>
            </a:p>
          </p:txBody>
        </p:sp>
      </p:grpSp>
      <p:sp>
        <p:nvSpPr>
          <p:cNvPr id="34" name="AutoShape 5"/>
          <p:cNvSpPr>
            <a:spLocks noChangeArrowheads="1"/>
          </p:cNvSpPr>
          <p:nvPr/>
        </p:nvSpPr>
        <p:spPr bwMode="auto">
          <a:xfrm rot="5291789" flipV="1">
            <a:off x="1028570" y="1841553"/>
            <a:ext cx="1220684" cy="3771901"/>
          </a:xfrm>
          <a:prstGeom prst="triangle">
            <a:avLst>
              <a:gd name="adj" fmla="val 49235"/>
            </a:avLst>
          </a:prstGeom>
          <a:solidFill>
            <a:srgbClr val="FFFF00"/>
          </a:solidFill>
          <a:ln w="3175" cap="rnd" cmpd="tri">
            <a:noFill/>
            <a:bevel/>
            <a:headEnd/>
            <a:tailEnd/>
          </a:ln>
          <a:effectLst>
            <a:glow rad="228600">
              <a:srgbClr val="FFFF00">
                <a:alpha val="40000"/>
              </a:srgbClr>
            </a:glow>
            <a:softEdge rad="12700"/>
          </a:effectLst>
          <a:scene3d>
            <a:camera prst="orthographicFront"/>
            <a:lightRig rig="threePt" dir="t">
              <a:rot lat="0" lon="0" rev="20400000"/>
            </a:lightRig>
          </a:scene3d>
          <a:sp3d extrusionH="76200" contourW="12700" prstMaterial="softEdge">
            <a:bevelT w="127000" h="25400"/>
            <a:extrusionClr>
              <a:srgbClr val="FFFF00"/>
            </a:extrusionClr>
            <a:contourClr>
              <a:srgbClr val="FFFF00"/>
            </a:contourClr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</a:effectLst>
              <a:latin typeface="+mn-lt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 rot="10625599" flipH="1" flipV="1">
            <a:off x="405036" y="3297972"/>
            <a:ext cx="3088635" cy="91372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 prstMaterial="softEdge"/>
        </p:spPr>
        <p:txBody>
          <a:bodyPr>
            <a:prstTxWarp prst="textFadeLeft">
              <a:avLst/>
            </a:prstTxWarp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+mn-cs"/>
              </a:rPr>
              <a:t>целеустремленность</a:t>
            </a:r>
            <a:endParaRPr lang="ru-RU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grpSp>
        <p:nvGrpSpPr>
          <p:cNvPr id="8" name="Группа 39"/>
          <p:cNvGrpSpPr>
            <a:grpSpLocks/>
          </p:cNvGrpSpPr>
          <p:nvPr/>
        </p:nvGrpSpPr>
        <p:grpSpPr bwMode="auto">
          <a:xfrm>
            <a:off x="5316538" y="4743450"/>
            <a:ext cx="3786187" cy="1220788"/>
            <a:chOff x="5316099" y="4743454"/>
            <a:chExt cx="3786334" cy="1220684"/>
          </a:xfrm>
        </p:grpSpPr>
        <p:sp>
          <p:nvSpPr>
            <p:cNvPr id="37" name="AutoShape 5"/>
            <p:cNvSpPr>
              <a:spLocks noChangeArrowheads="1"/>
            </p:cNvSpPr>
            <p:nvPr/>
          </p:nvSpPr>
          <p:spPr bwMode="auto">
            <a:xfrm rot="18085722" flipV="1">
              <a:off x="6606141" y="3467845"/>
              <a:ext cx="1220684" cy="3771901"/>
            </a:xfrm>
            <a:prstGeom prst="triangle">
              <a:avLst>
                <a:gd name="adj" fmla="val 49235"/>
              </a:avLst>
            </a:prstGeom>
            <a:solidFill>
              <a:srgbClr val="FFFF00"/>
            </a:solidFill>
            <a:ln w="3175" cap="rnd" cmpd="tri">
              <a:noFill/>
              <a:bevel/>
              <a:headEnd/>
              <a:tailEnd/>
            </a:ln>
            <a:effectLst>
              <a:glow rad="228600">
                <a:srgbClr val="FFFF00">
                  <a:alpha val="40000"/>
                </a:srgbClr>
              </a:glow>
              <a:softEdge rad="127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 extrusionH="76200" contourW="12700" prstMaterial="softEdge">
              <a:bevelT w="127000" h="25400"/>
              <a:extrusionClr>
                <a:srgbClr val="FFFF00"/>
              </a:extrusionClr>
              <a:contourClr>
                <a:srgbClr val="FFFF00"/>
              </a:contourClr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000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</a:effectLst>
                <a:latin typeface="+mn-lt"/>
                <a:cs typeface="+mn-cs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 bwMode="auto">
            <a:xfrm rot="12694411" flipH="1" flipV="1">
              <a:off x="5316099" y="4925025"/>
              <a:ext cx="3313200" cy="70793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 prstMaterial="softEdge"/>
          </p:spPr>
          <p:txBody>
            <a:bodyPr>
              <a:prstTxWarp prst="textFadeRight">
                <a:avLst/>
              </a:prstTxWarp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itchFamily="34" charset="0"/>
                  <a:cs typeface="+mn-cs"/>
                </a:rPr>
                <a:t>самостоятельность</a:t>
              </a:r>
              <a:endParaRPr lang="ru-RU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64053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8371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8372" name="Picture 4" descr="Дерево"/>
          <p:cNvPicPr>
            <a:picLocks noChangeAspect="1" noChangeArrowheads="1"/>
          </p:cNvPicPr>
          <p:nvPr/>
        </p:nvPicPr>
        <p:blipFill>
          <a:blip r:embed="rId3" cstate="print">
            <a:lum bright="4000" contras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6" descr="зд1.png"/>
          <p:cNvPicPr>
            <a:picLocks noChangeAspect="1"/>
          </p:cNvPicPr>
          <p:nvPr/>
        </p:nvPicPr>
        <p:blipFill>
          <a:blip r:embed="rId4" cstate="email">
            <a:lum bright="-7000" contrast="3000"/>
          </a:blip>
          <a:srcRect l="-5723" t="-3147" r="-11698" b="-2554"/>
          <a:stretch>
            <a:fillRect/>
          </a:stretch>
        </p:blipFill>
        <p:spPr bwMode="auto">
          <a:xfrm>
            <a:off x="4071934" y="3286124"/>
            <a:ext cx="579379" cy="2928958"/>
          </a:xfrm>
          <a:prstGeom prst="trapezoid">
            <a:avLst>
              <a:gd name="adj" fmla="val 7024"/>
            </a:avLst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6" name="WordArt 18"/>
          <p:cNvSpPr>
            <a:spLocks noChangeArrowheads="1" noChangeShapeType="1" noTextEdit="1"/>
          </p:cNvSpPr>
          <p:nvPr/>
        </p:nvSpPr>
        <p:spPr bwMode="auto">
          <a:xfrm>
            <a:off x="321439" y="500042"/>
            <a:ext cx="8501122" cy="228601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43124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11430">
                  <a:noFill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101600">
                    <a:srgbClr val="FFFFCC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ценности нашей жизни</a:t>
            </a:r>
          </a:p>
        </p:txBody>
      </p:sp>
      <p:sp>
        <p:nvSpPr>
          <p:cNvPr id="7" name="WordArt 18"/>
          <p:cNvSpPr>
            <a:spLocks noChangeArrowheads="1" noChangeShapeType="1" noTextEdit="1"/>
          </p:cNvSpPr>
          <p:nvPr/>
        </p:nvSpPr>
        <p:spPr bwMode="auto">
          <a:xfrm rot="21236206">
            <a:off x="2955026" y="4823584"/>
            <a:ext cx="2903530" cy="180641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1470965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kern="10" spc="600" dirty="0">
                <a:ln w="11430"/>
                <a:solidFill>
                  <a:srgbClr val="004A8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</a:rPr>
              <a:t>жизнь</a:t>
            </a:r>
          </a:p>
        </p:txBody>
      </p:sp>
      <p:sp>
        <p:nvSpPr>
          <p:cNvPr id="8" name="Прямоугольник 7"/>
          <p:cNvSpPr/>
          <p:nvPr/>
        </p:nvSpPr>
        <p:spPr>
          <a:xfrm rot="573953">
            <a:off x="1412875" y="3652838"/>
            <a:ext cx="19113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 rot="208887">
            <a:off x="1015004" y="3710544"/>
            <a:ext cx="2231216" cy="558634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FFFFCC"/>
          </a:solidFill>
          <a:ln w="38100">
            <a:solidFill>
              <a:srgbClr val="FFD347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семья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5143500" y="3643313"/>
            <a:ext cx="2643188" cy="1077912"/>
            <a:chOff x="5143504" y="3643314"/>
            <a:chExt cx="2643206" cy="1077218"/>
          </a:xfrm>
        </p:grpSpPr>
        <p:sp>
          <p:nvSpPr>
            <p:cNvPr id="11" name="Прямоугольник с двумя скругленными противолежащими углами 10"/>
            <p:cNvSpPr/>
            <p:nvPr/>
          </p:nvSpPr>
          <p:spPr>
            <a:xfrm flipV="1">
              <a:off x="5143504" y="3714705"/>
              <a:ext cx="2486042" cy="55844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FFFFCC"/>
            </a:solidFill>
            <a:ln w="38100">
              <a:solidFill>
                <a:srgbClr val="FFD347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57818" y="3643314"/>
              <a:ext cx="2428892" cy="10772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000" b="1" dirty="0">
                  <a:ln w="1905"/>
                  <a:solidFill>
                    <a:srgbClr val="FF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Black" pitchFamily="34" charset="0"/>
                </a:rPr>
                <a:t>знание</a:t>
              </a:r>
              <a:endPara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endParaRPr>
            </a:p>
            <a:p>
              <a:pPr>
                <a:defRPr/>
              </a:pPr>
              <a:endParaRPr lang="ru-RU" sz="24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65" y="404664"/>
            <a:ext cx="9218325" cy="604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110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323528" y="476672"/>
            <a:ext cx="8640960" cy="589392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ct val="50000"/>
              </a:spcAft>
            </a:pPr>
            <a:r>
              <a:rPr lang="ru-RU" altLang="ru-RU" sz="4400" b="1" u="sng" dirty="0">
                <a:solidFill>
                  <a:srgbClr val="DE0000"/>
                </a:solidFill>
                <a:latin typeface="Arial" pitchFamily="34" charset="0"/>
              </a:rPr>
              <a:t>Курс «Мир деятельности»</a:t>
            </a:r>
          </a:p>
          <a:p>
            <a:pPr algn="ctr" eaLnBrk="1" hangingPunct="1">
              <a:spcAft>
                <a:spcPct val="25000"/>
              </a:spcAft>
            </a:pPr>
            <a:r>
              <a:rPr lang="ru-RU" altLang="ru-RU" sz="3600" dirty="0">
                <a:solidFill>
                  <a:srgbClr val="000000"/>
                </a:solidFill>
                <a:latin typeface="Arial" pitchFamily="34" charset="0"/>
              </a:rPr>
              <a:t>обеспечивает каждому ребенку возможность </a:t>
            </a:r>
            <a:r>
              <a:rPr lang="ru-RU" altLang="ru-RU" sz="3600" b="1" dirty="0">
                <a:solidFill>
                  <a:srgbClr val="0070C0"/>
                </a:solidFill>
                <a:latin typeface="Arial" pitchFamily="34" charset="0"/>
              </a:rPr>
              <a:t>не просто получать знания </a:t>
            </a:r>
            <a:r>
              <a:rPr lang="ru-RU" altLang="ru-RU" sz="3600" dirty="0">
                <a:solidFill>
                  <a:srgbClr val="0070C0"/>
                </a:solidFill>
                <a:latin typeface="Arial" pitchFamily="34" charset="0"/>
              </a:rPr>
              <a:t>о </a:t>
            </a:r>
            <a:r>
              <a:rPr lang="ru-RU" altLang="ru-RU" sz="3600" b="1" dirty="0" err="1" smtClean="0">
                <a:solidFill>
                  <a:srgbClr val="0070C0"/>
                </a:solidFill>
                <a:latin typeface="Arial" pitchFamily="34" charset="0"/>
              </a:rPr>
              <a:t>надпредметных</a:t>
            </a:r>
            <a:r>
              <a:rPr lang="ru-RU" altLang="ru-RU" sz="3600" b="1" dirty="0" smtClean="0">
                <a:solidFill>
                  <a:srgbClr val="0070C0"/>
                </a:solidFill>
                <a:latin typeface="Arial" pitchFamily="34" charset="0"/>
              </a:rPr>
              <a:t> умениях, </a:t>
            </a:r>
            <a:endParaRPr lang="ru-RU" altLang="ru-RU" sz="3600" dirty="0">
              <a:solidFill>
                <a:srgbClr val="0070C0"/>
              </a:solidFill>
              <a:latin typeface="Arial" pitchFamily="34" charset="0"/>
            </a:endParaRPr>
          </a:p>
          <a:p>
            <a:pPr algn="ctr" eaLnBrk="1" hangingPunct="1">
              <a:spcAft>
                <a:spcPct val="25000"/>
              </a:spcAft>
            </a:pPr>
            <a:r>
              <a:rPr lang="ru-RU" altLang="ru-RU" sz="40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altLang="ru-RU" sz="4000" b="1" dirty="0">
                <a:solidFill>
                  <a:srgbClr val="FF0000"/>
                </a:solidFill>
                <a:latin typeface="Arial" pitchFamily="34" charset="0"/>
              </a:rPr>
              <a:t>ГЛАВНОЕ − </a:t>
            </a:r>
          </a:p>
          <a:p>
            <a:pPr algn="ctr" eaLnBrk="1" hangingPunct="1"/>
            <a:r>
              <a:rPr lang="ru-RU" altLang="ru-RU" sz="4800" b="1" dirty="0">
                <a:solidFill>
                  <a:srgbClr val="0070C0"/>
                </a:solidFill>
                <a:latin typeface="Arial" pitchFamily="34" charset="0"/>
              </a:rPr>
              <a:t>закладывает </a:t>
            </a:r>
            <a:r>
              <a:rPr lang="ru-RU" altLang="ru-RU" sz="4800" b="1" dirty="0">
                <a:solidFill>
                  <a:srgbClr val="C00000"/>
                </a:solidFill>
                <a:latin typeface="Arial" pitchFamily="34" charset="0"/>
              </a:rPr>
              <a:t>систему знаний </a:t>
            </a:r>
            <a:r>
              <a:rPr lang="ru-RU" altLang="ru-RU" sz="4800" b="1" dirty="0">
                <a:solidFill>
                  <a:srgbClr val="0070C0"/>
                </a:solidFill>
                <a:latin typeface="Arial" pitchFamily="34" charset="0"/>
              </a:rPr>
              <a:t>о всех УУД в комплексе.</a:t>
            </a:r>
          </a:p>
        </p:txBody>
      </p:sp>
      <p:pic>
        <p:nvPicPr>
          <p:cNvPr id="3" name="Picture 2" descr="Смайлик весёлы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301" y="5152980"/>
            <a:ext cx="1119187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632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24" y="188640"/>
            <a:ext cx="8929576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413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Users\user\Desktop\МиД_презентации_2 класс\Шаги урока ОНЗ\Лесенка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9036496" cy="524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107504" y="4724400"/>
            <a:ext cx="1584176" cy="7318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589A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400" b="1" dirty="0" smtClean="0">
                <a:solidFill>
                  <a:srgbClr val="00589A"/>
                </a:solidFill>
                <a:latin typeface="Arial" pitchFamily="34" charset="0"/>
                <a:cs typeface="Arial" pitchFamily="34" charset="0"/>
              </a:rPr>
              <a:t>е понял</a:t>
            </a:r>
            <a:endParaRPr lang="ru-RU" sz="2400" b="1" dirty="0">
              <a:solidFill>
                <a:srgbClr val="00589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4427" y="3284984"/>
            <a:ext cx="2635284" cy="7318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589A"/>
                </a:solidFill>
                <a:latin typeface="Arial" pitchFamily="34" charset="0"/>
                <a:cs typeface="Arial" pitchFamily="34" charset="0"/>
              </a:rPr>
              <a:t> понял, много вопросов</a:t>
            </a:r>
            <a:endParaRPr lang="ru-RU" sz="2400" b="1" dirty="0">
              <a:solidFill>
                <a:srgbClr val="00589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043608" y="2204864"/>
            <a:ext cx="2562904" cy="7318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589A"/>
                </a:solidFill>
                <a:latin typeface="Arial" pitchFamily="34" charset="0"/>
                <a:cs typeface="Arial" pitchFamily="34" charset="0"/>
              </a:rPr>
              <a:t> понял, есть вопросов</a:t>
            </a:r>
            <a:endParaRPr lang="ru-RU" sz="2400" b="1" dirty="0">
              <a:solidFill>
                <a:srgbClr val="00589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691680" y="908720"/>
            <a:ext cx="2851307" cy="7318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589A"/>
                </a:solidFill>
                <a:latin typeface="Arial" pitchFamily="34" charset="0"/>
                <a:cs typeface="Arial" pitchFamily="34" charset="0"/>
              </a:rPr>
              <a:t> понял,  могу  рассказать</a:t>
            </a:r>
            <a:endParaRPr lang="ru-RU" sz="2400" b="1" dirty="0">
              <a:solidFill>
                <a:srgbClr val="00589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3" descr="\\server\data\Работа методистов\МИД\Корректировка МиД_2 класс\Шустрик-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10335"/>
            <a:ext cx="1052512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6231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Курс «Мир деятельности»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42507" y="1502949"/>
            <a:ext cx="84963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3200" b="1" i="1" dirty="0">
                <a:solidFill>
                  <a:srgbClr val="008BBC"/>
                </a:solidFill>
                <a:latin typeface="Arial" pitchFamily="34" charset="0"/>
                <a:cs typeface="+mn-cs"/>
              </a:rPr>
              <a:t> занятия проводятся </a:t>
            </a:r>
            <a:r>
              <a:rPr lang="ru-RU" sz="3200" b="1" i="1" u="sng" dirty="0">
                <a:solidFill>
                  <a:srgbClr val="C00000"/>
                </a:solidFill>
                <a:latin typeface="Arial" pitchFamily="34" charset="0"/>
                <a:cs typeface="+mn-cs"/>
              </a:rPr>
              <a:t>1 раз в </a:t>
            </a:r>
            <a:r>
              <a:rPr lang="ru-RU" sz="3200" b="1" i="1" u="sng" dirty="0" smtClean="0">
                <a:solidFill>
                  <a:srgbClr val="C00000"/>
                </a:solidFill>
                <a:latin typeface="Arial" pitchFamily="34" charset="0"/>
                <a:cs typeface="+mn-cs"/>
              </a:rPr>
              <a:t>неделю</a:t>
            </a:r>
          </a:p>
          <a:p>
            <a:pPr marL="179388" indent="-179388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3200" b="1" i="1" dirty="0" err="1" smtClean="0">
                <a:solidFill>
                  <a:srgbClr val="008BBC"/>
                </a:solidFill>
                <a:latin typeface="Arial" pitchFamily="34" charset="0"/>
                <a:cs typeface="+mn-cs"/>
              </a:rPr>
              <a:t>надпредметные</a:t>
            </a:r>
            <a:r>
              <a:rPr lang="ru-RU" sz="3200" b="1" i="1" dirty="0" smtClean="0">
                <a:solidFill>
                  <a:srgbClr val="008BBC"/>
                </a:solidFill>
                <a:latin typeface="Arial" pitchFamily="34" charset="0"/>
                <a:cs typeface="+mn-cs"/>
              </a:rPr>
              <a:t> </a:t>
            </a:r>
            <a:r>
              <a:rPr lang="ru-RU" sz="3200" b="1" i="1" dirty="0">
                <a:solidFill>
                  <a:srgbClr val="008BBC"/>
                </a:solidFill>
                <a:latin typeface="Arial" pitchFamily="34" charset="0"/>
                <a:cs typeface="+mn-cs"/>
              </a:rPr>
              <a:t>знания </a:t>
            </a:r>
            <a:r>
              <a:rPr lang="ru-RU" sz="3200" b="1" i="1" u="sng" dirty="0">
                <a:solidFill>
                  <a:srgbClr val="C00000"/>
                </a:solidFill>
                <a:latin typeface="Arial" pitchFamily="34" charset="0"/>
                <a:cs typeface="+mn-cs"/>
              </a:rPr>
              <a:t>системно применяются</a:t>
            </a:r>
            <a:r>
              <a:rPr lang="ru-RU" sz="3200" b="1" i="1" dirty="0">
                <a:solidFill>
                  <a:srgbClr val="008BBC"/>
                </a:solidFill>
                <a:latin typeface="Arial" pitchFamily="34" charset="0"/>
                <a:cs typeface="+mn-cs"/>
              </a:rPr>
              <a:t>       на предметных уроках</a:t>
            </a:r>
          </a:p>
          <a:p>
            <a:pPr marL="179388" indent="-179388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3200" b="1" i="1" dirty="0" smtClean="0">
                <a:solidFill>
                  <a:srgbClr val="008BBC"/>
                </a:solidFill>
                <a:latin typeface="Arial" pitchFamily="34" charset="0"/>
                <a:cs typeface="+mn-cs"/>
              </a:rPr>
              <a:t>все </a:t>
            </a:r>
            <a:r>
              <a:rPr lang="ru-RU" sz="3200" b="1" i="1" dirty="0">
                <a:solidFill>
                  <a:srgbClr val="008BBC"/>
                </a:solidFill>
                <a:latin typeface="Arial" pitchFamily="34" charset="0"/>
                <a:cs typeface="+mn-cs"/>
              </a:rPr>
              <a:t>занятия проводятся </a:t>
            </a:r>
            <a:r>
              <a:rPr lang="ru-RU" sz="3200" b="1" i="1" u="sng" dirty="0">
                <a:solidFill>
                  <a:srgbClr val="C00000"/>
                </a:solidFill>
                <a:latin typeface="Arial" pitchFamily="34" charset="0"/>
                <a:cs typeface="+mn-cs"/>
              </a:rPr>
              <a:t>в деятельностном методе </a:t>
            </a:r>
            <a:r>
              <a:rPr lang="ru-RU" sz="3200" b="1" i="1" u="sng" dirty="0" smtClean="0">
                <a:solidFill>
                  <a:srgbClr val="C00000"/>
                </a:solidFill>
                <a:latin typeface="Arial" pitchFamily="34" charset="0"/>
                <a:cs typeface="+mn-cs"/>
              </a:rPr>
              <a:t>обучения</a:t>
            </a:r>
            <a:endParaRPr lang="ru-RU" sz="3200" b="1" i="1" u="sng" dirty="0">
              <a:solidFill>
                <a:srgbClr val="C00000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57714"/>
            <a:ext cx="2268537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2674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20484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2400">
                <a:solidFill>
                  <a:srgbClr val="000000"/>
                </a:solidFill>
              </a:endParaRPr>
            </a:p>
          </p:txBody>
        </p:sp>
        <p:sp>
          <p:nvSpPr>
            <p:cNvPr id="20485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2400">
                <a:solidFill>
                  <a:srgbClr val="000000"/>
                </a:solidFill>
              </a:endParaRPr>
            </a:p>
          </p:txBody>
        </p:sp>
      </p:grpSp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271463" y="1826642"/>
            <a:ext cx="872937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b="1" i="1" dirty="0" smtClean="0">
                <a:solidFill>
                  <a:srgbClr val="3333CC"/>
                </a:solidFill>
                <a:latin typeface="Arial" charset="0"/>
              </a:rPr>
              <a:t>Что такое курс             </a:t>
            </a:r>
            <a:r>
              <a:rPr lang="ru-RU" altLang="ru-RU" sz="4800" b="1" i="1" dirty="0" smtClean="0">
                <a:solidFill>
                  <a:srgbClr val="3333CC"/>
                </a:solidFill>
                <a:latin typeface="Arial" charset="0"/>
              </a:rPr>
              <a:t>?</a:t>
            </a:r>
          </a:p>
          <a:p>
            <a:pPr eaLnBrk="1" hangingPunct="1"/>
            <a:endParaRPr lang="ru-RU" altLang="ru-RU" sz="5400" b="1" i="1" dirty="0" smtClean="0">
              <a:solidFill>
                <a:srgbClr val="3333CC"/>
              </a:solidFill>
              <a:latin typeface="Arial" charset="0"/>
            </a:endParaRPr>
          </a:p>
          <a:p>
            <a:pPr eaLnBrk="1" hangingPunct="1"/>
            <a:r>
              <a:rPr lang="ru-RU" altLang="ru-RU" sz="5400" b="1" i="1" dirty="0">
                <a:solidFill>
                  <a:srgbClr val="3333CC"/>
                </a:solidFill>
                <a:latin typeface="Arial" charset="0"/>
              </a:rPr>
              <a:t>П</a:t>
            </a:r>
            <a:r>
              <a:rPr lang="ru-RU" altLang="ru-RU" sz="5400" b="1" i="1" dirty="0" smtClean="0">
                <a:solidFill>
                  <a:srgbClr val="3333CC"/>
                </a:solidFill>
                <a:latin typeface="Arial" charset="0"/>
              </a:rPr>
              <a:t>очему </a:t>
            </a:r>
            <a:r>
              <a:rPr lang="ru-RU" altLang="ru-RU" sz="5400" b="1" i="1" dirty="0">
                <a:solidFill>
                  <a:srgbClr val="3333CC"/>
                </a:solidFill>
                <a:latin typeface="Arial" charset="0"/>
              </a:rPr>
              <a:t>он необходим</a:t>
            </a:r>
            <a:r>
              <a:rPr lang="ru-RU" altLang="ru-RU" sz="5400" b="1" i="1" dirty="0" smtClean="0">
                <a:solidFill>
                  <a:srgbClr val="3333CC"/>
                </a:solidFill>
                <a:latin typeface="Arial" charset="0"/>
              </a:rPr>
              <a:t>?</a:t>
            </a:r>
          </a:p>
          <a:p>
            <a:pPr eaLnBrk="1" hangingPunct="1"/>
            <a:endParaRPr lang="ru-RU" altLang="ru-RU" sz="5400" b="1" i="1" dirty="0">
              <a:solidFill>
                <a:srgbClr val="3333CC"/>
              </a:solidFill>
              <a:latin typeface="Arial" charset="0"/>
            </a:endParaRPr>
          </a:p>
          <a:p>
            <a:pPr eaLnBrk="1" hangingPunct="1"/>
            <a:r>
              <a:rPr lang="ru-RU" altLang="ru-RU" sz="5400" b="1" i="1" dirty="0" smtClean="0">
                <a:solidFill>
                  <a:srgbClr val="3333CC"/>
                </a:solidFill>
                <a:latin typeface="Arial" charset="0"/>
              </a:rPr>
              <a:t>Из  чего  состоит?</a:t>
            </a:r>
            <a:endParaRPr lang="ru-RU" altLang="ru-RU" sz="5400" b="1" dirty="0">
              <a:solidFill>
                <a:srgbClr val="3333CC"/>
              </a:solidFill>
              <a:latin typeface="Arial" charset="0"/>
            </a:endParaRPr>
          </a:p>
        </p:txBody>
      </p:sp>
      <p:pic>
        <p:nvPicPr>
          <p:cNvPr id="6" name="Picture 2" descr="http://www.sch2000.ru/important/mid-2.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20688"/>
            <a:ext cx="2448272" cy="24986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82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ru-RU" altLang="ru-RU" b="1" dirty="0" smtClean="0">
                <a:solidFill>
                  <a:srgbClr val="FF0000"/>
                </a:solidFill>
              </a:rPr>
              <a:t/>
            </a:r>
            <a:br>
              <a:rPr lang="ru-RU" altLang="ru-RU" b="1" dirty="0" smtClean="0">
                <a:solidFill>
                  <a:srgbClr val="FF0000"/>
                </a:solidFill>
              </a:rPr>
            </a:br>
            <a:r>
              <a:rPr lang="ru-RU" altLang="ru-RU" sz="4000" b="1" dirty="0" smtClean="0">
                <a:solidFill>
                  <a:srgbClr val="0070C0"/>
                </a:solidFill>
              </a:rPr>
              <a:t>Методическое </a:t>
            </a:r>
            <a:r>
              <a:rPr lang="ru-RU" altLang="ru-RU" sz="4000" b="1" dirty="0">
                <a:solidFill>
                  <a:srgbClr val="0070C0"/>
                </a:solidFill>
              </a:rPr>
              <a:t>обеспечение </a:t>
            </a:r>
            <a:br>
              <a:rPr lang="ru-RU" altLang="ru-RU" sz="4000" b="1" dirty="0">
                <a:solidFill>
                  <a:srgbClr val="0070C0"/>
                </a:solidFill>
              </a:rPr>
            </a:br>
            <a:r>
              <a:rPr lang="ru-RU" altLang="ru-RU" sz="4000" b="1" dirty="0">
                <a:solidFill>
                  <a:srgbClr val="0070C0"/>
                </a:solidFill>
              </a:rPr>
              <a:t>курса «Мир деятельности»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492919" y="1538585"/>
            <a:ext cx="822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ru-RU" altLang="ru-RU" sz="2400" b="1" i="1" u="sng" dirty="0">
                <a:solidFill>
                  <a:srgbClr val="C00000"/>
                </a:solidFill>
                <a:latin typeface="Arial" pitchFamily="34" charset="0"/>
              </a:rPr>
              <a:t>ДЛЯ УЧИТЕЛЯ: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8905" y="1916832"/>
            <a:ext cx="7643812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800" b="1" dirty="0">
                <a:solidFill>
                  <a:srgbClr val="0070C0"/>
                </a:solidFill>
              </a:rPr>
              <a:t>Программа курса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800" b="1" dirty="0">
                <a:solidFill>
                  <a:srgbClr val="0070C0"/>
                </a:solidFill>
              </a:rPr>
              <a:t>Сценарии уроков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800" b="1" dirty="0">
                <a:solidFill>
                  <a:srgbClr val="0070C0"/>
                </a:solidFill>
              </a:rPr>
              <a:t>Презентации к урокам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800" b="1" dirty="0">
                <a:solidFill>
                  <a:srgbClr val="0070C0"/>
                </a:solidFill>
              </a:rPr>
              <a:t>Демонстрационный  и  раздаточный материал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ru-RU" altLang="ru-RU" sz="28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800" b="1" dirty="0">
                <a:solidFill>
                  <a:srgbClr val="0070C0"/>
                </a:solidFill>
              </a:rPr>
              <a:t>Учебная тетрадь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800" b="1" dirty="0">
                <a:solidFill>
                  <a:srgbClr val="0070C0"/>
                </a:solidFill>
              </a:rPr>
              <a:t>Разрезной материал + Наклейки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800" b="1" dirty="0">
                <a:solidFill>
                  <a:srgbClr val="0070C0"/>
                </a:solidFill>
              </a:rPr>
              <a:t>Эталоны + «Копилка моих достижений»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16436" y="4437112"/>
            <a:ext cx="7643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ru-RU" altLang="ru-RU" sz="2400" b="1" i="1" u="sng" dirty="0">
                <a:solidFill>
                  <a:srgbClr val="C00000"/>
                </a:solidFill>
                <a:latin typeface="Arial" pitchFamily="34" charset="0"/>
              </a:rPr>
              <a:t>ДЛЯ УЧЕНИКА:</a:t>
            </a:r>
          </a:p>
        </p:txBody>
      </p:sp>
    </p:spTree>
    <p:extLst>
      <p:ext uri="{BB962C8B-B14F-4D97-AF65-F5344CB8AC3E}">
        <p14:creationId xmlns="" xmlns:p14="http://schemas.microsoft.com/office/powerpoint/2010/main" val="26417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2987"/>
            <a:ext cx="2268537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3200" b="1" dirty="0" err="1">
                <a:solidFill>
                  <a:srgbClr val="D03200"/>
                </a:solidFill>
                <a:latin typeface="Arial" pitchFamily="34" charset="0"/>
              </a:rPr>
              <a:t>Надпредметный</a:t>
            </a:r>
            <a:r>
              <a:rPr lang="ru-RU" altLang="ru-RU" sz="3200" b="1" dirty="0">
                <a:solidFill>
                  <a:srgbClr val="D03200"/>
                </a:solidFill>
                <a:latin typeface="Arial" pitchFamily="34" charset="0"/>
              </a:rPr>
              <a:t> курс</a:t>
            </a:r>
          </a:p>
          <a:p>
            <a:pPr algn="ctr" eaLnBrk="1" hangingPunct="1"/>
            <a:r>
              <a:rPr lang="ru-RU" altLang="ru-RU" sz="4000" b="1" dirty="0">
                <a:solidFill>
                  <a:srgbClr val="C0504D"/>
                </a:solidFill>
                <a:latin typeface="Arial" pitchFamily="34" charset="0"/>
              </a:rPr>
              <a:t>«Мир деятельности»</a:t>
            </a:r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1526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9731"/>
            <a:ext cx="2238375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556792"/>
            <a:ext cx="22320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81" y="3492842"/>
            <a:ext cx="2241907" cy="296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7" cstate="email">
            <a:lum bright="2000"/>
          </a:blip>
          <a:srcRect/>
          <a:stretch>
            <a:fillRect/>
          </a:stretch>
        </p:blipFill>
        <p:spPr bwMode="auto">
          <a:xfrm>
            <a:off x="4644008" y="4728669"/>
            <a:ext cx="1745443" cy="176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flat" dir="t"/>
          </a:scene3d>
        </p:spPr>
      </p:pic>
      <p:pic>
        <p:nvPicPr>
          <p:cNvPr id="12" name="Picture 12" descr="v-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035" y="1879599"/>
            <a:ext cx="1957387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912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Спасибо  за внимание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6" name="Picture 12" descr="\\server\data\Работа методистов\МИД\Корректировка МиД_2 класс\Шустрик-нужный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4"/>
            <a:ext cx="3960961" cy="358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6259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Grp="1" noChangeArrowheads="1"/>
          </p:cNvSpPr>
          <p:nvPr>
            <p:ph idx="1"/>
          </p:nvPr>
        </p:nvSpPr>
        <p:spPr bwMode="auto">
          <a:xfrm>
            <a:off x="107504" y="476672"/>
            <a:ext cx="8928992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indent="0" algn="ctr" eaLnBrk="1" hangingPunct="1">
              <a:buNone/>
            </a:pPr>
            <a:r>
              <a:rPr lang="ru-RU" altLang="ru-RU" sz="4400" b="1" dirty="0" err="1">
                <a:solidFill>
                  <a:srgbClr val="C00000"/>
                </a:solidFill>
                <a:latin typeface="Arial" charset="0"/>
              </a:rPr>
              <a:t>Надпредметный</a:t>
            </a:r>
            <a:r>
              <a:rPr lang="ru-RU" altLang="ru-RU" sz="44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курс</a:t>
            </a:r>
          </a:p>
          <a:p>
            <a:pPr marL="0" indent="0" algn="ctr" eaLnBrk="1" hangingPunct="1">
              <a:buNone/>
            </a:pPr>
            <a:r>
              <a:rPr lang="ru-RU" altLang="ru-RU" sz="6000" b="1" dirty="0" smtClean="0">
                <a:solidFill>
                  <a:srgbClr val="0070C0"/>
                </a:solidFill>
                <a:latin typeface="Arial" charset="0"/>
              </a:rPr>
              <a:t>«Мир </a:t>
            </a:r>
            <a:r>
              <a:rPr lang="ru-RU" altLang="ru-RU" sz="6000" b="1" dirty="0">
                <a:solidFill>
                  <a:srgbClr val="0070C0"/>
                </a:solidFill>
                <a:latin typeface="Arial" charset="0"/>
              </a:rPr>
              <a:t>деятельности</a:t>
            </a:r>
            <a:r>
              <a:rPr lang="ru-RU" altLang="ru-RU" sz="4000" b="1" dirty="0">
                <a:solidFill>
                  <a:srgbClr val="0070C0"/>
                </a:solidFill>
                <a:latin typeface="Arial" charset="0"/>
              </a:rPr>
              <a:t>» </a:t>
            </a:r>
            <a:r>
              <a:rPr lang="ru-RU" altLang="ru-RU" sz="4400" b="1" dirty="0">
                <a:solidFill>
                  <a:srgbClr val="C00000"/>
                </a:solidFill>
                <a:latin typeface="Arial" charset="0"/>
              </a:rPr>
              <a:t>–</a:t>
            </a:r>
          </a:p>
          <a:p>
            <a:pPr marL="0" indent="0" algn="ctr" eaLnBrk="1" hangingPunct="1">
              <a:buNone/>
            </a:pP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недостающее </a:t>
            </a:r>
            <a:r>
              <a:rPr lang="ru-RU" altLang="ru-RU" sz="4400" b="1" dirty="0">
                <a:solidFill>
                  <a:srgbClr val="C00000"/>
                </a:solidFill>
                <a:latin typeface="Arial" charset="0"/>
              </a:rPr>
              <a:t>ключевое </a:t>
            </a: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звено</a:t>
            </a:r>
          </a:p>
          <a:p>
            <a:pPr marL="0" indent="0" algn="ctr" eaLnBrk="1" hangingPunct="1">
              <a:buNone/>
            </a:pPr>
            <a:r>
              <a:rPr lang="ru-RU" altLang="ru-RU" sz="44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altLang="ru-RU" sz="4800" b="1" dirty="0" smtClean="0">
                <a:solidFill>
                  <a:srgbClr val="0070C0"/>
                </a:solidFill>
                <a:latin typeface="Arial" charset="0"/>
              </a:rPr>
              <a:t>при </a:t>
            </a:r>
            <a:r>
              <a:rPr lang="ru-RU" altLang="ru-RU" sz="4800" b="1" dirty="0">
                <a:solidFill>
                  <a:srgbClr val="0070C0"/>
                </a:solidFill>
                <a:latin typeface="Arial" charset="0"/>
              </a:rPr>
              <a:t>формировании </a:t>
            </a:r>
            <a:r>
              <a:rPr lang="ru-RU" altLang="ru-RU" sz="4800" b="1" dirty="0" smtClean="0">
                <a:solidFill>
                  <a:srgbClr val="0070C0"/>
                </a:solidFill>
                <a:latin typeface="Arial" charset="0"/>
              </a:rPr>
              <a:t>УУД</a:t>
            </a:r>
          </a:p>
          <a:p>
            <a:pPr marL="0" indent="0" algn="ctr" eaLnBrk="1" hangingPunct="1">
              <a:buNone/>
            </a:pPr>
            <a:endParaRPr lang="ru-RU" altLang="ru-RU" sz="4400" b="1" dirty="0">
              <a:solidFill>
                <a:srgbClr val="C00000"/>
              </a:solidFill>
              <a:latin typeface="Arial" charset="0"/>
            </a:endParaRPr>
          </a:p>
          <a:p>
            <a:pPr marL="0" indent="0" algn="ctr" eaLnBrk="1" hangingPunct="1">
              <a:buNone/>
            </a:pPr>
            <a:endParaRPr lang="ru-RU" altLang="ru-RU" sz="44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6" name="Picture 2" descr="http://www.sch2000.ru/important/mid-2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53773"/>
            <a:ext cx="3456384" cy="28042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3089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-88652" y="0"/>
            <a:ext cx="9232652" cy="6861175"/>
            <a:chOff x="6" y="1"/>
            <a:chExt cx="5717" cy="4322"/>
          </a:xfrm>
        </p:grpSpPr>
        <p:sp>
          <p:nvSpPr>
            <p:cNvPr id="15374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1800">
                <a:latin typeface="Arial" charset="0"/>
              </a:endParaRPr>
            </a:p>
          </p:txBody>
        </p:sp>
        <p:sp>
          <p:nvSpPr>
            <p:cNvPr id="15375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1800">
                <a:latin typeface="Arial" charset="0"/>
              </a:endParaRPr>
            </a:p>
          </p:txBody>
        </p:sp>
      </p:grp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395536" y="313173"/>
            <a:ext cx="8107362" cy="1322387"/>
          </a:xfrm>
          <a:prstGeom prst="rect">
            <a:avLst/>
          </a:prstGeom>
          <a:solidFill>
            <a:schemeClr val="bg1"/>
          </a:solidFill>
          <a:ln w="28575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 i="1" dirty="0">
                <a:solidFill>
                  <a:srgbClr val="3333CC"/>
                </a:solidFill>
                <a:latin typeface="Arial" charset="0"/>
              </a:rPr>
              <a:t>Механизм формирования УУД </a:t>
            </a:r>
          </a:p>
          <a:p>
            <a:pPr algn="ctr" eaLnBrk="1" hangingPunct="1"/>
            <a:r>
              <a:rPr lang="ru-RU" altLang="ru-RU" sz="2400" b="1" i="1" dirty="0">
                <a:solidFill>
                  <a:srgbClr val="3333CC"/>
                </a:solidFill>
                <a:latin typeface="Arial" charset="0"/>
              </a:rPr>
              <a:t> на основе системно-</a:t>
            </a:r>
            <a:r>
              <a:rPr lang="ru-RU" altLang="ru-RU" sz="2400" b="1" i="1" dirty="0" err="1">
                <a:solidFill>
                  <a:srgbClr val="3333CC"/>
                </a:solidFill>
                <a:latin typeface="Arial" charset="0"/>
              </a:rPr>
              <a:t>деятельностного</a:t>
            </a:r>
            <a:r>
              <a:rPr lang="ru-RU" altLang="ru-RU" sz="2400" b="1" i="1" dirty="0">
                <a:solidFill>
                  <a:srgbClr val="3333CC"/>
                </a:solidFill>
                <a:latin typeface="Arial" charset="0"/>
              </a:rPr>
              <a:t> подхода </a:t>
            </a:r>
            <a:endParaRPr lang="ru-RU" altLang="ru-RU" sz="2800" b="1" i="1" u="sng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15364" name="Text Box 23"/>
          <p:cNvSpPr txBox="1">
            <a:spLocks noChangeArrowheads="1"/>
          </p:cNvSpPr>
          <p:nvPr/>
        </p:nvSpPr>
        <p:spPr bwMode="auto">
          <a:xfrm>
            <a:off x="13182" y="5794207"/>
            <a:ext cx="6430169" cy="51752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lIns="65837" tIns="32918" rIns="65837" bIns="32918"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25000"/>
              </a:spcBef>
            </a:pPr>
            <a:endParaRPr lang="ru-RU" altLang="ru-RU" sz="400" b="1" i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5000"/>
              </a:spcBef>
            </a:pPr>
            <a:r>
              <a:rPr lang="ru-RU" altLang="ru-RU" sz="2400" b="1" dirty="0">
                <a:latin typeface="Arial" charset="0"/>
              </a:rPr>
              <a:t>Контроль</a:t>
            </a:r>
          </a:p>
        </p:txBody>
      </p:sp>
      <p:sp>
        <p:nvSpPr>
          <p:cNvPr id="15373" name="Text Box 26"/>
          <p:cNvSpPr txBox="1">
            <a:spLocks noChangeArrowheads="1"/>
          </p:cNvSpPr>
          <p:nvPr/>
        </p:nvSpPr>
        <p:spPr bwMode="auto">
          <a:xfrm>
            <a:off x="10270" y="4426852"/>
            <a:ext cx="6433082" cy="88879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lIns="65837" tIns="32918" rIns="65837" bIns="32918"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400" b="1" i="1" dirty="0">
              <a:solidFill>
                <a:srgbClr val="000099"/>
              </a:solidFill>
              <a:latin typeface="Arial" charset="0"/>
            </a:endParaRPr>
          </a:p>
          <a:p>
            <a:pPr algn="ctr" eaLnBrk="1" hangingPunct="1"/>
            <a:r>
              <a:rPr lang="ru-RU" altLang="ru-RU" sz="2400" b="1" dirty="0">
                <a:latin typeface="Arial" charset="0"/>
              </a:rPr>
              <a:t>Тренинг в применении знаний, </a:t>
            </a:r>
          </a:p>
          <a:p>
            <a:pPr algn="ctr" eaLnBrk="1" hangingPunct="1"/>
            <a:r>
              <a:rPr lang="ru-RU" altLang="ru-RU" sz="2400" b="1" dirty="0">
                <a:latin typeface="Arial" charset="0"/>
              </a:rPr>
              <a:t>самоконтроль и коррекция</a:t>
            </a:r>
          </a:p>
        </p:txBody>
      </p:sp>
      <p:sp>
        <p:nvSpPr>
          <p:cNvPr id="15370" name="Text Box 28"/>
          <p:cNvSpPr txBox="1">
            <a:spLocks noChangeArrowheads="1"/>
          </p:cNvSpPr>
          <p:nvPr/>
        </p:nvSpPr>
        <p:spPr bwMode="auto">
          <a:xfrm>
            <a:off x="0" y="3051898"/>
            <a:ext cx="6443351" cy="95551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lIns="65837" tIns="32918" rIns="65837" bIns="32918"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400" b="1" i="1" dirty="0">
              <a:solidFill>
                <a:srgbClr val="000099"/>
              </a:solidFill>
              <a:latin typeface="Arial" charset="0"/>
            </a:endParaRPr>
          </a:p>
          <a:p>
            <a:pPr algn="ctr" eaLnBrk="1" hangingPunct="1"/>
            <a:r>
              <a:rPr lang="ru-RU" altLang="ru-RU" sz="2400" b="1" dirty="0">
                <a:latin typeface="Arial" charset="0"/>
              </a:rPr>
              <a:t>Мотивация и </a:t>
            </a:r>
            <a:r>
              <a:rPr lang="ru-RU" altLang="ru-RU" sz="2400" b="1" dirty="0" smtClean="0">
                <a:latin typeface="Arial" charset="0"/>
              </a:rPr>
              <a:t>приобретение знаний  </a:t>
            </a:r>
          </a:p>
          <a:p>
            <a:pPr algn="ctr" eaLnBrk="1" hangingPunct="1"/>
            <a:r>
              <a:rPr lang="ru-RU" altLang="ru-RU" sz="2400" b="1" dirty="0" smtClean="0">
                <a:latin typeface="Arial" charset="0"/>
              </a:rPr>
              <a:t>об УУД</a:t>
            </a:r>
            <a:endParaRPr lang="ru-RU" altLang="ru-RU" sz="2400" b="1" dirty="0">
              <a:latin typeface="Arial" charset="0"/>
            </a:endParaRPr>
          </a:p>
        </p:txBody>
      </p:sp>
      <p:grpSp>
        <p:nvGrpSpPr>
          <p:cNvPr id="15367" name="Group 20"/>
          <p:cNvGrpSpPr>
            <a:grpSpLocks/>
          </p:cNvGrpSpPr>
          <p:nvPr/>
        </p:nvGrpSpPr>
        <p:grpSpPr bwMode="auto">
          <a:xfrm>
            <a:off x="-35550" y="2028422"/>
            <a:ext cx="6478901" cy="3791865"/>
            <a:chOff x="1142" y="979"/>
            <a:chExt cx="2873" cy="1345"/>
          </a:xfrm>
        </p:grpSpPr>
        <p:sp>
          <p:nvSpPr>
            <p:cNvPr id="15368" name="Text Box 21"/>
            <p:cNvSpPr txBox="1">
              <a:spLocks noChangeArrowheads="1"/>
            </p:cNvSpPr>
            <p:nvPr/>
          </p:nvSpPr>
          <p:spPr bwMode="auto">
            <a:xfrm>
              <a:off x="1142" y="979"/>
              <a:ext cx="2873" cy="227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65837" tIns="32918" rIns="65837" bIns="32918" anchor="ctr"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2400" b="1" dirty="0" smtClean="0">
                  <a:latin typeface="Arial" charset="0"/>
                </a:rPr>
                <a:t>Первичный </a:t>
              </a:r>
              <a:r>
                <a:rPr lang="ru-RU" altLang="ru-RU" sz="2400" b="1" dirty="0">
                  <a:latin typeface="Arial" charset="0"/>
                </a:rPr>
                <a:t>опыт </a:t>
              </a:r>
              <a:r>
                <a:rPr lang="ru-RU" altLang="ru-RU" sz="2400" b="1" dirty="0" smtClean="0">
                  <a:latin typeface="Arial" charset="0"/>
                </a:rPr>
                <a:t> выполнения  действия</a:t>
              </a:r>
              <a:endParaRPr lang="ru-RU" altLang="ru-RU" sz="2400" b="1" dirty="0">
                <a:latin typeface="Arial" charset="0"/>
              </a:endParaRPr>
            </a:p>
          </p:txBody>
        </p:sp>
        <p:sp>
          <p:nvSpPr>
            <p:cNvPr id="15369" name="Line 22"/>
            <p:cNvSpPr>
              <a:spLocks noChangeShapeType="1"/>
            </p:cNvSpPr>
            <p:nvPr/>
          </p:nvSpPr>
          <p:spPr bwMode="auto">
            <a:xfrm>
              <a:off x="2766" y="1654"/>
              <a:ext cx="3" cy="179"/>
            </a:xfrm>
            <a:prstGeom prst="line">
              <a:avLst/>
            </a:prstGeom>
            <a:ln w="38100">
              <a:headEnd/>
              <a:tailEnd type="triangle" w="med" len="lg"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2766" y="1158"/>
              <a:ext cx="3" cy="179"/>
            </a:xfrm>
            <a:prstGeom prst="line">
              <a:avLst/>
            </a:prstGeom>
            <a:ln w="38100">
              <a:headEnd/>
              <a:tailEnd type="triangle" w="med" len="lg"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>
              <a:off x="2765" y="2145"/>
              <a:ext cx="3" cy="179"/>
            </a:xfrm>
            <a:prstGeom prst="line">
              <a:avLst/>
            </a:prstGeom>
            <a:ln w="38100">
              <a:headEnd/>
              <a:tailEnd type="triangle" w="med" len="lg"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</p:grpSp>
      <p:pic>
        <p:nvPicPr>
          <p:cNvPr id="15" name="Picture 2" descr="http://www.sch2000.ru/important/mid-2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519" y="3931403"/>
            <a:ext cx="1818481" cy="18628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7288926" y="2697954"/>
            <a:ext cx="1891666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000000"/>
                </a:solidFill>
                <a:latin typeface="Arial" pitchFamily="34" charset="0"/>
              </a:rPr>
              <a:t>Уроки по </a:t>
            </a:r>
            <a:r>
              <a:rPr lang="ru-RU" altLang="ru-RU" sz="2400" b="1" dirty="0" smtClean="0">
                <a:solidFill>
                  <a:srgbClr val="000000"/>
                </a:solidFill>
                <a:latin typeface="Arial" pitchFamily="34" charset="0"/>
              </a:rPr>
              <a:t>предметам</a:t>
            </a:r>
            <a:endParaRPr lang="ru-RU" altLang="ru-RU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4" name="Прямая со стрелкой 3"/>
          <p:cNvCxnSpPr>
            <a:endCxn id="18" idx="1"/>
          </p:cNvCxnSpPr>
          <p:nvPr/>
        </p:nvCxnSpPr>
        <p:spPr>
          <a:xfrm>
            <a:off x="6532574" y="2348405"/>
            <a:ext cx="756352" cy="76504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6532574" y="3717032"/>
            <a:ext cx="991754" cy="125885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67498" y="3607185"/>
            <a:ext cx="1056830" cy="8288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443351" y="5315645"/>
            <a:ext cx="1080977" cy="84965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65505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Смайлик весёлы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044" y="4437112"/>
            <a:ext cx="1790269" cy="19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069126" y="951421"/>
            <a:ext cx="5457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b="1" i="1" dirty="0">
                <a:solidFill>
                  <a:srgbClr val="F20000"/>
                </a:solidFill>
                <a:latin typeface="Arial" charset="0"/>
              </a:rPr>
              <a:t>«Мир деятельности»</a:t>
            </a:r>
            <a:endParaRPr lang="ru-RU" altLang="ru-RU" sz="3600" i="1" dirty="0">
              <a:solidFill>
                <a:srgbClr val="F20000"/>
              </a:solidFill>
              <a:latin typeface="Arial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97569" y="1543511"/>
            <a:ext cx="8578849" cy="61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528763" indent="-1528763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b="1" u="sng" dirty="0">
                <a:solidFill>
                  <a:srgbClr val="0070C0"/>
                </a:solidFill>
                <a:latin typeface="Arial" charset="0"/>
              </a:rPr>
              <a:t>Цель:</a:t>
            </a:r>
            <a:r>
              <a:rPr lang="ru-RU" altLang="ru-RU" sz="3600" dirty="0">
                <a:solidFill>
                  <a:srgbClr val="0070C0"/>
                </a:solidFill>
                <a:latin typeface="Arial" charset="0"/>
              </a:rPr>
              <a:t>     </a:t>
            </a:r>
            <a:r>
              <a:rPr lang="ru-RU" altLang="ru-RU" sz="3600" dirty="0">
                <a:latin typeface="Arial" charset="0"/>
              </a:rPr>
              <a:t>создание </a:t>
            </a:r>
            <a:r>
              <a:rPr lang="ru-RU" altLang="ru-RU" sz="3600" dirty="0" smtClean="0">
                <a:latin typeface="Arial" charset="0"/>
              </a:rPr>
              <a:t>теоретического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3600" dirty="0" smtClean="0">
                <a:latin typeface="Arial" charset="0"/>
              </a:rPr>
              <a:t>фундамента </a:t>
            </a:r>
            <a:r>
              <a:rPr lang="ru-RU" altLang="ru-RU" sz="3600" dirty="0">
                <a:latin typeface="Arial" charset="0"/>
              </a:rPr>
              <a:t>для </a:t>
            </a:r>
            <a:r>
              <a:rPr lang="ru-RU" altLang="ru-RU" sz="3600" dirty="0" smtClean="0">
                <a:latin typeface="Arial" charset="0"/>
              </a:rPr>
              <a:t>формирования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3600" dirty="0" smtClean="0">
                <a:latin typeface="Arial" charset="0"/>
              </a:rPr>
              <a:t> </a:t>
            </a:r>
            <a:r>
              <a:rPr lang="ru-RU" altLang="ru-RU" sz="3600" dirty="0" err="1">
                <a:latin typeface="Arial" charset="0"/>
              </a:rPr>
              <a:t>общеучебных</a:t>
            </a:r>
            <a:r>
              <a:rPr lang="ru-RU" altLang="ru-RU" sz="3600" dirty="0">
                <a:latin typeface="Arial" charset="0"/>
              </a:rPr>
              <a:t> и </a:t>
            </a:r>
            <a:r>
              <a:rPr lang="ru-RU" altLang="ru-RU" sz="3600" dirty="0" err="1" smtClean="0">
                <a:latin typeface="Arial" charset="0"/>
              </a:rPr>
              <a:t>деятельностных</a:t>
            </a:r>
            <a:endParaRPr lang="ru-RU" altLang="ru-RU" sz="3600" dirty="0" smtClean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3600" dirty="0" smtClean="0">
                <a:latin typeface="Arial" charset="0"/>
              </a:rPr>
              <a:t> </a:t>
            </a:r>
            <a:r>
              <a:rPr lang="ru-RU" altLang="ru-RU" sz="3600" dirty="0">
                <a:latin typeface="Arial" charset="0"/>
              </a:rPr>
              <a:t>умений и связанных с </a:t>
            </a:r>
            <a:r>
              <a:rPr lang="ru-RU" altLang="ru-RU" sz="3600" dirty="0" smtClean="0">
                <a:latin typeface="Arial" charset="0"/>
              </a:rPr>
              <a:t>ними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3600" dirty="0" smtClean="0">
                <a:latin typeface="Arial" charset="0"/>
              </a:rPr>
              <a:t> </a:t>
            </a:r>
            <a:r>
              <a:rPr lang="ru-RU" altLang="ru-RU" sz="3600" dirty="0">
                <a:latin typeface="Arial" charset="0"/>
              </a:rPr>
              <a:t>способностей и </a:t>
            </a:r>
            <a:r>
              <a:rPr lang="ru-RU" altLang="ru-RU" sz="3600" dirty="0" smtClean="0">
                <a:latin typeface="Arial" charset="0"/>
              </a:rPr>
              <a:t>личностных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3600" dirty="0" smtClean="0">
                <a:latin typeface="Arial" charset="0"/>
              </a:rPr>
              <a:t> </a:t>
            </a:r>
            <a:r>
              <a:rPr lang="ru-RU" altLang="ru-RU" sz="3600" dirty="0">
                <a:latin typeface="Arial" charset="0"/>
              </a:rPr>
              <a:t>качеств</a:t>
            </a:r>
            <a:r>
              <a:rPr lang="ru-RU" altLang="ru-RU" sz="3600" dirty="0" smtClean="0">
                <a:latin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9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ru-RU" altLang="ru-RU" sz="2900" dirty="0">
              <a:latin typeface="Arial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39750" y="287338"/>
            <a:ext cx="82645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Программа</a:t>
            </a:r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надпредметного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курса</a:t>
            </a:r>
            <a:endParaRPr lang="ru-RU" sz="3600" b="1" i="1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23560" name="Rectangle 8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1800">
                <a:latin typeface="Arial" charset="0"/>
              </a:endParaRPr>
            </a:p>
          </p:txBody>
        </p:sp>
        <p:sp>
          <p:nvSpPr>
            <p:cNvPr id="23561" name="Rectangle 9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1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11774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261829" y="1700808"/>
            <a:ext cx="8525501" cy="1495794"/>
          </a:xfrm>
          <a:prstGeom prst="rect">
            <a:avLst/>
          </a:prstGeom>
          <a:solidFill>
            <a:srgbClr val="FFFF99">
              <a:alpha val="58823"/>
            </a:srgbClr>
          </a:solidFill>
          <a:ln w="9525">
            <a:solidFill>
              <a:srgbClr val="F0EA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457200" indent="-457200" eaLnBrk="0" hangingPunct="0">
              <a:tabLst>
                <a:tab pos="1482725" algn="l"/>
              </a:tabLs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tabLst>
                <a:tab pos="1482725" algn="l"/>
              </a:tabLs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1482725" algn="l"/>
              </a:tabLs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tabLst>
                <a:tab pos="1482725" algn="l"/>
              </a:tabLs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1482725" algn="l"/>
              </a:tabLs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2725" algn="l"/>
              </a:tabLs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2725" algn="l"/>
              </a:tabLs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2725" algn="l"/>
              </a:tabLs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2725" algn="l"/>
              </a:tabLs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800" b="1" dirty="0"/>
          </a:p>
          <a:p>
            <a:pPr marL="742950" indent="-742950" eaLnBrk="1" hangingPunct="1">
              <a:lnSpc>
                <a:spcPct val="130000"/>
              </a:lnSpc>
              <a:buAutoNum type="arabicPeriod"/>
            </a:pPr>
            <a:r>
              <a:rPr lang="ru-RU" altLang="ru-RU" sz="3600" b="1" i="1" u="sng" dirty="0" smtClean="0"/>
              <a:t>Организационно- рефлексивная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ru-RU" altLang="ru-RU" sz="2800" b="1" dirty="0" smtClean="0">
                <a:solidFill>
                  <a:srgbClr val="FF0000"/>
                </a:solidFill>
              </a:rPr>
              <a:t>Цель: </a:t>
            </a:r>
            <a:r>
              <a:rPr lang="ru-RU" altLang="ru-RU" sz="2800" dirty="0" smtClean="0"/>
              <a:t>знакомство </a:t>
            </a:r>
            <a:r>
              <a:rPr lang="ru-RU" altLang="ru-RU" sz="2800" dirty="0"/>
              <a:t>с шагами учебной деятельности</a:t>
            </a:r>
          </a:p>
        </p:txBody>
      </p:sp>
      <p:grpSp>
        <p:nvGrpSpPr>
          <p:cNvPr id="26627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26631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  <p:sp>
          <p:nvSpPr>
            <p:cNvPr id="26632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</p:grpSp>
      <p:sp>
        <p:nvSpPr>
          <p:cNvPr id="26629" name="Rectangle 10"/>
          <p:cNvSpPr>
            <a:spLocks noChangeArrowheads="1"/>
          </p:cNvSpPr>
          <p:nvPr/>
        </p:nvSpPr>
        <p:spPr bwMode="auto">
          <a:xfrm>
            <a:off x="357188" y="500063"/>
            <a:ext cx="8461375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ru-RU" altLang="ru-RU" sz="3200" b="1" dirty="0">
                <a:solidFill>
                  <a:srgbClr val="0070C0"/>
                </a:solidFill>
              </a:rPr>
              <a:t>Курс</a:t>
            </a:r>
            <a:r>
              <a:rPr lang="ru-RU" altLang="ru-RU" sz="2800" b="1" dirty="0">
                <a:solidFill>
                  <a:srgbClr val="0070C0"/>
                </a:solidFill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</a:rPr>
              <a:t>«Мир деятельности» </a:t>
            </a:r>
            <a:r>
              <a:rPr lang="ru-RU" altLang="ru-RU" sz="2800" b="1" dirty="0">
                <a:solidFill>
                  <a:srgbClr val="0070C0"/>
                </a:solidFill>
              </a:rPr>
              <a:t>состоит </a:t>
            </a:r>
          </a:p>
          <a:p>
            <a:pPr algn="ctr" eaLnBrk="1" hangingPunct="1"/>
            <a:r>
              <a:rPr lang="ru-RU" altLang="ru-RU" sz="2800" b="1" dirty="0">
                <a:solidFill>
                  <a:srgbClr val="0070C0"/>
                </a:solidFill>
              </a:rPr>
              <a:t>из </a:t>
            </a:r>
            <a:r>
              <a:rPr lang="ru-RU" altLang="ru-RU" sz="2800" b="1" u="sng" dirty="0">
                <a:solidFill>
                  <a:srgbClr val="0070C0"/>
                </a:solidFill>
              </a:rPr>
              <a:t>четырех</a:t>
            </a:r>
            <a:r>
              <a:rPr lang="ru-RU" altLang="ru-RU" sz="2800" b="1" dirty="0">
                <a:solidFill>
                  <a:srgbClr val="0070C0"/>
                </a:solidFill>
              </a:rPr>
              <a:t> содержательно-методических линий:</a:t>
            </a:r>
          </a:p>
        </p:txBody>
      </p:sp>
      <p:sp>
        <p:nvSpPr>
          <p:cNvPr id="26630" name="Rectangle 3"/>
          <p:cNvSpPr>
            <a:spLocks noChangeArrowheads="1"/>
          </p:cNvSpPr>
          <p:nvPr/>
        </p:nvSpPr>
        <p:spPr bwMode="auto">
          <a:xfrm>
            <a:off x="276755" y="4198533"/>
            <a:ext cx="8527521" cy="2492990"/>
          </a:xfrm>
          <a:prstGeom prst="rect">
            <a:avLst/>
          </a:prstGeom>
          <a:solidFill>
            <a:srgbClr val="FFE0C1">
              <a:alpha val="47842"/>
            </a:srgbClr>
          </a:solidFill>
          <a:ln w="9525">
            <a:solidFill>
              <a:srgbClr val="CCC7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742950" lvl="2" indent="-742950" algn="ctr" eaLnBrk="1" hangingPunct="1">
              <a:lnSpc>
                <a:spcPct val="130000"/>
              </a:lnSpc>
              <a:buAutoNum type="arabicPeriod" startAt="2"/>
            </a:pPr>
            <a:r>
              <a:rPr lang="ru-RU" altLang="ru-RU" sz="3600" b="1" i="1" u="sng" dirty="0" smtClean="0"/>
              <a:t>Коммуникативная</a:t>
            </a:r>
            <a:endParaRPr lang="ru-RU" altLang="ru-RU" sz="3600" i="1" u="sng" dirty="0"/>
          </a:p>
          <a:p>
            <a:pPr marL="0" lvl="2" eaLnBrk="1" hangingPunct="1">
              <a:lnSpc>
                <a:spcPct val="130000"/>
              </a:lnSpc>
            </a:pPr>
            <a:r>
              <a:rPr lang="ru-RU" altLang="ru-RU" sz="2800" b="1" dirty="0" smtClean="0">
                <a:solidFill>
                  <a:srgbClr val="FF0000"/>
                </a:solidFill>
              </a:rPr>
              <a:t>Цель: </a:t>
            </a:r>
            <a:r>
              <a:rPr lang="ru-RU" altLang="ru-RU" sz="2800" dirty="0"/>
              <a:t>формирование норм поведения в классе, норм общения, коммуникативного взаимодействия, </a:t>
            </a:r>
            <a:r>
              <a:rPr lang="ru-RU" altLang="ru-RU" sz="2800" dirty="0" smtClean="0"/>
              <a:t> волевой </a:t>
            </a:r>
            <a:r>
              <a:rPr lang="ru-RU" altLang="ru-RU" sz="2800" dirty="0" err="1" smtClean="0"/>
              <a:t>саморегуляции</a:t>
            </a:r>
            <a:r>
              <a:rPr lang="ru-RU" altLang="ru-RU" sz="2800" dirty="0" smtClean="0"/>
              <a:t>.</a:t>
            </a:r>
            <a:endParaRPr lang="ru-RU" altLang="ru-RU" sz="2800" dirty="0"/>
          </a:p>
        </p:txBody>
      </p:sp>
      <p:pic>
        <p:nvPicPr>
          <p:cNvPr id="9" name="Picture 2" descr="Смайлик весёлы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92933"/>
            <a:ext cx="1518349" cy="159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178023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71463" y="3861048"/>
            <a:ext cx="8532813" cy="2492990"/>
          </a:xfrm>
          <a:prstGeom prst="rect">
            <a:avLst/>
          </a:prstGeom>
          <a:solidFill>
            <a:srgbClr val="FFCC99">
              <a:alpha val="54901"/>
            </a:srgbClr>
          </a:solidFill>
          <a:ln w="9525">
            <a:solidFill>
              <a:srgbClr val="CCC7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2" algn="ctr" eaLnBrk="1" hangingPunct="1">
              <a:lnSpc>
                <a:spcPct val="130000"/>
              </a:lnSpc>
            </a:pPr>
            <a:r>
              <a:rPr lang="ru-RU" altLang="ru-RU" sz="3200" b="1" i="1" u="sng" dirty="0"/>
              <a:t>4</a:t>
            </a:r>
            <a:r>
              <a:rPr lang="ru-RU" altLang="ru-RU" sz="3600" b="1" i="1" u="sng" dirty="0"/>
              <a:t>. </a:t>
            </a:r>
            <a:r>
              <a:rPr lang="ru-RU" altLang="ru-RU" sz="3600" b="1" i="1" u="sng" dirty="0" smtClean="0"/>
              <a:t>Ценностная</a:t>
            </a:r>
            <a:endParaRPr lang="ru-RU" altLang="ru-RU" sz="3600" b="1" u="sng" dirty="0"/>
          </a:p>
          <a:p>
            <a:pPr eaLnBrk="1" hangingPunct="1">
              <a:lnSpc>
                <a:spcPct val="130000"/>
              </a:lnSpc>
            </a:pPr>
            <a:r>
              <a:rPr lang="ru-RU" altLang="ru-RU" sz="2400" dirty="0"/>
              <a:t> </a:t>
            </a:r>
            <a:r>
              <a:rPr lang="ru-RU" altLang="ru-RU" sz="2800" b="1" dirty="0">
                <a:solidFill>
                  <a:srgbClr val="FF0000"/>
                </a:solidFill>
              </a:rPr>
              <a:t>Ц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ель:  </a:t>
            </a:r>
            <a:r>
              <a:rPr lang="ru-RU" altLang="ru-RU" sz="2800" dirty="0"/>
              <a:t>формирование нравственно-этических норм,</a:t>
            </a:r>
          </a:p>
          <a:p>
            <a:pPr eaLnBrk="1" hangingPunct="1">
              <a:lnSpc>
                <a:spcPct val="130000"/>
              </a:lnSpc>
            </a:pPr>
            <a:r>
              <a:rPr lang="ru-RU" altLang="ru-RU" sz="2800" dirty="0"/>
              <a:t>ценностных ориентиров, норм самовоспитания,</a:t>
            </a:r>
          </a:p>
          <a:p>
            <a:pPr eaLnBrk="1" hangingPunct="1">
              <a:lnSpc>
                <a:spcPct val="130000"/>
              </a:lnSpc>
            </a:pPr>
            <a:r>
              <a:rPr lang="ru-RU" altLang="ru-RU" sz="2800" dirty="0"/>
              <a:t>здорового образа жизни </a:t>
            </a:r>
            <a:endParaRPr lang="ru-RU" altLang="ru-RU" sz="2400" dirty="0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271462" y="287338"/>
            <a:ext cx="8532814" cy="2492990"/>
          </a:xfrm>
          <a:prstGeom prst="rect">
            <a:avLst/>
          </a:prstGeom>
          <a:solidFill>
            <a:srgbClr val="FFFF99">
              <a:alpha val="57001"/>
            </a:srgbClr>
          </a:solidFill>
          <a:ln>
            <a:solidFill>
              <a:srgbClr val="CCC700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</a:t>
            </a:r>
            <a:endParaRPr lang="ru-RU" sz="3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методами познания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поиска информации, работы с текстами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саморазвития познавательных процессов</a:t>
            </a:r>
          </a:p>
        </p:txBody>
      </p:sp>
      <p:grpSp>
        <p:nvGrpSpPr>
          <p:cNvPr id="27652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27654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  <p:sp>
          <p:nvSpPr>
            <p:cNvPr id="27655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</p:grpSp>
      <p:pic>
        <p:nvPicPr>
          <p:cNvPr id="27653" name="Picture 2" descr="Смайлик весёлы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630" y="2598942"/>
            <a:ext cx="1460053" cy="166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128419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Смайлик весёлы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451725" y="341313"/>
            <a:ext cx="12588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7188" y="357188"/>
            <a:ext cx="8496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Программа</a:t>
            </a:r>
            <a:r>
              <a:rPr lang="ru-RU" sz="36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надпредметного курса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643063" y="1500188"/>
            <a:ext cx="5903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>
                <a:solidFill>
                  <a:srgbClr val="F20000"/>
                </a:solidFill>
                <a:latin typeface="Arial" charset="0"/>
              </a:rPr>
              <a:t>«Мир деятельности»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28698" name="Rectangle 1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  <p:sp>
          <p:nvSpPr>
            <p:cNvPr id="28699" name="Rectangle 1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750" y="2349500"/>
          <a:ext cx="8064500" cy="41195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4836"/>
                <a:gridCol w="2219664"/>
              </a:tblGrid>
              <a:tr h="651121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</a:rPr>
                        <a:t>ЛИНИИ КУРСА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13" marB="45713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КОЛИЧЕСТВО ЧАСОВ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 marT="45713" marB="45713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D9"/>
                    </a:solidFill>
                  </a:tcPr>
                </a:tc>
              </a:tr>
              <a:tr h="867110">
                <a:tc>
                  <a:txBody>
                    <a:bodyPr/>
                    <a:lstStyle/>
                    <a:p>
                      <a:pPr lvl="1"/>
                      <a:r>
                        <a:rPr lang="ru-RU" sz="2400" b="1" i="1" dirty="0" smtClean="0">
                          <a:solidFill>
                            <a:srgbClr val="0070C0"/>
                          </a:solidFill>
                        </a:rPr>
                        <a:t>Организационно-</a:t>
                      </a:r>
                      <a:r>
                        <a:rPr lang="ru-RU" sz="2400" b="1" i="1" baseline="0" dirty="0" smtClean="0">
                          <a:solidFill>
                            <a:srgbClr val="0070C0"/>
                          </a:solidFill>
                        </a:rPr>
                        <a:t>рефлексивная линия</a:t>
                      </a:r>
                      <a:endParaRPr lang="ru-RU" sz="2400" b="1" i="1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91435" marR="91435" marT="45713" marB="45713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70C0"/>
                          </a:solidFill>
                        </a:rPr>
                        <a:t>36</a:t>
                      </a:r>
                      <a:endParaRPr lang="ru-RU" sz="2400" b="1" i="1" dirty="0">
                        <a:solidFill>
                          <a:srgbClr val="0070C0"/>
                        </a:solidFill>
                      </a:endParaRPr>
                    </a:p>
                  </a:txBody>
                  <a:tcPr marL="91435" marR="91435" marT="45713" marB="45713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7110">
                <a:tc>
                  <a:txBody>
                    <a:bodyPr/>
                    <a:lstStyle/>
                    <a:p>
                      <a:pPr lvl="1"/>
                      <a:r>
                        <a:rPr lang="ru-RU" sz="2400" b="1" i="1" dirty="0" smtClean="0">
                          <a:solidFill>
                            <a:srgbClr val="0070C0"/>
                          </a:solidFill>
                        </a:rPr>
                        <a:t>Коммуникативная линия</a:t>
                      </a:r>
                    </a:p>
                    <a:p>
                      <a:pPr lvl="1"/>
                      <a:endParaRPr lang="ru-RU" sz="2400" b="1" i="1" dirty="0">
                        <a:solidFill>
                          <a:srgbClr val="0070C0"/>
                        </a:solidFill>
                      </a:endParaRPr>
                    </a:p>
                  </a:txBody>
                  <a:tcPr marL="91435" marR="91435" marT="45713" marB="45713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70C0"/>
                          </a:solidFill>
                        </a:rPr>
                        <a:t>19</a:t>
                      </a:r>
                      <a:endParaRPr lang="ru-RU" sz="2400" b="1" i="1" dirty="0">
                        <a:solidFill>
                          <a:srgbClr val="0070C0"/>
                        </a:solidFill>
                      </a:endParaRPr>
                    </a:p>
                  </a:txBody>
                  <a:tcPr marL="91435" marR="91435" marT="45713" marB="45713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711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</a:rPr>
                        <a:t>Познавательна линия</a:t>
                      </a:r>
                    </a:p>
                    <a:p>
                      <a:pPr lvl="1"/>
                      <a:endParaRPr lang="ru-RU" sz="2400" b="1" i="1" dirty="0">
                        <a:solidFill>
                          <a:srgbClr val="0070C0"/>
                        </a:solidFill>
                      </a:endParaRPr>
                    </a:p>
                  </a:txBody>
                  <a:tcPr marL="91435" marR="91435" marT="45713" marB="45713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70C0"/>
                          </a:solidFill>
                        </a:rPr>
                        <a:t>15</a:t>
                      </a:r>
                      <a:endParaRPr lang="ru-RU" sz="2400" b="1" i="1" dirty="0">
                        <a:solidFill>
                          <a:srgbClr val="0070C0"/>
                        </a:solidFill>
                      </a:endParaRPr>
                    </a:p>
                  </a:txBody>
                  <a:tcPr marL="91435" marR="91435" marT="45713" marB="45713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711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</a:rPr>
                        <a:t>Ценностная линия</a:t>
                      </a:r>
                    </a:p>
                    <a:p>
                      <a:pPr lvl="1"/>
                      <a:endParaRPr lang="ru-RU" sz="2400" b="1" i="1" dirty="0">
                        <a:solidFill>
                          <a:srgbClr val="0070C0"/>
                        </a:solidFill>
                      </a:endParaRPr>
                    </a:p>
                  </a:txBody>
                  <a:tcPr marL="91435" marR="91435" marT="45713" marB="45713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70C0"/>
                          </a:solidFill>
                        </a:rPr>
                        <a:t>15</a:t>
                      </a:r>
                      <a:endParaRPr lang="ru-RU" sz="2400" b="1" i="1" dirty="0">
                        <a:solidFill>
                          <a:srgbClr val="0070C0"/>
                        </a:solidFill>
                      </a:endParaRPr>
                    </a:p>
                  </a:txBody>
                  <a:tcPr marL="91435" marR="91435" marT="45713" marB="45713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582</Words>
  <Application>Microsoft Office PowerPoint</Application>
  <PresentationFormat>Экран (4:3)</PresentationFormat>
  <Paragraphs>193</Paragraphs>
  <Slides>32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Курс «Мир деятельности»</vt:lpstr>
      <vt:lpstr> Методическое обеспечение  курса «Мир деятельности» </vt:lpstr>
      <vt:lpstr>Надпредметный курс «Мир деятельности»</vt:lpstr>
      <vt:lpstr>Спасибо 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Олег Керки</cp:lastModifiedBy>
  <cp:revision>61</cp:revision>
  <dcterms:created xsi:type="dcterms:W3CDTF">2014-01-01T18:28:45Z</dcterms:created>
  <dcterms:modified xsi:type="dcterms:W3CDTF">2015-03-29T20:24:49Z</dcterms:modified>
</cp:coreProperties>
</file>