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4"/>
  </p:notesMasterIdLst>
  <p:sldIdLst>
    <p:sldId id="256" r:id="rId2"/>
    <p:sldId id="306" r:id="rId3"/>
    <p:sldId id="296" r:id="rId4"/>
    <p:sldId id="283" r:id="rId5"/>
    <p:sldId id="286" r:id="rId6"/>
    <p:sldId id="290" r:id="rId7"/>
    <p:sldId id="292" r:id="rId8"/>
    <p:sldId id="293" r:id="rId9"/>
    <p:sldId id="304" r:id="rId10"/>
    <p:sldId id="287" r:id="rId11"/>
    <p:sldId id="295" r:id="rId12"/>
    <p:sldId id="302" r:id="rId13"/>
    <p:sldId id="301" r:id="rId14"/>
    <p:sldId id="298" r:id="rId15"/>
    <p:sldId id="305" r:id="rId16"/>
    <p:sldId id="280" r:id="rId17"/>
    <p:sldId id="266" r:id="rId18"/>
    <p:sldId id="299" r:id="rId19"/>
    <p:sldId id="303" r:id="rId20"/>
    <p:sldId id="300" r:id="rId21"/>
    <p:sldId id="265" r:id="rId22"/>
    <p:sldId id="28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91" autoAdjust="0"/>
    <p:restoredTop sz="94660"/>
  </p:normalViewPr>
  <p:slideViewPr>
    <p:cSldViewPr>
      <p:cViewPr varScale="1">
        <p:scale>
          <a:sx n="44" d="100"/>
          <a:sy n="44" d="100"/>
        </p:scale>
        <p:origin x="-126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36F5E-DA20-42B4-BD3F-2DAC1A13E959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40C58-6DAA-4697-A37F-475D080415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40C58-6DAA-4697-A37F-475D0804155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88640"/>
            <a:ext cx="7700962" cy="1567113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3886200"/>
            <a:ext cx="4640560" cy="2423120"/>
          </a:xfrm>
        </p:spPr>
        <p:txBody>
          <a:bodyPr>
            <a:normAutofit fontScale="55000" lnSpcReduction="20000"/>
          </a:bodyPr>
          <a:lstStyle/>
          <a:p>
            <a:r>
              <a:rPr lang="ru-RU" sz="2400" dirty="0" smtClean="0"/>
              <a:t> </a:t>
            </a:r>
          </a:p>
          <a:p>
            <a:r>
              <a:rPr lang="ru-RU" sz="5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Выполнила: учитель начальных классов</a:t>
            </a:r>
            <a:r>
              <a:rPr lang="ru-RU" sz="5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педагог-психолог</a:t>
            </a:r>
            <a:endParaRPr lang="ru-RU" sz="5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5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МОУСОШ№ 21 г.Твери Спиридонова Е.А.  </a:t>
            </a:r>
          </a:p>
          <a:p>
            <a:endParaRPr lang="ru-RU" sz="5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60648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Государственное образовательное учреждение  «Тверской областной институт усовершенствования учителей»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268760"/>
            <a:ext cx="80648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«Организация </a:t>
            </a:r>
            <a:r>
              <a:rPr lang="ru-RU" sz="2800" b="1" dirty="0" smtClean="0"/>
              <a:t>предметно-развивающей среды </a:t>
            </a:r>
            <a:r>
              <a:rPr lang="ru-RU" sz="2800" b="1" smtClean="0"/>
              <a:t>для обучающегося  </a:t>
            </a:r>
            <a:r>
              <a:rPr lang="ru-RU" sz="2800" b="1" dirty="0" smtClean="0"/>
              <a:t>с нарушениями опорно-двигательного аппарата (НОДА) на примере изучения русского языка»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96059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0"/>
            <a:ext cx="6661974" cy="764704"/>
          </a:xfrm>
        </p:spPr>
        <p:txBody>
          <a:bodyPr/>
          <a:lstStyle/>
          <a:p>
            <a:r>
              <a:rPr lang="ru-RU" b="1" dirty="0" smtClean="0"/>
              <a:t>Этапы    сопровождения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836712"/>
          <a:ext cx="8072494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0322"/>
                <a:gridCol w="5232172"/>
              </a:tblGrid>
              <a:tr h="43768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Этап сопровождения ребёнка с ОВЗ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Содержание работы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78940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этап - Подготовительный.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Сбор информации о ребенке. Наблюдение за детьми , беседы с ними, Изучение сведений о родителях(законных представителях)беседа с ними, анкетирование; анализ ситуации социального окружения ребенка; изучение данных о развитии ребенка из медицинских карт; анализ протоколов ПМПК и других документов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03203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II 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этап – Комплексной диагностики.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Выявление особенностей физического, психического развития, личностной и познавательной сферы ребенка: диагностика речевого развития; педагогическая диагностика, выявление трудностей; определение уровня актуального развития; фиксирование характера отклонений в развитии; определение зоны ближайшего развития.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65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III этап – Разработка индивидуального образовательного маршрута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В результате диагностики “команды” специалистов на заседании </a:t>
                      </a:r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психолого-медико-педагогического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консилиума составляется и утверждается индивидуальный образовательный маршрут, разрабатывается план конкретных мероприятий, направленных на решение выявленных проблем.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438" y="274638"/>
            <a:ext cx="4043362" cy="1143000"/>
          </a:xfrm>
        </p:spPr>
        <p:txBody>
          <a:bodyPr/>
          <a:lstStyle/>
          <a:p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2" y="1196752"/>
          <a:ext cx="8064896" cy="4233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6633"/>
                <a:gridCol w="4508263"/>
              </a:tblGrid>
              <a:tr h="67204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Этап сопровождения ребёнка с ОВЗ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Содержание работы</a:t>
                      </a:r>
                    </a:p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2411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IV этап –</a:t>
                      </a:r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Деятельностный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. Коррекционно-развивающая и образовательная работа по реализации индивидуального образовательного маршрута.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Индивидуальные и групповые занятия с психологом, логопедом, дефектологом, воспитателем, другими специалистами. Консультирование и привлечение родителей к реализации маршрута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53610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V этап – Рефлексивный. Итоговая диагностика. Анализ результатов.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Мониторинг эффективности реализации индивидуальной коррекционно-развивающей программы. Составление прогноза относительно дальнейшего развития ребёнка.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Бланк образовательного маршрута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950" y="0"/>
          <a:ext cx="9036050" cy="6836847"/>
        </p:xfrm>
        <a:graphic>
          <a:graphicData uri="http://schemas.openxmlformats.org/drawingml/2006/table">
            <a:tbl>
              <a:tblPr/>
              <a:tblGrid>
                <a:gridCol w="5280025"/>
                <a:gridCol w="3756025"/>
              </a:tblGrid>
              <a:tr h="1302630">
                <a:tc>
                  <a:txBody>
                    <a:bodyPr/>
                    <a:lstStyle/>
                    <a:p>
                      <a:pPr marL="0" marR="0" lvl="0" indent="188913" algn="just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Индивидуальный образовательный маршрут ребенка с ОВЗ</a:t>
                      </a:r>
                    </a:p>
                    <a:p>
                      <a:pPr marL="0" marR="0" lvl="0" indent="188913" algn="just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Дата заполнения: ___________________________________</a:t>
                      </a:r>
                    </a:p>
                    <a:p>
                      <a:pPr marL="0" marR="0" lvl="0" indent="188913" algn="just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  </a:t>
                      </a:r>
                      <a:r>
                        <a:rPr kumimoji="0" lang="ru-RU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1.   ОБЩИЕ ДАННЫЕ</a:t>
                      </a:r>
                    </a:p>
                    <a:p>
                      <a:pPr marL="0" marR="0" lvl="0" indent="188913" algn="just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Ф.И.О. ребенка</a:t>
                      </a:r>
                    </a:p>
                  </a:txBody>
                  <a:tcPr marL="90000" marR="90000" marT="10362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135954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Дата рождения</a:t>
                      </a:r>
                    </a:p>
                  </a:txBody>
                  <a:tcPr marL="90000" marR="90000" marT="8933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135954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188913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Сведения о семье:</a:t>
                      </a:r>
                    </a:p>
                    <a:p>
                      <a:pPr marL="0" marR="0" lvl="0" indent="188913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Мать (ФИО, образование, место работы)</a:t>
                      </a:r>
                    </a:p>
                  </a:txBody>
                  <a:tcPr marL="90000" marR="90000" marT="8933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135954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Отец  (ФИО, образование, место работы)</a:t>
                      </a:r>
                    </a:p>
                  </a:txBody>
                  <a:tcPr marL="90000" marR="90000" marT="8933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135954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Учитель (ФИО):</a:t>
                      </a:r>
                    </a:p>
                  </a:txBody>
                  <a:tcPr marL="90000" marR="90000" marT="8933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135954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1358900">
                <a:tc>
                  <a:txBody>
                    <a:bodyPr/>
                    <a:lstStyle/>
                    <a:p>
                      <a:pPr marL="0" marR="0" lvl="0" indent="188913" algn="just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Специалисты:</a:t>
                      </a:r>
                    </a:p>
                    <a:p>
                      <a:pPr marL="0" marR="0" lvl="0" indent="188913" algn="just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Учитель-логопед:</a:t>
                      </a:r>
                    </a:p>
                    <a:p>
                      <a:pPr marL="0" marR="0" lvl="0" indent="188913" algn="just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Учитель-дефектолог:</a:t>
                      </a:r>
                    </a:p>
                    <a:p>
                      <a:pPr marL="0" marR="0" lvl="0" indent="188913" algn="just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Педагог-психолог:</a:t>
                      </a:r>
                    </a:p>
                    <a:p>
                      <a:pPr marL="0" marR="0" lvl="0" indent="188913" algn="just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 Медицинская сестра:</a:t>
                      </a:r>
                    </a:p>
                  </a:txBody>
                  <a:tcPr marL="90000" marR="90000" marT="8933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135954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188913" algn="just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Группа здоровья</a:t>
                      </a:r>
                    </a:p>
                  </a:txBody>
                  <a:tcPr marL="90000" marR="90000" marT="8933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135954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188913" algn="just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Режим пребывания ребёнка в ОУ</a:t>
                      </a:r>
                    </a:p>
                  </a:txBody>
                  <a:tcPr marL="90000" marR="90000" marT="8933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135954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188913" algn="just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Заключение ПМПК</a:t>
                      </a:r>
                    </a:p>
                  </a:txBody>
                  <a:tcPr marL="90000" marR="90000" marT="8933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135954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188913" algn="just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Рекомендации ПМПК</a:t>
                      </a:r>
                    </a:p>
                  </a:txBody>
                  <a:tcPr marL="90000" marR="90000" marT="8933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135954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188913" algn="just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Долговременные цели</a:t>
                      </a:r>
                    </a:p>
                  </a:txBody>
                  <a:tcPr marL="90000" marR="90000" marT="8933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135954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188913" algn="just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roid Sans Fallback" charset="0"/>
                          <a:cs typeface="Times New Roman" pitchFamily="16" charset="0"/>
                        </a:rPr>
                        <a:t>Цели на текущий период (учебный год)</a:t>
                      </a:r>
                    </a:p>
                  </a:txBody>
                  <a:tcPr marL="90000" marR="90000" marT="8933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135954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Карта индивидуального развития ребёнка с НОДА</a:t>
            </a:r>
            <a:endParaRPr lang="ru-RU" sz="2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504" y="1772816"/>
          <a:ext cx="8574659" cy="4168777"/>
        </p:xfrm>
        <a:graphic>
          <a:graphicData uri="http://schemas.openxmlformats.org/drawingml/2006/table">
            <a:tbl>
              <a:tblPr/>
              <a:tblGrid>
                <a:gridCol w="1307084"/>
                <a:gridCol w="1123950"/>
                <a:gridCol w="1163637"/>
                <a:gridCol w="1127125"/>
                <a:gridCol w="1282700"/>
                <a:gridCol w="1285875"/>
                <a:gridCol w="1284288"/>
              </a:tblGrid>
              <a:tr h="13255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Специалист</a:t>
                      </a: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Направление коррекционно-развивающей работы</a:t>
                      </a: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Используемые программы</a:t>
                      </a: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Технологии (формы, методы, приемы) </a:t>
                      </a: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Планируемые результаты</a:t>
                      </a: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Оценка эффективности</a:t>
                      </a: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Рекомендации </a:t>
                      </a: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Учитель</a:t>
                      </a: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Логопед</a:t>
                      </a: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Психолог</a:t>
                      </a: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20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</a:rPr>
                        <a:t>педагог дополнительного образования</a:t>
                      </a: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</a:endParaRPr>
                    </a:p>
                  </a:txBody>
                  <a:tcPr marL="45720" marR="45720" marT="0" marB="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206084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Индивидуальный </a:t>
            </a:r>
            <a:r>
              <a:rPr lang="ru-RU" sz="2800" b="1" dirty="0" smtClean="0"/>
              <a:t>учебный план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331640" y="1844824"/>
          <a:ext cx="7172871" cy="4141678"/>
        </p:xfrm>
        <a:graphic>
          <a:graphicData uri="http://schemas.openxmlformats.org/drawingml/2006/table">
            <a:tbl>
              <a:tblPr/>
              <a:tblGrid>
                <a:gridCol w="2457963"/>
                <a:gridCol w="2357454"/>
                <a:gridCol w="2357454"/>
              </a:tblGrid>
              <a:tr h="5996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Предметы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Количество часов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неделю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Всего часов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Чтение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Математика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6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Окружающий</a:t>
                      </a:r>
                      <a:r>
                        <a:rPr lang="ru-RU" sz="16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мир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ИЗО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Музыка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6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Английский</a:t>
                      </a:r>
                      <a:r>
                        <a:rPr lang="ru-RU" sz="16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язык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96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Физическая культура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Технология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24135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План работы с учащимся НОДА с трудностями в усвоении русского языка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496944" cy="6840760"/>
          </a:xfrm>
        </p:spPr>
        <p:txBody>
          <a:bodyPr>
            <a:noAutofit/>
          </a:bodyPr>
          <a:lstStyle/>
          <a:p>
            <a:endParaRPr lang="ru-RU" sz="1100" dirty="0" smtClean="0"/>
          </a:p>
          <a:p>
            <a:r>
              <a:rPr lang="ru-RU" sz="1100" b="1" dirty="0" smtClean="0"/>
              <a:t> </a:t>
            </a:r>
            <a:r>
              <a:rPr lang="ru-RU" sz="1100" dirty="0" smtClean="0">
                <a:solidFill>
                  <a:schemeClr val="tx1"/>
                </a:solidFill>
              </a:rPr>
              <a:t>Сентябрь:</a:t>
            </a:r>
          </a:p>
          <a:p>
            <a:endParaRPr lang="ru-RU" sz="1100" b="1" dirty="0" smtClean="0"/>
          </a:p>
          <a:p>
            <a:r>
              <a:rPr lang="ru-RU" sz="1200" dirty="0" smtClean="0"/>
              <a:t>1</a:t>
            </a:r>
            <a:r>
              <a:rPr lang="ru-RU" sz="1200" dirty="0" smtClean="0">
                <a:solidFill>
                  <a:schemeClr val="tx1"/>
                </a:solidFill>
              </a:rPr>
              <a:t>. Проведение входного контрольного среза знаний учащегося  по основным разделам учебного материала русского языка предыдущих лет обучения.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а) Определение фактического уровня  УУД ребёнка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б) Выявление  уровня развития познавательной сферы учащегося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Сентябрь-октябрь:</a:t>
            </a:r>
          </a:p>
          <a:p>
            <a:endParaRPr lang="ru-RU" sz="1200" dirty="0" smtClean="0">
              <a:solidFill>
                <a:schemeClr val="tx1"/>
              </a:solidFill>
            </a:endParaRPr>
          </a:p>
          <a:p>
            <a:pPr lvl="0"/>
            <a:r>
              <a:rPr lang="ru-RU" sz="1200" dirty="0" smtClean="0">
                <a:solidFill>
                  <a:schemeClr val="tx1"/>
                </a:solidFill>
              </a:rPr>
              <a:t>2.Установление причин отставания  учащегося через беседы с классным руководителем, родителями и, обязательно, в ходе беседы с самим ребенком.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3. Ликвидация пробелов в знаниях по русскому языку, повторный контроль знаний.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В течение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учебного года.: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4. Дифференцированный подход при организации самостоятельной работы на уроке, включение  посильных  интересных индивидуальных  заданий  данному ученику.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5. Использование  на уроках русского языка различных видов опроса (устный, письменный, индивидуальный и др.) ,  пальчиковой гимнастики и динамических физкультминуток.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6. Регулярный и систематический опрос ребёнка (письменный и устный), анализ результатов и планирование ликвидации пробелов.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7. Систематическая работа с родителями по ликвидации пробелов знаний русского языка дома.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            8. Обязательный тематический учет знаний  учащегося  по предмету русский язык с подробным анализом </a:t>
            </a:r>
            <a:r>
              <a:rPr lang="ru-RU" sz="1200" dirty="0" err="1" smtClean="0">
                <a:solidFill>
                  <a:schemeClr val="tx1"/>
                </a:solidFill>
              </a:rPr>
              <a:t>срезовых</a:t>
            </a:r>
            <a:r>
              <a:rPr lang="ru-RU" sz="1200" dirty="0" smtClean="0">
                <a:solidFill>
                  <a:schemeClr val="tx1"/>
                </a:solidFill>
              </a:rPr>
              <a:t> работ.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9. Дополнительные (индивидуальные) занятия с психологом, логопедом и педагогом.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10. Обучение ребёнка навыкам самостоятельной работы на уроке русского языка.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 </a:t>
            </a:r>
          </a:p>
          <a:p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Формы организации учебного процесса: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b="1" dirty="0" smtClean="0"/>
          </a:p>
          <a:p>
            <a:pPr lvl="0"/>
            <a:r>
              <a:rPr lang="ru-RU" dirty="0" smtClean="0"/>
              <a:t>Уроки (традиционные, нетрадиционные);</a:t>
            </a:r>
          </a:p>
          <a:p>
            <a:pPr lvl="0"/>
            <a:r>
              <a:rPr lang="ru-RU" dirty="0" smtClean="0"/>
              <a:t>Внеурочная деятельность;</a:t>
            </a:r>
          </a:p>
          <a:p>
            <a:pPr lvl="0"/>
            <a:r>
              <a:rPr lang="ru-RU" dirty="0" smtClean="0"/>
              <a:t>Индивидуальное обучение;</a:t>
            </a:r>
          </a:p>
          <a:p>
            <a:pPr lvl="0"/>
            <a:r>
              <a:rPr lang="ru-RU" dirty="0" smtClean="0"/>
              <a:t>Занятия по выбору;</a:t>
            </a:r>
          </a:p>
          <a:p>
            <a:pPr lvl="0"/>
            <a:r>
              <a:rPr lang="ru-RU" dirty="0" smtClean="0"/>
              <a:t>Олимпиады по русскому языку « Русский медвежонок»;</a:t>
            </a:r>
          </a:p>
          <a:p>
            <a:pPr lvl="0"/>
            <a:r>
              <a:rPr lang="ru-RU" dirty="0" smtClean="0"/>
              <a:t>Предметные недели по русскому языку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Из опыта работы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944" cy="4525963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b="1" dirty="0" smtClean="0"/>
              <a:t>Индивидуальные и групповые коррекционно-развивающие  занятия с психологом :</a:t>
            </a:r>
          </a:p>
          <a:p>
            <a:pPr lvl="0">
              <a:buFontTx/>
              <a:buChar char="-"/>
            </a:pPr>
            <a:r>
              <a:rPr lang="ru-RU" b="1" dirty="0" smtClean="0"/>
              <a:t>Индивидуально  песочная терапия и пальчиковая гимнастика (1 раз в неделю)-</a:t>
            </a:r>
          </a:p>
          <a:p>
            <a:pPr lvl="0">
              <a:buFontTx/>
              <a:buChar char="-"/>
            </a:pPr>
            <a:r>
              <a:rPr lang="ru-RU" b="1" dirty="0" smtClean="0"/>
              <a:t>с </a:t>
            </a:r>
            <a:r>
              <a:rPr lang="ru-RU" b="1" dirty="0" err="1" smtClean="0"/>
              <a:t>группой-посещение</a:t>
            </a:r>
            <a:r>
              <a:rPr lang="ru-RU" b="1" dirty="0" smtClean="0"/>
              <a:t> кружка  </a:t>
            </a:r>
            <a:r>
              <a:rPr lang="ru-RU" b="1" dirty="0" err="1" smtClean="0"/>
              <a:t>общеинтеллектуального</a:t>
            </a:r>
            <a:r>
              <a:rPr lang="ru-RU" b="1" dirty="0" smtClean="0"/>
              <a:t> направления«Учись учиться» (развитие познавательной сферы)</a:t>
            </a:r>
          </a:p>
          <a:p>
            <a:pPr lvl="0"/>
            <a:r>
              <a:rPr lang="ru-RU" b="1" dirty="0" smtClean="0"/>
              <a:t>Коррекционные </a:t>
            </a:r>
            <a:r>
              <a:rPr lang="ru-RU" b="1" dirty="0" err="1" smtClean="0"/>
              <a:t>занятияс</a:t>
            </a:r>
            <a:r>
              <a:rPr lang="ru-RU" b="1" dirty="0" smtClean="0"/>
              <a:t>  логопедом  (1раз в неделю)</a:t>
            </a:r>
          </a:p>
          <a:p>
            <a:r>
              <a:rPr lang="ru-RU" b="1" dirty="0" smtClean="0"/>
              <a:t>работа с педагогом дополнительного образования по интересу ребёнка –посещение кружка общекультурного и трудового направления« </a:t>
            </a:r>
            <a:r>
              <a:rPr lang="ru-RU" b="1" dirty="0" err="1" smtClean="0"/>
              <a:t>Мастерилки</a:t>
            </a:r>
            <a:r>
              <a:rPr lang="ru-RU" b="1" dirty="0" smtClean="0"/>
              <a:t>» </a:t>
            </a:r>
          </a:p>
          <a:p>
            <a:pPr>
              <a:buNone/>
            </a:pPr>
            <a:r>
              <a:rPr lang="ru-RU" b="1" dirty="0" smtClean="0"/>
              <a:t>	(1раз в неделю) </a:t>
            </a:r>
          </a:p>
          <a:p>
            <a:r>
              <a:rPr lang="ru-RU" b="1" dirty="0" smtClean="0"/>
              <a:t>Внеурочная деятельность с учителем – посещение клуба любителей русского языка «Ключ и заря» (1 раз в неделю)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43934"/>
            <a:ext cx="639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Тверь\Desktop\песок практика Спиридоновой Е А\IMG_20171219_1225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700808"/>
            <a:ext cx="2952328" cy="4084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 noGrp="1" noChangeAspect="1"/>
          </p:cNvGrpSpPr>
          <p:nvPr>
            <p:ph idx="1"/>
          </p:nvPr>
        </p:nvGrpSpPr>
        <p:grpSpPr bwMode="auto">
          <a:xfrm>
            <a:off x="467544" y="3429000"/>
            <a:ext cx="8229600" cy="2841179"/>
            <a:chOff x="1702" y="1134"/>
            <a:chExt cx="9355" cy="4826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1702" y="1134"/>
              <a:ext cx="9355" cy="4826"/>
            </a:xfrm>
            <a:prstGeom prst="rect">
              <a:avLst/>
            </a:prstGeom>
            <a:noFill/>
            <a:extLst>
              <a:ext uri="{909E8E84-426E-40DD-AFC4-6F175D3DCCD1}">
                <a14:hiddenFill xmlns:lc="http://schemas.openxmlformats.org/drawingml/2006/lockedCanvas"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pic>
          <p:nvPicPr>
            <p:cNvPr id="6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lc="http://schemas.openxmlformats.org/drawingml/2006/lockedCanvas"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6" y="1134"/>
              <a:ext cx="7220" cy="4340"/>
            </a:xfrm>
            <a:prstGeom prst="rect">
              <a:avLst/>
            </a:prstGeom>
            <a:noFill/>
            <a:extLst>
              <a:ext uri="{909E8E84-426E-40DD-AFC4-6F175D3DCCD1}">
                <a14:hiddenFill xmlns:lc="http://schemas.openxmlformats.org/drawingml/2006/lockedCanvas"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7741" y="3440"/>
              <a:ext cx="3220" cy="20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Внимание</a:t>
              </a:r>
              <a:endPara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Восприятие</a:t>
              </a:r>
              <a:endPara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Мышление</a:t>
              </a:r>
              <a:endPara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Память</a:t>
              </a:r>
              <a:endPara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Воображение</a:t>
              </a:r>
              <a:endPara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AutoShape 8"/>
            <p:cNvSpPr>
              <a:spLocks noChangeShapeType="1"/>
            </p:cNvSpPr>
            <p:nvPr/>
          </p:nvSpPr>
          <p:spPr bwMode="auto">
            <a:xfrm>
              <a:off x="7993" y="3719"/>
              <a:ext cx="613" cy="1"/>
            </a:xfrm>
            <a:prstGeom prst="straightConnector1">
              <a:avLst/>
            </a:prstGeom>
            <a:noFill/>
            <a:ln w="31750">
              <a:solidFill>
                <a:srgbClr val="1F497D"/>
              </a:solidFill>
              <a:round/>
              <a:headEnd/>
              <a:tailEnd/>
            </a:ln>
            <a:extLst>
              <a:ext uri="{909E8E84-426E-40DD-AFC4-6F175D3DCCD1}">
                <a14:hiddenFill xmlns:lc="http://schemas.openxmlformats.org/drawingml/2006/lockedCanvas"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0" name="AutoShape 7"/>
            <p:cNvSpPr>
              <a:spLocks noChangeShapeType="1"/>
            </p:cNvSpPr>
            <p:nvPr/>
          </p:nvSpPr>
          <p:spPr bwMode="auto">
            <a:xfrm>
              <a:off x="7993" y="4080"/>
              <a:ext cx="612" cy="1"/>
            </a:xfrm>
            <a:prstGeom prst="straightConnector1">
              <a:avLst/>
            </a:prstGeom>
            <a:noFill/>
            <a:ln w="31750">
              <a:solidFill>
                <a:srgbClr val="F79646"/>
              </a:solidFill>
              <a:round/>
              <a:headEnd/>
              <a:tailEnd/>
            </a:ln>
            <a:extLst>
              <a:ext uri="{909E8E84-426E-40DD-AFC4-6F175D3DCCD1}">
                <a14:hiddenFill xmlns:lc="http://schemas.openxmlformats.org/drawingml/2006/lockedCanvas"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1" name="AutoShape 6"/>
            <p:cNvSpPr>
              <a:spLocks noChangeShapeType="1"/>
            </p:cNvSpPr>
            <p:nvPr/>
          </p:nvSpPr>
          <p:spPr bwMode="auto">
            <a:xfrm>
              <a:off x="8033" y="4460"/>
              <a:ext cx="612" cy="1"/>
            </a:xfrm>
            <a:prstGeom prst="straightConnector1">
              <a:avLst/>
            </a:prstGeom>
            <a:noFill/>
            <a:ln w="31750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lc="http://schemas.openxmlformats.org/drawingml/2006/lockedCanvas"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AutoShape 5"/>
            <p:cNvSpPr>
              <a:spLocks noChangeShapeType="1"/>
            </p:cNvSpPr>
            <p:nvPr/>
          </p:nvSpPr>
          <p:spPr bwMode="auto">
            <a:xfrm>
              <a:off x="7960" y="4800"/>
              <a:ext cx="612" cy="1"/>
            </a:xfrm>
            <a:prstGeom prst="straightConnector1">
              <a:avLst/>
            </a:prstGeom>
            <a:noFill/>
            <a:ln w="317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lc="http://schemas.openxmlformats.org/drawingml/2006/lockedCanvas"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3" name="AutoShape 4"/>
            <p:cNvSpPr>
              <a:spLocks noChangeShapeType="1"/>
            </p:cNvSpPr>
            <p:nvPr/>
          </p:nvSpPr>
          <p:spPr bwMode="auto">
            <a:xfrm>
              <a:off x="7994" y="5200"/>
              <a:ext cx="612" cy="1"/>
            </a:xfrm>
            <a:prstGeom prst="straightConnector1">
              <a:avLst/>
            </a:prstGeom>
            <a:noFill/>
            <a:ln w="31750">
              <a:solidFill>
                <a:srgbClr val="4BACC6"/>
              </a:solidFill>
              <a:round/>
              <a:headEnd/>
              <a:tailEnd/>
            </a:ln>
            <a:extLst>
              <a:ext uri="{909E8E84-426E-40DD-AFC4-6F175D3DCCD1}">
                <a14:hiddenFill xmlns:lc="http://schemas.openxmlformats.org/drawingml/2006/lockedCanvas"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1802" y="1165"/>
              <a:ext cx="3019" cy="5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Уровень компетенции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 12"/>
          <p:cNvGrpSpPr>
            <a:grpSpLocks noGrp="1" noChangeAspect="1"/>
          </p:cNvGrpSpPr>
          <p:nvPr>
            <p:ph type="title"/>
          </p:nvPr>
        </p:nvGrpSpPr>
        <p:grpSpPr bwMode="auto">
          <a:xfrm>
            <a:off x="395536" y="1052736"/>
            <a:ext cx="7426076" cy="2016224"/>
            <a:chOff x="1702" y="1134"/>
            <a:chExt cx="9731" cy="4846"/>
          </a:xfrm>
        </p:grpSpPr>
        <p:sp>
          <p:nvSpPr>
            <p:cNvPr id="17" name="AutoShape 22"/>
            <p:cNvSpPr>
              <a:spLocks noChangeAspect="1" noChangeArrowheads="1" noTextEdit="1"/>
            </p:cNvSpPr>
            <p:nvPr/>
          </p:nvSpPr>
          <p:spPr bwMode="auto">
            <a:xfrm>
              <a:off x="1702" y="1134"/>
              <a:ext cx="9355" cy="48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pic>
          <p:nvPicPr>
            <p:cNvPr id="18" name="Picture 2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2" y="1134"/>
              <a:ext cx="7220" cy="4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8213" y="3384"/>
              <a:ext cx="3220" cy="20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AutoShape 19"/>
            <p:cNvSpPr>
              <a:spLocks noChangeShapeType="1"/>
            </p:cNvSpPr>
            <p:nvPr/>
          </p:nvSpPr>
          <p:spPr bwMode="auto">
            <a:xfrm>
              <a:off x="7993" y="3719"/>
              <a:ext cx="613" cy="1"/>
            </a:xfrm>
            <a:prstGeom prst="straightConnector1">
              <a:avLst/>
            </a:prstGeom>
            <a:noFill/>
            <a:ln w="31750">
              <a:solidFill>
                <a:srgbClr val="1F49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 xmlns:lc="http://schemas.openxmlformats.org/drawingml/2006/lockedCanvas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1" name="AutoShape 18"/>
            <p:cNvSpPr>
              <a:spLocks noChangeShapeType="1"/>
            </p:cNvSpPr>
            <p:nvPr/>
          </p:nvSpPr>
          <p:spPr bwMode="auto">
            <a:xfrm>
              <a:off x="7993" y="4080"/>
              <a:ext cx="612" cy="1"/>
            </a:xfrm>
            <a:prstGeom prst="straightConnector1">
              <a:avLst/>
            </a:prstGeom>
            <a:noFill/>
            <a:ln w="31750">
              <a:solidFill>
                <a:srgbClr val="F7964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 xmlns:lc="http://schemas.openxmlformats.org/drawingml/2006/lockedCanvas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2" name="AutoShape 17"/>
            <p:cNvSpPr>
              <a:spLocks noChangeShapeType="1"/>
            </p:cNvSpPr>
            <p:nvPr/>
          </p:nvSpPr>
          <p:spPr bwMode="auto">
            <a:xfrm>
              <a:off x="8033" y="4460"/>
              <a:ext cx="612" cy="1"/>
            </a:xfrm>
            <a:prstGeom prst="straightConnector1">
              <a:avLst/>
            </a:prstGeom>
            <a:noFill/>
            <a:ln w="31750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 xmlns:lc="http://schemas.openxmlformats.org/drawingml/2006/lockedCanvas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3" name="AutoShape 16"/>
            <p:cNvSpPr>
              <a:spLocks noChangeShapeType="1"/>
            </p:cNvSpPr>
            <p:nvPr/>
          </p:nvSpPr>
          <p:spPr bwMode="auto">
            <a:xfrm>
              <a:off x="7960" y="4800"/>
              <a:ext cx="612" cy="1"/>
            </a:xfrm>
            <a:prstGeom prst="straightConnector1">
              <a:avLst/>
            </a:prstGeom>
            <a:noFill/>
            <a:ln w="317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 xmlns:lc="http://schemas.openxmlformats.org/drawingml/2006/lockedCanvas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4" name="AutoShape 15"/>
            <p:cNvSpPr>
              <a:spLocks noChangeShapeType="1"/>
            </p:cNvSpPr>
            <p:nvPr/>
          </p:nvSpPr>
          <p:spPr bwMode="auto">
            <a:xfrm>
              <a:off x="7994" y="5200"/>
              <a:ext cx="612" cy="1"/>
            </a:xfrm>
            <a:prstGeom prst="straightConnector1">
              <a:avLst/>
            </a:prstGeom>
            <a:noFill/>
            <a:ln w="31750">
              <a:solidFill>
                <a:srgbClr val="4BAC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 xmlns:lc="http://schemas.openxmlformats.org/drawingml/2006/lockedCanvas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25" name="Text Box 14"/>
            <p:cNvSpPr txBox="1">
              <a:spLocks noChangeArrowheads="1"/>
            </p:cNvSpPr>
            <p:nvPr/>
          </p:nvSpPr>
          <p:spPr bwMode="auto">
            <a:xfrm>
              <a:off x="3477" y="5325"/>
              <a:ext cx="3177" cy="5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1400" b="1" dirty="0" smtClean="0">
                  <a:latin typeface="Times New Roman" pitchFamily="18" charset="0"/>
                  <a:cs typeface="Times New Roman" pitchFamily="18" charset="0"/>
                </a:rPr>
                <a:t>Первичная диагностика</a:t>
              </a:r>
              <a:endPara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 Box 13"/>
            <p:cNvSpPr txBox="1">
              <a:spLocks noChangeArrowheads="1"/>
            </p:cNvSpPr>
            <p:nvPr/>
          </p:nvSpPr>
          <p:spPr bwMode="auto">
            <a:xfrm>
              <a:off x="1702" y="1225"/>
              <a:ext cx="3019" cy="6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Уровень компетенции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 Box 14"/>
            <p:cNvSpPr txBox="1">
              <a:spLocks noChangeArrowheads="1"/>
            </p:cNvSpPr>
            <p:nvPr/>
          </p:nvSpPr>
          <p:spPr bwMode="auto">
            <a:xfrm>
              <a:off x="3508" y="5312"/>
              <a:ext cx="3177" cy="5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1400" b="1" dirty="0" smtClean="0">
                  <a:latin typeface="Times New Roman" pitchFamily="18" charset="0"/>
                  <a:cs typeface="Times New Roman" pitchFamily="18" charset="0"/>
                </a:rPr>
                <a:t>Первичная диагностика</a:t>
              </a:r>
              <a:endPara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4139952" y="476672"/>
            <a:ext cx="30445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Результативность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115616" y="5877272"/>
            <a:ext cx="27267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Повторная диагностика</a:t>
            </a:r>
            <a:endParaRPr lang="ru-RU" altLang="ru-RU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ru-RU" b="1" dirty="0" smtClean="0"/>
              <a:t>Методические рекомендации:</a:t>
            </a:r>
            <a:endParaRPr lang="ru-RU" b="1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79512" y="877081"/>
            <a:ext cx="8424936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-Составление карты развития ребёнка(индивидуальные особенности  данного ребенка </a:t>
            </a:r>
            <a:r>
              <a:rPr kumimoji="0" lang="ru-RU" sz="12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1200" b="1" dirty="0" smtClean="0" bmk="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-Разработка индивидуального образовательного маршрута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 bmk="929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-Создание на уроке и во время индивидуальной работы атмосферы особой доброжелательности, при опросе; </a:t>
            </a:r>
            <a:endParaRPr kumimoji="0" lang="ru-RU" sz="1200" b="1" i="0" u="none" strike="noStrike" cap="none" normalizeH="0" baseline="0" dirty="0" smtClean="0" bmk="929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1200" b="1" dirty="0" smtClean="0" bmk="929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-С</a:t>
            </a:r>
            <a:r>
              <a:rPr kumimoji="0" lang="ru-RU" sz="1200" b="1" i="0" u="none" strike="noStrike" cap="none" normalizeH="0" baseline="0" dirty="0" smtClean="0" bmk="929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нижение темпа письма с помощью работы по индивидуальной карточке с заданиями</a:t>
            </a:r>
            <a:endParaRPr kumimoji="0" lang="ru-RU" sz="1200" b="1" i="0" u="none" strike="noStrike" cap="none" normalizeH="0" baseline="0" dirty="0" smtClean="0" bmk="929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 bmk="929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Разрешение дольше готовиться у доски; предложение учащемуся примерного плана ответа; </a:t>
            </a:r>
            <a:endParaRPr kumimoji="0" lang="ru-RU" sz="1200" b="1" i="0" u="none" strike="noStrike" cap="none" normalizeH="0" baseline="0" dirty="0" smtClean="0" bmk="929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1200" b="1" dirty="0" smtClean="0" bmk="929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-Р</a:t>
            </a:r>
            <a:r>
              <a:rPr kumimoji="0" lang="ru-RU" sz="1200" b="1" i="0" u="none" strike="noStrike" cap="none" normalizeH="0" baseline="0" dirty="0" smtClean="0" bmk="929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азрешение пользоваться наглядными пособиями, помогающими излагать суть явления;</a:t>
            </a:r>
            <a:endParaRPr kumimoji="0" lang="ru-RU" sz="1200" b="1" i="0" u="none" strike="noStrike" cap="none" normalizeH="0" baseline="0" dirty="0" smtClean="0" bmk="929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 bmk="929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Стимулирование оценкой, подбадриванием, похвалой.</a:t>
            </a:r>
            <a:endParaRPr lang="ru-RU" sz="1200" b="1" dirty="0" smtClean="0" bmk="929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-Включение в урок пальчиковой гимнастики и двигательных физкультминуток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-Создание атмосферы особой доброжелательности при опросе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-Снижение темпа опроса, разрешение дольше готовиться у доски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-Предложения учащемуся примерного плана ответа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-Разрешение пользоваться наглядными пособиями помогающими излагать суть явления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-Стимулирование оценкой, подбадриванием, похвалой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-Применение мер поддержания интереса к слабоуспевающим с вопросами, выясняющими степень понимания ими учебного материала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-Привлечение их в качестве помощников при подготовке - тренажёров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-Привлечение к высказыванию предложения при проблемном обучении, к выводам и обобщениям или объяснению сути проблемы, высказанной сильным учеником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-Разбивка заданий на дозы, этапы, выделение в сложных заданиях ряда простых, ссылка на аналогичное задание, выполненное ранее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-Напоминание приема и способа выполнения задания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-Указание на необходимость актуализировать то или иное правило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-Ссылка на правила и свойства, которые необходимы для решения задач, упражнений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-Инструктирование о рациональных путях выполнения заданий, требованиях к их оформлению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-Стимулирование самостоятельных действий слабоуспевающих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-Более тщательный контроль за их деятельностью, указание на ошибки, проверка, исправления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-Выбор для домашнего задания наиболее рациональной системы упражнений( с наименьшими физическими затратами), а не механическое увеличение их числа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-Более подробное объяснение последовательности выполнения задания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-Предупреждение о возможных затруднениях, использование карточек-консультаций, карточек с направляющим планом действий.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-252536" y="0"/>
            <a:ext cx="101166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Профессиональная задача №3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В вашем классе есть ученик, имеющий особые образовательные потребности (ограниченные возможности здоровья, имеющий существенные проблемы в знании предмета русского языка). Предложите решение, предусматривающее индивидуальное сопровождение данного ученика в процессе изучения русского языка в урочное и внеурочное время.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914400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5406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Нормативные документы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4400" b="1" dirty="0" smtClean="0"/>
              <a:t> Закон РФ от 29 декабря 2012 г. № 273-ФЗ «Об образовании в Российской Федерации»</a:t>
            </a:r>
          </a:p>
          <a:p>
            <a:r>
              <a:rPr lang="ru-RU" sz="4400" b="1" dirty="0" smtClean="0"/>
              <a:t> Национальная образовательная инициатива «Наша новая школа»Приказ Президента РФ от 04.02.2010 г. Москва ПР-271</a:t>
            </a:r>
          </a:p>
          <a:p>
            <a:r>
              <a:rPr lang="ru-RU" sz="4400" b="1" dirty="0" smtClean="0"/>
              <a:t> Федеральный  государственный  образовательный  стандарт  общего образования для обучающихся с ОВЗ.</a:t>
            </a:r>
          </a:p>
          <a:p>
            <a:r>
              <a:rPr lang="ru-RU" sz="4400" b="1" dirty="0" smtClean="0"/>
              <a:t> Постановление Главного санитарного врача РФ от 29 декабря 2010 </a:t>
            </a:r>
            <a:r>
              <a:rPr lang="ru-RU" sz="4400" b="1" dirty="0" err="1" smtClean="0"/>
              <a:t>г.№</a:t>
            </a:r>
            <a:r>
              <a:rPr lang="ru-RU" sz="4400" b="1" dirty="0" smtClean="0"/>
              <a:t> 189 г.Москва «Об утверждении </a:t>
            </a:r>
            <a:r>
              <a:rPr lang="ru-RU" sz="4400" b="1" dirty="0" err="1" smtClean="0"/>
              <a:t>СанПиН</a:t>
            </a:r>
            <a:r>
              <a:rPr lang="ru-RU" sz="4400" b="1" dirty="0" smtClean="0"/>
              <a:t> 2.4.2.2821-10 «Санитарно-эпидемиологические требования к условиям и организации обучения в общеобразовательных учреждениях»», зарегистрировано в Минюсте РФ 3 марта 2011г, рег.№19993.</a:t>
            </a:r>
          </a:p>
          <a:p>
            <a:r>
              <a:rPr lang="ru-RU" sz="4400" b="1" dirty="0" smtClean="0"/>
              <a:t> Приказ Министерства образования и науки РФ от 30 августа 2013 г. N 1015 г. Москва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образования"</a:t>
            </a:r>
          </a:p>
          <a:p>
            <a:r>
              <a:rPr lang="ru-RU" sz="4400" b="1" dirty="0" smtClean="0"/>
              <a:t> План действий по модернизации общего образования на 2011-2015 гг. (утвержден распоряжением Правительства РФ от 7 сентября 2010 г. № 1507-р).</a:t>
            </a:r>
          </a:p>
          <a:p>
            <a:r>
              <a:rPr lang="ru-RU" sz="4400" b="1" dirty="0" smtClean="0"/>
              <a:t> Федеральный перечень учебников, рекомендованных Министерством образования и науки Российской Федерации к использованию в образовательном процессе в общеобразовательных учреждениях, на текущий учебный год .</a:t>
            </a:r>
          </a:p>
          <a:p>
            <a:r>
              <a:rPr lang="ru-RU" sz="4400" b="1" dirty="0" smtClean="0"/>
              <a:t> Приказ </a:t>
            </a:r>
            <a:r>
              <a:rPr lang="ru-RU" sz="4400" b="1" dirty="0" err="1" smtClean="0"/>
              <a:t>Минобрнауки</a:t>
            </a:r>
            <a:r>
              <a:rPr lang="ru-RU" sz="4400" b="1" dirty="0" smtClean="0"/>
              <a:t> РФ "Об утверждении федеральных требований к образовательным учреждениям в части минимальной оснащенности учебного процесса и оборудования учебных помещений" от 04.10.2010 № 986</a:t>
            </a:r>
          </a:p>
          <a:p>
            <a:r>
              <a:rPr lang="ru-RU" sz="4400" b="1" dirty="0" smtClean="0"/>
              <a:t> Приказ Министерства здравоохранения и социального развития Российской Федерации от 26 августа 2010 г. № 761н. «Об утверждении Единого квалификационного справочника должностей руководителей, специалистов и служащих», раздел «Квалификационные характеристики должностей работников образования», зарегистрирован в Минюсте РФ 6октября 2010 г., регистрационный № 18638.</a:t>
            </a:r>
          </a:p>
          <a:p>
            <a:r>
              <a:rPr lang="ru-RU" sz="4400" b="1" dirty="0" smtClean="0"/>
              <a:t>  Федеральный закон от 24 июля 1998 г. № 124-ФЗ «Об основных гарантиях прав ребенка в Российской Федерации»</a:t>
            </a:r>
          </a:p>
          <a:p>
            <a:r>
              <a:rPr lang="ru-RU" sz="4400" b="1" dirty="0" smtClean="0"/>
              <a:t> Указ Президента РФ "О национальной стратегии действий в интересах детей на 2012-2017 годы"</a:t>
            </a:r>
          </a:p>
          <a:p>
            <a:r>
              <a:rPr lang="ru-RU" sz="4400" b="1" dirty="0" smtClean="0"/>
              <a:t> Приказ </a:t>
            </a:r>
            <a:r>
              <a:rPr lang="ru-RU" sz="4400" b="1" dirty="0" err="1" smtClean="0"/>
              <a:t>Минобрнауки</a:t>
            </a:r>
            <a:r>
              <a:rPr lang="ru-RU" sz="4400" b="1" dirty="0" smtClean="0"/>
              <a:t> России от 12.03.2014 № 177 "Об утверждении порядка и условий осуществления перевода обучающихся из одной организации,  осуществляющей  образовательную  деятельность  по образовательным программам начального общего, основного общего и среднего общего образования, в другие организации, осуществляющие образовательную  деятельность  по  образовательным  программам соответствующих уровня и направленности"</a:t>
            </a:r>
          </a:p>
          <a:p>
            <a:r>
              <a:rPr lang="ru-RU" sz="4400" b="1" dirty="0" smtClean="0"/>
              <a:t> Приказ </a:t>
            </a:r>
            <a:r>
              <a:rPr lang="ru-RU" sz="4400" b="1" dirty="0" err="1" smtClean="0"/>
              <a:t>Минобрнауки</a:t>
            </a:r>
            <a:r>
              <a:rPr lang="ru-RU" sz="4400" b="1" dirty="0" smtClean="0"/>
              <a:t> России от 22.01.2014 № 32 "Об утверждении порядка приема граждан на обучение по образовательным программам начального общего, основного общего и среднего общего образования" </a:t>
            </a:r>
          </a:p>
          <a:p>
            <a:r>
              <a:rPr lang="ru-RU" sz="4400" b="1" dirty="0" smtClean="0"/>
              <a:t> Положение о </a:t>
            </a:r>
            <a:r>
              <a:rPr lang="ru-RU" sz="4400" b="1" dirty="0" err="1" smtClean="0"/>
              <a:t>психолого-медико-педагогической</a:t>
            </a:r>
            <a:r>
              <a:rPr lang="ru-RU" sz="4400" b="1" dirty="0" smtClean="0"/>
              <a:t> комиссии (утверждено приказом Министерства образования и науки РФ от 20.09.2013 № 1082) </a:t>
            </a:r>
          </a:p>
          <a:p>
            <a:r>
              <a:rPr lang="ru-RU" sz="4400" b="1" dirty="0" smtClean="0"/>
              <a:t> Порядок организации и осуществления образовательной деятельности по основным  общеобразовательным  программам  -  образовательным программам начального общего, основного общего и среднего общего образования (утвержден приказом Министерства образования и науки РФ от 30.08.2013 N 1015 в ред. от 28.05.2014 № 598)</a:t>
            </a:r>
          </a:p>
          <a:p>
            <a:r>
              <a:rPr lang="ru-RU" sz="4400" b="1" dirty="0" smtClean="0"/>
              <a:t> Порядок организации и осуществления образовательной деятельности по дополнительным образовательным программам (утвержден приказом Министерства образования и науки РФ от 29 августа 2013 г. N 1008)</a:t>
            </a:r>
          </a:p>
          <a:p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84176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Спасибо за внимание !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4" name="Picture 2" descr="D:\ДИПЛОМ2016\Фильм2017\Рисунок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608937"/>
            <a:ext cx="8229600" cy="2508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/>
              <a:t>Введение</a:t>
            </a:r>
            <a:endParaRPr lang="ru-RU" sz="4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 Очевидно, что в современном обществе образование лиц с ограниченными возможностями здоровья (ОВЗ) и инвалидов рассматривается одним из приоритетных направлений  деятельности системы образования Российской Федерации (ФЗ-273 от 29 декабря 2012 года, письмо ИР-535/07 от 7 июня 2013 года «О коррекционном и инклюзивном образовании детей».  </a:t>
            </a:r>
          </a:p>
          <a:p>
            <a:r>
              <a:rPr lang="ru-RU" sz="1800" b="1" dirty="0" smtClean="0"/>
              <a:t>Образовательная интеграция признаётся сегодня объективной реальностью и ставит систему образования перед необходимостью переосмысления позиции педагога в образовательном процессе, поиска путей работы в новых условиях с иными детьми.</a:t>
            </a:r>
          </a:p>
          <a:p>
            <a:r>
              <a:rPr lang="ru-RU" sz="1800" b="1" dirty="0" smtClean="0"/>
              <a:t>Группа детей с ограниченными возможностями здоровья чрезвычайно неоднородна и определяется разнообразием видов  психофизического развития (нарушения слуха, зрения и т.д.) Нас же интересует ребёнок с нарушением опорно-двигательного аппарата (НОДА). Кроме того, выраженный диапазон различий имеет место быть  и в каждой категории детей с ОВЗ.</a:t>
            </a:r>
          </a:p>
          <a:p>
            <a:r>
              <a:rPr lang="ru-RU" sz="1800" b="1" dirty="0" smtClean="0"/>
              <a:t> В нашем случае, это четвероклассник с врождённым дефектом развития верхних конечностей, без интеллектуальных нарушений, но имеющий существенные проблемы в знании предмета русского языка. Это обстоятельство определяет необходимость разработки и внедрения в практику программы организации деятельности субъектов образовательного процесса по сопровождению ребёнка с НОДА.</a:t>
            </a:r>
          </a:p>
          <a:p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58138" cy="1000108"/>
          </a:xfrm>
        </p:spPr>
        <p:txBody>
          <a:bodyPr>
            <a:normAutofit/>
          </a:bodyPr>
          <a:lstStyle/>
          <a:p>
            <a:r>
              <a:rPr lang="ru-RU" b="1" dirty="0" smtClean="0"/>
              <a:t>Актуальность проблемы</a:t>
            </a:r>
            <a:endParaRPr lang="ru-RU" b="1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25000" lnSpcReduction="20000"/>
          </a:bodyPr>
          <a:lstStyle/>
          <a:p>
            <a:r>
              <a:rPr lang="ru-RU" sz="7200" b="1" dirty="0" smtClean="0"/>
              <a:t>Почему же  ученик с НОДА не усваивает учебную программу по русскому языку, как ему помочь в этом?</a:t>
            </a:r>
          </a:p>
          <a:p>
            <a:r>
              <a:rPr lang="ru-RU" sz="7200" b="1" dirty="0" smtClean="0"/>
              <a:t>Эти вопросы не раз вставали перед  учителем и обращали к поиску эффективных средств  обучения ученика с НОДА по русскому языку.</a:t>
            </a:r>
          </a:p>
          <a:p>
            <a:r>
              <a:rPr lang="ru-RU" sz="7200" b="1" dirty="0" smtClean="0"/>
              <a:t>Основная проблема – это несоответствие структуры образовательного пространства массовой школы, традиционных форм изучения русского языка с особенностями личности данного ребенка.  Затруднения в обучении связаны, в первую очередь , с состоянием физического и психического здоровья ребёнка:</a:t>
            </a:r>
          </a:p>
          <a:p>
            <a:r>
              <a:rPr lang="ru-RU" sz="7200" b="1" dirty="0" smtClean="0"/>
              <a:t>- сложности в начертании многих букв алфавита </a:t>
            </a:r>
          </a:p>
          <a:p>
            <a:r>
              <a:rPr lang="ru-RU" sz="7200" b="1" dirty="0" smtClean="0"/>
              <a:t>- невозможность быстрого письма в силу особого строения кисти рук</a:t>
            </a:r>
          </a:p>
          <a:p>
            <a:r>
              <a:rPr lang="ru-RU" sz="7200" b="1" dirty="0" smtClean="0"/>
              <a:t>- нарушения в развитии  устной речи (звукопроизношение)</a:t>
            </a:r>
          </a:p>
          <a:p>
            <a:r>
              <a:rPr lang="ru-RU" sz="7200" b="1" dirty="0" smtClean="0"/>
              <a:t>- сложности с запоминанием правил русского языка</a:t>
            </a:r>
          </a:p>
          <a:p>
            <a:r>
              <a:rPr lang="ru-RU" sz="7200" b="1" dirty="0" smtClean="0"/>
              <a:t>- сложности в грамотном письме</a:t>
            </a:r>
          </a:p>
          <a:p>
            <a:r>
              <a:rPr lang="ru-RU" sz="7200" b="1" dirty="0" smtClean="0"/>
              <a:t>В связи с этим совершенно необходима специальная «поддерживающая» работа, помогающая ребёнку  с НОДА успешно осваивать учебный материал по русскому языку. Нужны дополнительные упражнения, в которые заключена продуманная система помощи ребенку, заключающая в серии «подсказок», в основе которых лежит последовательность операций, необходимых для успешного обучения. Кроме того, этому ребёнку необходимо большее количество времени  на изучение русского языка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r>
              <a:rPr lang="ru-RU" b="1" dirty="0" smtClean="0"/>
              <a:t>Цель:</a:t>
            </a:r>
            <a:endParaRPr lang="ru-RU" b="1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95536" y="1403210"/>
            <a:ext cx="806489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азработать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внедрить в практику программу организации деятельности субъектов образовательного процесса по сопровождению ребёнка с НОДА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на примере изучения русского языка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86766" cy="7143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Задачи:</a:t>
            </a:r>
            <a:endParaRPr lang="ru-RU" b="1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745750"/>
            <a:ext cx="849694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6463" algn="l"/>
              </a:tabLst>
            </a:pP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Создание условий для успешного усвоения учащимися с НОДА учебной программы по русскому языку: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6463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646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-Разработка индивидуального образовательного маршрута.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646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-Отбор педагогических технологий для организации учебного процесса и повышение мотивации у  данного ученика по русскому языку. Первичная диагностика пробелов знаний по русскому языку.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646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-Реализация  индивидуального обучения посредством коррекционной работы учителя, психолога, логопеда, педагога по дополнительному образованию.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646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-Повторная диагностика и результативность.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6463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646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2.Формирование ответственного отношения учащегося к учебному труду.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646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3.Повышение учебной мотивации.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6463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484784"/>
            <a:ext cx="7416824" cy="4464496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/>
              <a:t>1.Первичная психологическая диагностика ( в начале года):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-Анкета </a:t>
            </a:r>
            <a:r>
              <a:rPr lang="ru-RU" sz="1800" b="1" dirty="0" err="1" smtClean="0"/>
              <a:t>Н.Г.Лускановой</a:t>
            </a:r>
            <a:r>
              <a:rPr lang="ru-RU" sz="1800" b="1" dirty="0" smtClean="0"/>
              <a:t> по изучению школьной мотивации.</a:t>
            </a:r>
            <a:br>
              <a:rPr lang="ru-RU" sz="1800" b="1" dirty="0" smtClean="0"/>
            </a:br>
            <a:r>
              <a:rPr lang="ru-RU" sz="1800" b="1" dirty="0" smtClean="0"/>
              <a:t>- Выявление самооценки по </a:t>
            </a:r>
            <a:r>
              <a:rPr lang="ru-RU" sz="1800" b="1" dirty="0" err="1" smtClean="0"/>
              <a:t>Дембо-Рубинштейну</a:t>
            </a:r>
            <a:r>
              <a:rPr lang="ru-RU" sz="1800" b="1" dirty="0" smtClean="0"/>
              <a:t>.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 - Диагностика  познавательной сферы (Детский вариант </a:t>
            </a:r>
            <a:r>
              <a:rPr lang="ru-RU" sz="1800" b="1" dirty="0" err="1" smtClean="0"/>
              <a:t>Р.Амтхауэра</a:t>
            </a:r>
            <a:r>
              <a:rPr lang="ru-RU" sz="1800" b="1" dirty="0" smtClean="0"/>
              <a:t>, «Корректурные пробы»-тест Бурдона, методика «10 слов» А.Р. </a:t>
            </a:r>
            <a:r>
              <a:rPr lang="ru-RU" sz="1800" b="1" dirty="0" err="1" smtClean="0"/>
              <a:t>Лурия</a:t>
            </a:r>
            <a:r>
              <a:rPr lang="ru-RU" sz="1800" b="1" dirty="0" smtClean="0"/>
              <a:t>.)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2.Первичная  педагогическая диагностика по выявлению уровня </a:t>
            </a:r>
            <a:r>
              <a:rPr lang="ru-RU" sz="1800" b="1" dirty="0" err="1" smtClean="0"/>
              <a:t>обученности</a:t>
            </a:r>
            <a:r>
              <a:rPr lang="ru-RU" sz="1800" b="1" dirty="0" smtClean="0"/>
              <a:t> учащегося по русскому языку за 3 класс (итоговый тест по программе 3 класса, годовой диктант за 3 класс)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3. </a:t>
            </a:r>
            <a:r>
              <a:rPr lang="ru-RU" sz="1800" b="1" dirty="0" err="1" smtClean="0"/>
              <a:t>Первичое</a:t>
            </a:r>
            <a:r>
              <a:rPr lang="ru-RU" sz="1800" b="1" dirty="0" smtClean="0"/>
              <a:t> логопедическое обследование.</a:t>
            </a:r>
            <a:endParaRPr lang="ru-RU" sz="1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3649" y="548680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Подготовительная работа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276750" cy="11429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Основная работа по проблеме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412776"/>
            <a:ext cx="64807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-</a:t>
            </a:r>
            <a:r>
              <a:rPr lang="ru-RU" b="1" dirty="0" smtClean="0">
                <a:solidFill>
                  <a:prstClr val="black"/>
                </a:solidFill>
              </a:rPr>
              <a:t>Составление индивидуального учебного плана </a:t>
            </a:r>
          </a:p>
          <a:p>
            <a:pPr lvl="0"/>
            <a:r>
              <a:rPr lang="ru-RU" b="1" dirty="0" smtClean="0">
                <a:solidFill>
                  <a:prstClr val="black"/>
                </a:solidFill>
              </a:rPr>
              <a:t>Подбор необходимого комплекта сопроводительных УМК по предмету в соответствии с ФГОС .</a:t>
            </a:r>
          </a:p>
          <a:p>
            <a:pPr lvl="0"/>
            <a:r>
              <a:rPr lang="ru-RU" b="1" dirty="0" smtClean="0">
                <a:solidFill>
                  <a:prstClr val="black"/>
                </a:solidFill>
              </a:rPr>
              <a:t>-Коррекционная работа  психолога, логопеда, педагога дополнительного обучения.</a:t>
            </a:r>
          </a:p>
          <a:p>
            <a:pPr lvl="0"/>
            <a:endParaRPr lang="ru-RU" b="1" dirty="0" smtClean="0">
              <a:solidFill>
                <a:prstClr val="black"/>
              </a:solidFill>
            </a:endParaRPr>
          </a:p>
          <a:p>
            <a:pPr lvl="0"/>
            <a:r>
              <a:rPr lang="ru-RU" b="1" dirty="0" smtClean="0">
                <a:solidFill>
                  <a:prstClr val="black"/>
                </a:solidFill>
              </a:rPr>
              <a:t>-Составление плана дополнительных занятий (курс внеурочной деятельности по русскому языку и чтению « Ключ и заря» </a:t>
            </a:r>
            <a:r>
              <a:rPr lang="ru-RU" b="1" dirty="0" err="1" smtClean="0">
                <a:solidFill>
                  <a:prstClr val="black"/>
                </a:solidFill>
              </a:rPr>
              <a:t>Ямшининой</a:t>
            </a:r>
            <a:r>
              <a:rPr lang="ru-RU" b="1" dirty="0" smtClean="0">
                <a:solidFill>
                  <a:prstClr val="black"/>
                </a:solidFill>
              </a:rPr>
              <a:t>)-1 раз в неделю.</a:t>
            </a:r>
          </a:p>
          <a:p>
            <a:pPr lvl="0"/>
            <a:endParaRPr lang="ru-RU" b="1" dirty="0" smtClean="0">
              <a:solidFill>
                <a:prstClr val="black"/>
              </a:solidFill>
            </a:endParaRPr>
          </a:p>
          <a:p>
            <a:pPr lvl="0"/>
            <a:r>
              <a:rPr lang="ru-RU" b="1" dirty="0" smtClean="0">
                <a:solidFill>
                  <a:prstClr val="black"/>
                </a:solidFill>
              </a:rPr>
              <a:t>-Составление программы кружок «Учись учиться» </a:t>
            </a:r>
            <a:r>
              <a:rPr lang="ru-RU" b="1" dirty="0" err="1" smtClean="0">
                <a:solidFill>
                  <a:prstClr val="black"/>
                </a:solidFill>
              </a:rPr>
              <a:t>Языкановой</a:t>
            </a:r>
            <a:r>
              <a:rPr lang="ru-RU" b="1" dirty="0" smtClean="0">
                <a:solidFill>
                  <a:prstClr val="black"/>
                </a:solidFill>
              </a:rPr>
              <a:t>- (</a:t>
            </a:r>
            <a:r>
              <a:rPr lang="ru-RU" b="1" dirty="0" err="1" smtClean="0">
                <a:solidFill>
                  <a:prstClr val="black"/>
                </a:solidFill>
              </a:rPr>
              <a:t>общеинтеллектуального</a:t>
            </a:r>
            <a:r>
              <a:rPr lang="ru-RU" b="1" dirty="0" smtClean="0">
                <a:solidFill>
                  <a:prstClr val="black"/>
                </a:solidFill>
              </a:rPr>
              <a:t> направления на развитию памяти, внимания и логики)- 1раз в неделю.</a:t>
            </a:r>
          </a:p>
          <a:p>
            <a:pPr lvl="0"/>
            <a:endParaRPr lang="ru-RU" b="1" dirty="0" smtClean="0">
              <a:solidFill>
                <a:prstClr val="black"/>
              </a:solidFill>
            </a:endParaRPr>
          </a:p>
          <a:p>
            <a:pPr lvl="0"/>
            <a:r>
              <a:rPr lang="ru-RU" b="1" dirty="0" smtClean="0">
                <a:solidFill>
                  <a:prstClr val="black"/>
                </a:solidFill>
              </a:rPr>
              <a:t>-Разработка уроков русского языка в  нетрадиционной форме:  урок-практикум,урок-путешествие,урок-экскурсия,урок-игра,урок-сказка по русскому языку.</a:t>
            </a:r>
          </a:p>
          <a:p>
            <a:pPr lvl="0"/>
            <a:r>
              <a:rPr lang="ru-RU" b="1" dirty="0" smtClean="0">
                <a:solidFill>
                  <a:prstClr val="black"/>
                </a:solidFill>
              </a:rPr>
              <a:t>- Разработка методических рекомендаций по данной проблеме.</a:t>
            </a:r>
            <a:endParaRPr lang="ru-RU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Структура индивидуального образовательного плана обучающегося с НОДА</a:t>
            </a:r>
            <a:endParaRPr lang="ru-RU" sz="2800" b="1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79512" y="3800958"/>
            <a:ext cx="84249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-252536" y="0"/>
            <a:ext cx="101166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196752"/>
            <a:ext cx="882047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8000" indent="-508000">
              <a:spcBef>
                <a:spcPts val="600"/>
              </a:spcBef>
              <a:buClr>
                <a:srgbClr val="FE8637"/>
              </a:buClr>
              <a:buSzPct val="70000"/>
              <a:tabLst>
                <a:tab pos="508000" algn="l"/>
                <a:tab pos="955675" algn="l"/>
                <a:tab pos="1404938" algn="l"/>
                <a:tab pos="1854200" algn="l"/>
                <a:tab pos="2303463" algn="l"/>
                <a:tab pos="2752725" algn="l"/>
                <a:tab pos="3201988" algn="l"/>
                <a:tab pos="3651250" algn="l"/>
                <a:tab pos="4100513" algn="l"/>
                <a:tab pos="4549775" algn="l"/>
                <a:tab pos="4999038" algn="l"/>
                <a:tab pos="5448300" algn="l"/>
                <a:tab pos="5897563" algn="l"/>
                <a:tab pos="6346825" algn="l"/>
                <a:tab pos="6796088" algn="l"/>
                <a:tab pos="7245350" algn="l"/>
                <a:tab pos="7694613" algn="l"/>
                <a:tab pos="8143875" algn="l"/>
                <a:tab pos="8593138" algn="l"/>
                <a:tab pos="9042400" algn="l"/>
                <a:tab pos="9491663" algn="l"/>
              </a:tabLst>
            </a:pPr>
            <a:r>
              <a:rPr lang="ru-RU" sz="1600" b="1" dirty="0" smtClean="0">
                <a:solidFill>
                  <a:srgbClr val="000000"/>
                </a:solidFill>
                <a:latin typeface="Century Schoolbook" pitchFamily="16" charset="0"/>
              </a:rPr>
              <a:t>- Создание «</a:t>
            </a:r>
            <a:r>
              <a:rPr lang="ru-RU" sz="1600" b="1" dirty="0" err="1" smtClean="0">
                <a:solidFill>
                  <a:srgbClr val="000000"/>
                </a:solidFill>
                <a:latin typeface="Century Schoolbook" pitchFamily="16" charset="0"/>
              </a:rPr>
              <a:t>безбарьерной</a:t>
            </a:r>
            <a:r>
              <a:rPr lang="ru-RU" sz="1600" b="1" dirty="0" smtClean="0">
                <a:solidFill>
                  <a:srgbClr val="000000"/>
                </a:solidFill>
                <a:latin typeface="Century Schoolbook" pitchFamily="16" charset="0"/>
              </a:rPr>
              <a:t>» среды</a:t>
            </a:r>
            <a:r>
              <a:rPr lang="ru-RU" sz="1600" dirty="0" smtClean="0">
                <a:solidFill>
                  <a:srgbClr val="000000"/>
                </a:solidFill>
                <a:latin typeface="Century Schoolbook" pitchFamily="16" charset="0"/>
              </a:rPr>
              <a:t>: специальные приспособления в помещениях школы( в нашем случае такой необходимости не было), оборудование рабочего </a:t>
            </a:r>
            <a:r>
              <a:rPr lang="ru-RU" sz="1600" dirty="0" err="1" smtClean="0">
                <a:solidFill>
                  <a:srgbClr val="000000"/>
                </a:solidFill>
                <a:latin typeface="Century Schoolbook" pitchFamily="16" charset="0"/>
              </a:rPr>
              <a:t>места-подставка</a:t>
            </a:r>
            <a:r>
              <a:rPr lang="ru-RU" sz="1600" dirty="0" smtClean="0">
                <a:solidFill>
                  <a:srgbClr val="000000"/>
                </a:solidFill>
                <a:latin typeface="Century Schoolbook" pitchFamily="16" charset="0"/>
              </a:rPr>
              <a:t> для ног; тактильная поддержка- обувь на липучках, легко, открывающиеся –пенал, папка для тетрадей.</a:t>
            </a:r>
          </a:p>
          <a:p>
            <a:pPr marL="508000" indent="-508000">
              <a:spcBef>
                <a:spcPts val="600"/>
              </a:spcBef>
              <a:buClr>
                <a:srgbClr val="FE8637"/>
              </a:buClr>
              <a:buSzPct val="70000"/>
              <a:tabLst>
                <a:tab pos="508000" algn="l"/>
                <a:tab pos="955675" algn="l"/>
                <a:tab pos="1404938" algn="l"/>
                <a:tab pos="1854200" algn="l"/>
                <a:tab pos="2303463" algn="l"/>
                <a:tab pos="2752725" algn="l"/>
                <a:tab pos="3201988" algn="l"/>
                <a:tab pos="3651250" algn="l"/>
                <a:tab pos="4100513" algn="l"/>
                <a:tab pos="4549775" algn="l"/>
                <a:tab pos="4999038" algn="l"/>
                <a:tab pos="5448300" algn="l"/>
                <a:tab pos="5897563" algn="l"/>
                <a:tab pos="6346825" algn="l"/>
                <a:tab pos="6796088" algn="l"/>
                <a:tab pos="7245350" algn="l"/>
                <a:tab pos="7694613" algn="l"/>
                <a:tab pos="8143875" algn="l"/>
                <a:tab pos="8593138" algn="l"/>
                <a:tab pos="9042400" algn="l"/>
                <a:tab pos="9491663" algn="l"/>
              </a:tabLst>
            </a:pPr>
            <a:r>
              <a:rPr lang="ru-RU" sz="1600" b="1" dirty="0" smtClean="0">
                <a:solidFill>
                  <a:srgbClr val="000000"/>
                </a:solidFill>
                <a:latin typeface="Century Schoolbook" pitchFamily="16" charset="0"/>
              </a:rPr>
              <a:t>- Организация освоения образовательной программы: </a:t>
            </a:r>
            <a:r>
              <a:rPr lang="ru-RU" sz="1600" dirty="0" smtClean="0">
                <a:solidFill>
                  <a:srgbClr val="000000"/>
                </a:solidFill>
                <a:latin typeface="Century Schoolbook" pitchFamily="16" charset="0"/>
              </a:rPr>
              <a:t>задачи по предметной области русского языка, формы организации учебной деятельности и контроля, показатели достижений.</a:t>
            </a:r>
          </a:p>
          <a:p>
            <a:pPr marL="508000" indent="-508000">
              <a:spcBef>
                <a:spcPts val="600"/>
              </a:spcBef>
              <a:buClr>
                <a:srgbClr val="FE8637"/>
              </a:buClr>
              <a:buSzPct val="70000"/>
              <a:tabLst>
                <a:tab pos="508000" algn="l"/>
                <a:tab pos="955675" algn="l"/>
                <a:tab pos="1404938" algn="l"/>
                <a:tab pos="1854200" algn="l"/>
                <a:tab pos="2303463" algn="l"/>
                <a:tab pos="2752725" algn="l"/>
                <a:tab pos="3201988" algn="l"/>
                <a:tab pos="3651250" algn="l"/>
                <a:tab pos="4100513" algn="l"/>
                <a:tab pos="4549775" algn="l"/>
                <a:tab pos="4999038" algn="l"/>
                <a:tab pos="5448300" algn="l"/>
                <a:tab pos="5897563" algn="l"/>
                <a:tab pos="6346825" algn="l"/>
                <a:tab pos="6796088" algn="l"/>
                <a:tab pos="7245350" algn="l"/>
                <a:tab pos="7694613" algn="l"/>
                <a:tab pos="8143875" algn="l"/>
                <a:tab pos="8593138" algn="l"/>
                <a:tab pos="9042400" algn="l"/>
                <a:tab pos="9491663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Century Schoolbook" pitchFamily="16" charset="0"/>
              </a:rPr>
              <a:t>-</a:t>
            </a:r>
            <a:r>
              <a:rPr lang="ru-RU" sz="1600" b="1" dirty="0" smtClean="0">
                <a:solidFill>
                  <a:srgbClr val="000000"/>
                </a:solidFill>
                <a:latin typeface="Century Schoolbook" pitchFamily="16" charset="0"/>
              </a:rPr>
              <a:t> </a:t>
            </a:r>
            <a:r>
              <a:rPr lang="ru-RU" sz="1600" b="1" i="1" dirty="0" smtClean="0">
                <a:solidFill>
                  <a:srgbClr val="000000"/>
                </a:solidFill>
                <a:latin typeface="Century Schoolbook" pitchFamily="16" charset="0"/>
              </a:rPr>
              <a:t>Психолого-педагогическое сопровождение: </a:t>
            </a:r>
            <a:r>
              <a:rPr lang="ru-RU" sz="1600" i="1" dirty="0" smtClean="0">
                <a:solidFill>
                  <a:srgbClr val="000000"/>
                </a:solidFill>
                <a:latin typeface="Century Schoolbook" pitchFamily="16" charset="0"/>
              </a:rPr>
              <a:t>направления, задачи, формы, график работы специалистов, критерии достижений; особенности междисциплинарного взаимодействия.</a:t>
            </a:r>
          </a:p>
          <a:p>
            <a:pPr marL="508000" indent="-508000">
              <a:spcBef>
                <a:spcPts val="600"/>
              </a:spcBef>
              <a:buClrTx/>
              <a:buSzPct val="70000"/>
              <a:buFontTx/>
              <a:buNone/>
              <a:tabLst>
                <a:tab pos="508000" algn="l"/>
                <a:tab pos="955675" algn="l"/>
                <a:tab pos="1404938" algn="l"/>
                <a:tab pos="1854200" algn="l"/>
                <a:tab pos="2303463" algn="l"/>
                <a:tab pos="2752725" algn="l"/>
                <a:tab pos="3201988" algn="l"/>
                <a:tab pos="3651250" algn="l"/>
                <a:tab pos="4100513" algn="l"/>
                <a:tab pos="4549775" algn="l"/>
                <a:tab pos="4999038" algn="l"/>
                <a:tab pos="5448300" algn="l"/>
                <a:tab pos="5897563" algn="l"/>
                <a:tab pos="6346825" algn="l"/>
                <a:tab pos="6796088" algn="l"/>
                <a:tab pos="7245350" algn="l"/>
                <a:tab pos="7694613" algn="l"/>
                <a:tab pos="8143875" algn="l"/>
                <a:tab pos="8593138" algn="l"/>
                <a:tab pos="9042400" algn="l"/>
                <a:tab pos="9491663" algn="l"/>
              </a:tabLst>
            </a:pPr>
            <a:endParaRPr lang="ru-RU" sz="1600" i="1" dirty="0" smtClean="0">
              <a:solidFill>
                <a:srgbClr val="000000"/>
              </a:solidFill>
              <a:latin typeface="Century Schoolbook" pitchFamily="16" charset="0"/>
            </a:endParaRPr>
          </a:p>
          <a:p>
            <a:pPr marL="508000" indent="-508000">
              <a:spcBef>
                <a:spcPts val="600"/>
              </a:spcBef>
              <a:buClr>
                <a:srgbClr val="FE8637"/>
              </a:buClr>
              <a:buSzPct val="70000"/>
              <a:tabLst>
                <a:tab pos="508000" algn="l"/>
                <a:tab pos="955675" algn="l"/>
                <a:tab pos="1404938" algn="l"/>
                <a:tab pos="1854200" algn="l"/>
                <a:tab pos="2303463" algn="l"/>
                <a:tab pos="2752725" algn="l"/>
                <a:tab pos="3201988" algn="l"/>
                <a:tab pos="3651250" algn="l"/>
                <a:tab pos="4100513" algn="l"/>
                <a:tab pos="4549775" algn="l"/>
                <a:tab pos="4999038" algn="l"/>
                <a:tab pos="5448300" algn="l"/>
                <a:tab pos="5897563" algn="l"/>
                <a:tab pos="6346825" algn="l"/>
                <a:tab pos="6796088" algn="l"/>
                <a:tab pos="7245350" algn="l"/>
                <a:tab pos="7694613" algn="l"/>
                <a:tab pos="8143875" algn="l"/>
                <a:tab pos="8593138" algn="l"/>
                <a:tab pos="9042400" algn="l"/>
                <a:tab pos="9491663" algn="l"/>
              </a:tabLst>
            </a:pPr>
            <a:r>
              <a:rPr lang="ru-RU" sz="1600" b="1" i="1" dirty="0" smtClean="0">
                <a:solidFill>
                  <a:srgbClr val="000000"/>
                </a:solidFill>
                <a:latin typeface="Century Schoolbook" pitchFamily="16" charset="0"/>
              </a:rPr>
              <a:t>-Формирование социальной компетентности</a:t>
            </a:r>
            <a:r>
              <a:rPr lang="ru-RU" sz="1600" b="1" dirty="0" smtClean="0">
                <a:solidFill>
                  <a:srgbClr val="000000"/>
                </a:solidFill>
                <a:latin typeface="Century Schoolbook" pitchFamily="16" charset="0"/>
              </a:rPr>
              <a:t>: </a:t>
            </a:r>
            <a:r>
              <a:rPr lang="ru-RU" sz="1600" i="1" dirty="0" smtClean="0">
                <a:solidFill>
                  <a:srgbClr val="000000"/>
                </a:solidFill>
                <a:latin typeface="Century Schoolbook" pitchFamily="16" charset="0"/>
              </a:rPr>
              <a:t>направления и задачи, ответственные, формы деятельности, показатели и формы оценки достижений.</a:t>
            </a:r>
            <a:endParaRPr lang="ru-RU" sz="1600" i="1" dirty="0">
              <a:solidFill>
                <a:srgbClr val="000000"/>
              </a:solidFill>
              <a:latin typeface="Century Schoolbook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FC000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1794</Words>
  <Application>Microsoft Office PowerPoint</Application>
  <PresentationFormat>Экран (4:3)</PresentationFormat>
  <Paragraphs>230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</vt:lpstr>
      <vt:lpstr>Профессиональная задача №3</vt:lpstr>
      <vt:lpstr>Введение</vt:lpstr>
      <vt:lpstr>Актуальность проблемы</vt:lpstr>
      <vt:lpstr>Цель:</vt:lpstr>
      <vt:lpstr>Задачи:</vt:lpstr>
      <vt:lpstr>1.Первичная психологическая диагностика ( в начале года):  -Анкета Н.Г.Лускановой по изучению школьной мотивации. - Выявление самооценки по Дембо-Рубинштейну.   - Диагностика  познавательной сферы (Детский вариант Р.Амтхауэра, «Корректурные пробы»-тест Бурдона, методика «10 слов» А.Р. Лурия.)  2.Первичная  педагогическая диагностика по выявлению уровня обученности учащегося по русскому языку за 3 класс (итоговый тест по программе 3 класса, годовой диктант за 3 класс)  3. Первичое логопедическое обследование.</vt:lpstr>
      <vt:lpstr>Основная работа по проблеме</vt:lpstr>
      <vt:lpstr>Структура индивидуального образовательного плана обучающегося с НОДА</vt:lpstr>
      <vt:lpstr>Этапы    сопровождения</vt:lpstr>
      <vt:lpstr>Слайд 11</vt:lpstr>
      <vt:lpstr>Бланк образовательного маршрута</vt:lpstr>
      <vt:lpstr>Карта индивидуального развития ребёнка с НОДА</vt:lpstr>
      <vt:lpstr>Индивидуальный учебный план  </vt:lpstr>
      <vt:lpstr>План работы с учащимся НОДА с трудностями в усвоении русского языка</vt:lpstr>
      <vt:lpstr>Формы организации учебного процесса: </vt:lpstr>
      <vt:lpstr>Из опыта работы</vt:lpstr>
      <vt:lpstr>Слайд 18</vt:lpstr>
      <vt:lpstr>Методические рекомендации:</vt:lpstr>
      <vt:lpstr>Слайд 20</vt:lpstr>
      <vt:lpstr>Нормативные документы </vt:lpstr>
      <vt:lpstr> 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Odetsad</dc:creator>
  <cp:lastModifiedBy>Тверь</cp:lastModifiedBy>
  <cp:revision>159</cp:revision>
  <dcterms:created xsi:type="dcterms:W3CDTF">2016-04-06T08:09:31Z</dcterms:created>
  <dcterms:modified xsi:type="dcterms:W3CDTF">2021-12-06T11:59:18Z</dcterms:modified>
</cp:coreProperties>
</file>