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99" r:id="rId3"/>
    <p:sldId id="276" r:id="rId4"/>
    <p:sldId id="275" r:id="rId5"/>
    <p:sldId id="274" r:id="rId6"/>
    <p:sldId id="273" r:id="rId7"/>
    <p:sldId id="279" r:id="rId8"/>
    <p:sldId id="296" r:id="rId9"/>
    <p:sldId id="297" r:id="rId10"/>
    <p:sldId id="298" r:id="rId11"/>
    <p:sldId id="294" r:id="rId12"/>
    <p:sldId id="29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без заголовка" id="{50E5D5EE-DBEB-4DC3-9E6D-03FBACB290E6}">
          <p14:sldIdLst>
            <p14:sldId id="256"/>
            <p14:sldId id="257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200" autoAdjust="0"/>
  </p:normalViewPr>
  <p:slideViewPr>
    <p:cSldViewPr>
      <p:cViewPr varScale="1">
        <p:scale>
          <a:sx n="29" d="100"/>
          <a:sy n="29" d="100"/>
        </p:scale>
        <p:origin x="-125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D6E5B-4494-4C7D-A016-A0F96DFA8BD4}" type="datetimeFigureOut">
              <a:rPr lang="ru-RU" smtClean="0"/>
              <a:pPr/>
              <a:t>02.10.2021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AE64B-8CFF-424D-8A11-4CEEFCFBD4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AE64B-8CFF-424D-8A11-4CEEFCFBD46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02.10.2021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692696"/>
            <a:ext cx="7175351" cy="5544616"/>
          </a:xfrm>
        </p:spPr>
        <p:txBody>
          <a:bodyPr>
            <a:normAutofit fontScale="90000"/>
          </a:bodyPr>
          <a:lstStyle/>
          <a:p>
            <a:pPr algn="ctr">
              <a:buNone/>
            </a:pPr>
            <a:r>
              <a:rPr lang="ru-RU" sz="4000" dirty="0" smtClean="0"/>
              <a:t>Психологическая </a:t>
            </a:r>
            <a:br>
              <a:rPr lang="ru-RU" sz="4000" dirty="0" smtClean="0"/>
            </a:br>
            <a:r>
              <a:rPr lang="ru-RU" sz="4000" dirty="0" smtClean="0"/>
              <a:t>готовность к </a:t>
            </a:r>
            <a:br>
              <a:rPr lang="ru-RU" sz="4000" dirty="0" smtClean="0"/>
            </a:br>
            <a:r>
              <a:rPr lang="ru-RU" sz="4000" dirty="0" smtClean="0"/>
              <a:t>переходу в</a:t>
            </a:r>
            <a:br>
              <a:rPr lang="ru-RU" sz="4000" dirty="0" smtClean="0"/>
            </a:br>
            <a:r>
              <a:rPr lang="ru-RU" sz="4000" dirty="0" smtClean="0"/>
              <a:t>среднее звено </a:t>
            </a:r>
            <a:br>
              <a:rPr lang="ru-RU" sz="4000" dirty="0" smtClean="0"/>
            </a:br>
            <a:r>
              <a:rPr lang="ru-RU" sz="4000" dirty="0" smtClean="0"/>
              <a:t>учащихся 4х классов</a:t>
            </a:r>
            <a:br>
              <a:rPr lang="ru-RU" sz="4000" dirty="0" smtClean="0"/>
            </a:br>
            <a:r>
              <a:rPr lang="ru-RU" sz="4000" dirty="0" smtClean="0"/>
              <a:t>МОУ СОШ №21 г.Твери</a:t>
            </a:r>
            <a:br>
              <a:rPr lang="ru-RU" sz="4000" dirty="0" smtClean="0"/>
            </a:br>
            <a:r>
              <a:rPr lang="ru-RU" sz="4000" dirty="0" smtClean="0"/>
              <a:t>(</a:t>
            </a:r>
            <a:r>
              <a:rPr lang="ru-RU" sz="4000" smtClean="0"/>
              <a:t>выпуск 2021 </a:t>
            </a:r>
            <a:r>
              <a:rPr lang="ru-RU" sz="4000" dirty="0" smtClean="0"/>
              <a:t>г)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000" b="0" dirty="0" smtClean="0"/>
              <a:t>Автор исследования педагог-психолог </a:t>
            </a:r>
            <a:br>
              <a:rPr lang="ru-RU" sz="2000" b="0" dirty="0" smtClean="0"/>
            </a:br>
            <a:r>
              <a:rPr lang="ru-RU" sz="2000" b="0" dirty="0" smtClean="0"/>
              <a:t>Спиридонова Елена Аркадьевна</a:t>
            </a:r>
            <a:endParaRPr lang="ru-RU" sz="2000" b="0" dirty="0"/>
          </a:p>
        </p:txBody>
      </p:sp>
    </p:spTree>
    <p:extLst>
      <p:ext uri="{BB962C8B-B14F-4D97-AF65-F5344CB8AC3E}">
        <p14:creationId xmlns="" xmlns:p14="http://schemas.microsoft.com/office/powerpoint/2010/main" val="198241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24935" cy="857231"/>
          </a:xfrm>
        </p:spPr>
        <p:txBody>
          <a:bodyPr/>
          <a:lstStyle/>
          <a:p>
            <a:r>
              <a:rPr lang="ru-RU" dirty="0" smtClean="0"/>
              <a:t>Уровень развития  слуховой  механической  памяти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 flipH="1" flipV="1">
            <a:off x="4464424" y="5637319"/>
            <a:ext cx="107575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23528" y="1196755"/>
          <a:ext cx="8496943" cy="5582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/>
                <a:gridCol w="1368152"/>
                <a:gridCol w="1440160"/>
                <a:gridCol w="1440160"/>
                <a:gridCol w="1512168"/>
                <a:gridCol w="1656183"/>
              </a:tblGrid>
              <a:tr h="668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Уровень 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4а </a:t>
                      </a:r>
                      <a:endParaRPr lang="ru-RU" sz="1800" b="1" dirty="0" smtClean="0"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класс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4б 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класс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4в 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класс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4г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класс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4з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класс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61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высокий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0%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6%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28%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0%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7%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24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выше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среднего  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24%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21%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56%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12%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28%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61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средний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38%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31%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16%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35%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24%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72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ниже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среднего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24%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21%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0%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35%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31%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низкий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14%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21%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0%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18%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10%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095" y="1"/>
            <a:ext cx="7261297" cy="1214421"/>
          </a:xfrm>
        </p:spPr>
        <p:txBody>
          <a:bodyPr/>
          <a:lstStyle/>
          <a:p>
            <a:r>
              <a:rPr lang="ru-RU" dirty="0" smtClean="0"/>
              <a:t>Итоги психологической готовности 4х классов к переходу в среднее звено	(выпуск 2020 )		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 flipH="1" flipV="1">
            <a:off x="4464424" y="5637319"/>
            <a:ext cx="107575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28596" y="1428736"/>
          <a:ext cx="8280920" cy="45662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/>
                <a:gridCol w="1440160"/>
                <a:gridCol w="1368152"/>
                <a:gridCol w="1440160"/>
                <a:gridCol w="1440160"/>
                <a:gridCol w="1224136"/>
              </a:tblGrid>
              <a:tr h="15001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классы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Полностью</a:t>
                      </a:r>
                      <a:r>
                        <a:rPr lang="ru-RU" sz="16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готовы</a:t>
                      </a:r>
                      <a:endParaRPr lang="ru-RU" sz="1600" dirty="0" smtClean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Готовы выше среднего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Готовы</a:t>
                      </a:r>
                      <a:r>
                        <a:rPr lang="ru-RU" sz="16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Готовы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ниже</a:t>
                      </a:r>
                      <a:r>
                        <a:rPr lang="ru-RU" sz="16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среднего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Психоло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гически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не</a:t>
                      </a:r>
                      <a:r>
                        <a:rPr lang="ru-RU" sz="16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готовы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58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4а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17%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31%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38%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7%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7%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4б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20%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28%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52%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0%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0%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4в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20%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+mn-lt"/>
                        </a:rPr>
                        <a:t>16%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+mn-lt"/>
                        </a:rPr>
                        <a:t>48%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+mn-lt"/>
                        </a:rPr>
                        <a:t>8%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+mn-lt"/>
                        </a:rPr>
                        <a:t>8%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4г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12%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+mn-lt"/>
                        </a:rPr>
                        <a:t>12%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+mn-lt"/>
                        </a:rPr>
                        <a:t>50%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+mn-lt"/>
                        </a:rPr>
                        <a:t>14%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+mn-lt"/>
                        </a:rPr>
                        <a:t>21%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327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4з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14%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+mn-lt"/>
                        </a:rPr>
                        <a:t>28%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+mn-lt"/>
                        </a:rPr>
                        <a:t>30%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+mn-lt"/>
                        </a:rPr>
                        <a:t>21%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+mn-lt"/>
                        </a:rPr>
                        <a:t>7%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548680"/>
            <a:ext cx="7858148" cy="66574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Спасибо  за  внимание!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2428868"/>
            <a:ext cx="3971924" cy="369729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Тверь\Pictures\IMG_20190507_13423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557734"/>
            <a:ext cx="5904656" cy="41035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214291"/>
            <a:ext cx="8640960" cy="785817"/>
          </a:xfrm>
        </p:spPr>
        <p:txBody>
          <a:bodyPr>
            <a:normAutofit/>
          </a:bodyPr>
          <a:lstStyle/>
          <a:p>
            <a:r>
              <a:rPr lang="ru-RU" dirty="0" smtClean="0"/>
              <a:t>Уровень развития мотивационной сферы учебной 	деятельности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 flipH="1" flipV="1">
            <a:off x="4464424" y="5637319"/>
            <a:ext cx="107575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95536" y="1268760"/>
          <a:ext cx="8352930" cy="4785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9552"/>
                <a:gridCol w="1295196"/>
                <a:gridCol w="1127840"/>
                <a:gridCol w="1357322"/>
                <a:gridCol w="1143008"/>
                <a:gridCol w="1451967"/>
                <a:gridCol w="1438045"/>
              </a:tblGrid>
              <a:tr h="3046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</a:rPr>
                        <a:t>4а </a:t>
                      </a:r>
                      <a:endParaRPr lang="ru-RU" sz="1600" b="1" dirty="0" smtClean="0">
                        <a:latin typeface="+mn-lt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</a:rPr>
                        <a:t>класс</a:t>
                      </a:r>
                      <a:endParaRPr lang="ru-RU" sz="16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4б 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класс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4в 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класс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n-lt"/>
                          <a:ea typeface="Times New Roman"/>
                        </a:rPr>
                        <a:t>4г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n-lt"/>
                          <a:ea typeface="Times New Roman"/>
                        </a:rPr>
                        <a:t>класс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n-lt"/>
                          <a:ea typeface="Times New Roman"/>
                        </a:rPr>
                        <a:t>4з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n-lt"/>
                          <a:ea typeface="Times New Roman"/>
                        </a:rPr>
                        <a:t>класс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418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высокий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41%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6</a:t>
                      </a: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6</a:t>
                      </a: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28%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12%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28%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0192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n-lt"/>
                          <a:ea typeface="Times New Roman"/>
                        </a:rPr>
                        <a:t>выше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n-lt"/>
                          <a:ea typeface="Times New Roman"/>
                        </a:rPr>
                        <a:t>среднего  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14%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24%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24%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19%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 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20%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835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n-lt"/>
                          <a:ea typeface="Times New Roman"/>
                        </a:rPr>
                        <a:t>средний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28%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10%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32%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35%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28%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0192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n-lt"/>
                          <a:ea typeface="Times New Roman"/>
                        </a:rPr>
                        <a:t>ниже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n-lt"/>
                          <a:ea typeface="Times New Roman"/>
                        </a:rPr>
                        <a:t>среднего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10%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n-lt"/>
                          <a:ea typeface="Times New Roman"/>
                        </a:rPr>
                        <a:t>0%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16%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8%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14%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342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n-lt"/>
                          <a:ea typeface="Times New Roman"/>
                        </a:rPr>
                        <a:t>низкий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</a:rPr>
                        <a:t>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</a:rPr>
                        <a:t>7%</a:t>
                      </a:r>
                      <a:endParaRPr lang="ru-RU" sz="16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0</a:t>
                      </a: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n-lt"/>
                          <a:ea typeface="Times New Roman"/>
                        </a:rPr>
                        <a:t>0%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26%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10%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5"/>
            <a:ext cx="8640959" cy="73831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Внутренний план действий</a:t>
            </a:r>
            <a:br>
              <a:rPr lang="ru-RU" dirty="0" smtClean="0"/>
            </a:br>
            <a:r>
              <a:rPr lang="ru-RU" dirty="0" smtClean="0"/>
              <a:t>( интеллектуальная сфера)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 flipH="1" flipV="1">
            <a:off x="4464424" y="5637319"/>
            <a:ext cx="107575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27584" y="1340768"/>
          <a:ext cx="7814102" cy="34811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0201"/>
                <a:gridCol w="1127840"/>
                <a:gridCol w="1357322"/>
                <a:gridCol w="1143008"/>
                <a:gridCol w="1451967"/>
                <a:gridCol w="1223764"/>
              </a:tblGrid>
              <a:tr h="431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Уровень 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 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</a:rPr>
                        <a:t>4а </a:t>
                      </a:r>
                      <a:endParaRPr lang="ru-RU" sz="1600" b="1" dirty="0" smtClean="0">
                        <a:latin typeface="+mn-lt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</a:rPr>
                        <a:t>класс</a:t>
                      </a:r>
                      <a:endParaRPr lang="ru-RU" sz="16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4б 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класс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4в 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класс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4г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класс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4з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класс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77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высокий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55%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72%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56%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38%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76%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038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средний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31%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18%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16%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27%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7%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076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низкий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</a:rPr>
                        <a:t>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</a:rPr>
                        <a:t>14%</a:t>
                      </a:r>
                      <a:endParaRPr lang="ru-RU" sz="16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10%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28%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35%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17%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428604"/>
            <a:ext cx="7261297" cy="36003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Самооценка учебных действий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 flipH="1" flipV="1">
            <a:off x="4464424" y="5637319"/>
            <a:ext cx="107575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611560" y="836711"/>
          <a:ext cx="7809354" cy="5616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1712"/>
                <a:gridCol w="2389181"/>
                <a:gridCol w="2090534"/>
                <a:gridCol w="1947927"/>
              </a:tblGrid>
              <a:tr h="999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классы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адекватная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завышенная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заниженная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294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4а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10%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10%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934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4б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86%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10%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4%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294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4в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28%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+mn-lt"/>
                        </a:rPr>
                        <a:t>68%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+mn-lt"/>
                        </a:rPr>
                        <a:t>4%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294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4г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42%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+mn-lt"/>
                        </a:rPr>
                        <a:t>35%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+mn-lt"/>
                        </a:rPr>
                        <a:t>23%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356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4з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31%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+mn-lt"/>
                        </a:rPr>
                        <a:t>59%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+mn-lt"/>
                        </a:rPr>
                        <a:t>10%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404665"/>
            <a:ext cx="6385912" cy="576063"/>
          </a:xfrm>
        </p:spPr>
        <p:txBody>
          <a:bodyPr/>
          <a:lstStyle/>
          <a:p>
            <a:r>
              <a:rPr lang="ru-RU" dirty="0" smtClean="0"/>
              <a:t>Самооценка нравственных качеств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 flipH="1" flipV="1">
            <a:off x="4464424" y="5637319"/>
            <a:ext cx="107575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39552" y="980728"/>
          <a:ext cx="7992888" cy="56540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/>
                <a:gridCol w="2447132"/>
                <a:gridCol w="1819342"/>
                <a:gridCol w="1998222"/>
              </a:tblGrid>
              <a:tr h="9878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классы</a:t>
                      </a:r>
                      <a:endParaRPr lang="ru-RU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адекватная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завышенная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заниженная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991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4а</a:t>
                      </a:r>
                      <a:endParaRPr lang="ru-RU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83%</a:t>
                      </a:r>
                      <a:endParaRPr lang="ru-RU" sz="2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0%</a:t>
                      </a:r>
                      <a:endParaRPr lang="ru-RU" sz="2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17%</a:t>
                      </a:r>
                      <a:endParaRPr lang="ru-RU" sz="2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76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4б</a:t>
                      </a:r>
                      <a:endParaRPr lang="ru-RU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72%</a:t>
                      </a:r>
                      <a:endParaRPr lang="ru-RU" sz="2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4%</a:t>
                      </a:r>
                      <a:endParaRPr lang="ru-RU" sz="2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24%</a:t>
                      </a:r>
                      <a:endParaRPr lang="ru-RU" sz="2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991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4в</a:t>
                      </a:r>
                      <a:endParaRPr lang="ru-RU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+mn-lt"/>
                        </a:rPr>
                        <a:t>0%</a:t>
                      </a:r>
                      <a:endParaRPr lang="ru-RU" sz="2400" b="1" dirty="0">
                        <a:latin typeface="+mn-lt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+mn-lt"/>
                        </a:rPr>
                        <a:t>0%</a:t>
                      </a:r>
                      <a:endParaRPr lang="ru-RU" sz="2400" b="1" dirty="0">
                        <a:latin typeface="+mn-lt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256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4г</a:t>
                      </a:r>
                      <a:endParaRPr lang="ru-RU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84%</a:t>
                      </a:r>
                      <a:endParaRPr lang="ru-RU" sz="2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+mn-lt"/>
                        </a:rPr>
                        <a:t>4%</a:t>
                      </a:r>
                      <a:endParaRPr lang="ru-RU" sz="2400" b="1" dirty="0">
                        <a:latin typeface="+mn-lt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+mn-lt"/>
                        </a:rPr>
                        <a:t>12%</a:t>
                      </a:r>
                      <a:endParaRPr lang="ru-RU" sz="2400" b="1" dirty="0">
                        <a:latin typeface="+mn-lt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849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4з</a:t>
                      </a:r>
                      <a:endParaRPr lang="ru-RU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79%</a:t>
                      </a:r>
                      <a:endParaRPr lang="ru-RU" sz="2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+mn-lt"/>
                        </a:rPr>
                        <a:t>7%</a:t>
                      </a:r>
                      <a:endParaRPr lang="ru-RU" sz="2400" b="1" dirty="0">
                        <a:latin typeface="+mn-lt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+mn-lt"/>
                        </a:rPr>
                        <a:t>14%</a:t>
                      </a:r>
                      <a:endParaRPr lang="ru-RU" sz="2400" b="1" dirty="0">
                        <a:latin typeface="+mn-lt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20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5"/>
            <a:ext cx="8640959" cy="864095"/>
          </a:xfrm>
        </p:spPr>
        <p:txBody>
          <a:bodyPr/>
          <a:lstStyle/>
          <a:p>
            <a:r>
              <a:rPr lang="ru-RU" dirty="0" smtClean="0"/>
              <a:t>Уровень      развития       произвольного         внимания			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 flipH="1" flipV="1">
            <a:off x="4464424" y="5637319"/>
            <a:ext cx="107575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611560" y="1428712"/>
          <a:ext cx="8136904" cy="3459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5354"/>
                <a:gridCol w="974872"/>
                <a:gridCol w="974872"/>
                <a:gridCol w="974872"/>
                <a:gridCol w="1115113"/>
                <a:gridCol w="691821"/>
              </a:tblGrid>
              <a:tr h="1063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Уровень 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4а класс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4б 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класс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4в 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класс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4г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класс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4з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класс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18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высокий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34%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52%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12%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27%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55%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87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средний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41%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34%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72%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270%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31%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89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низкий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25%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14%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16%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46%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14%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24935" cy="857231"/>
          </a:xfrm>
        </p:spPr>
        <p:txBody>
          <a:bodyPr/>
          <a:lstStyle/>
          <a:p>
            <a:r>
              <a:rPr lang="ru-RU" dirty="0" smtClean="0"/>
              <a:t>Уровень развития логического  мышления  (выделение лишнего)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 flipH="1" flipV="1">
            <a:off x="4464424" y="5637319"/>
            <a:ext cx="107575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23528" y="1196755"/>
          <a:ext cx="8496943" cy="54647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/>
                <a:gridCol w="1368152"/>
                <a:gridCol w="1440160"/>
                <a:gridCol w="1440160"/>
                <a:gridCol w="1512168"/>
                <a:gridCol w="1656183"/>
              </a:tblGrid>
              <a:tr h="668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Уровень 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4а </a:t>
                      </a:r>
                      <a:endParaRPr lang="ru-RU" sz="1800" b="1" dirty="0" smtClean="0"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класс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4б 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класс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4в 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класс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4г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класс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4з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класс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61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высокий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35%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37%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16%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23%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36%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24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выше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среднего  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55%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45%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40%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46%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10%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61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средний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10%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7%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28%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19%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21%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72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ниже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среднего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0%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4</a:t>
                      </a: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4%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4%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10%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низкий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0%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7</a:t>
                      </a: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12%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8</a:t>
                      </a: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3</a:t>
                      </a: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24935" cy="857231"/>
          </a:xfrm>
        </p:spPr>
        <p:txBody>
          <a:bodyPr/>
          <a:lstStyle/>
          <a:p>
            <a:r>
              <a:rPr lang="ru-RU" dirty="0" smtClean="0"/>
              <a:t>Уровень развития логического  мышления  (работа с простыми аналогиями)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 flipH="1" flipV="1">
            <a:off x="4464424" y="5637319"/>
            <a:ext cx="107575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23528" y="1196755"/>
          <a:ext cx="8496943" cy="55361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/>
                <a:gridCol w="1368152"/>
                <a:gridCol w="1440160"/>
                <a:gridCol w="1440160"/>
                <a:gridCol w="1512168"/>
                <a:gridCol w="1656183"/>
              </a:tblGrid>
              <a:tr h="668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Уровень 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4а </a:t>
                      </a:r>
                      <a:endParaRPr lang="ru-RU" sz="1800" b="1" dirty="0" smtClean="0"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класс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4б 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класс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4в 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класс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4г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класс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4з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класс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61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высокий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21%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48%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20%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24%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24%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24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выше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среднего  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41%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24%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20%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46%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34%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61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средний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17%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8%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20%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15%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10%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72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ниже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среднего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7%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10%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0</a:t>
                      </a: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0</a:t>
                      </a: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22%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низкий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14%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10%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40%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15%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10%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639117" cy="857231"/>
          </a:xfrm>
        </p:spPr>
        <p:txBody>
          <a:bodyPr/>
          <a:lstStyle/>
          <a:p>
            <a:r>
              <a:rPr lang="ru-RU" dirty="0" smtClean="0"/>
              <a:t>Уровень развития  смысловой  памяти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 flipH="1" flipV="1">
            <a:off x="4464424" y="5637319"/>
            <a:ext cx="107575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23528" y="1196755"/>
          <a:ext cx="8496943" cy="55361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/>
                <a:gridCol w="1368152"/>
                <a:gridCol w="1440160"/>
                <a:gridCol w="1440160"/>
                <a:gridCol w="1512168"/>
                <a:gridCol w="1656183"/>
              </a:tblGrid>
              <a:tr h="668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Уровень 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4а </a:t>
                      </a:r>
                      <a:endParaRPr lang="ru-RU" sz="1800" b="1" dirty="0" smtClean="0"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класс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4б 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класс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4в 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класс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4г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класс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4з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класс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61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высокий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53%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62%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52%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31%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21%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24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выше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среднего  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41%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10%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24%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38%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38%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61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средний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3%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21%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16%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23%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24%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43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ниже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среднего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3%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0%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4</a:t>
                      </a: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8%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7%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</a:rPr>
                        <a:t>низкий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 0%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7</a:t>
                      </a: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4</a:t>
                      </a: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0</a:t>
                      </a: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latin typeface="Calibri"/>
                          <a:ea typeface="Times New Roman"/>
                        </a:rPr>
                        <a:t>10%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634</TotalTime>
  <Words>674</Words>
  <Application>Microsoft Office PowerPoint</Application>
  <PresentationFormat>Экран (4:3)</PresentationFormat>
  <Paragraphs>412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Психологическая  готовность к  переходу в среднее звено  учащихся 4х классов МОУ СОШ №21 г.Твери (выпуск 2021 г)  Автор исследования педагог-психолог  Спиридонова Елена Аркадьевна</vt:lpstr>
      <vt:lpstr>Уровень развития мотивационной сферы учебной  деятельности</vt:lpstr>
      <vt:lpstr>Внутренний план действий ( интеллектуальная сфера)</vt:lpstr>
      <vt:lpstr>Самооценка учебных действий</vt:lpstr>
      <vt:lpstr>Самооценка нравственных качеств</vt:lpstr>
      <vt:lpstr>Уровень      развития       произвольного         внимания   </vt:lpstr>
      <vt:lpstr>Уровень развития логического  мышления  (выделение лишнего)</vt:lpstr>
      <vt:lpstr>Уровень развития логического  мышления  (работа с простыми аналогиями)</vt:lpstr>
      <vt:lpstr>Уровень развития  смысловой  памяти </vt:lpstr>
      <vt:lpstr>Уровень развития  слуховой  механической  памяти</vt:lpstr>
      <vt:lpstr>Итоги психологической готовности 4х классов к переходу в среднее звено (выпуск 2020 )  </vt:lpstr>
      <vt:lpstr>Спасибо  за 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Святая Мученица    ГАЛИНА</dc:title>
  <dc:creator>User</dc:creator>
  <cp:lastModifiedBy>Тверь</cp:lastModifiedBy>
  <cp:revision>86</cp:revision>
  <dcterms:created xsi:type="dcterms:W3CDTF">2017-12-18T14:26:15Z</dcterms:created>
  <dcterms:modified xsi:type="dcterms:W3CDTF">2021-10-02T20:11:32Z</dcterms:modified>
</cp:coreProperties>
</file>