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85" r:id="rId3"/>
    <p:sldId id="264" r:id="rId4"/>
    <p:sldId id="274" r:id="rId5"/>
    <p:sldId id="283" r:id="rId6"/>
    <p:sldId id="292" r:id="rId7"/>
    <p:sldId id="293" r:id="rId8"/>
    <p:sldId id="294" r:id="rId9"/>
    <p:sldId id="297" r:id="rId10"/>
    <p:sldId id="298" r:id="rId11"/>
    <p:sldId id="299" r:id="rId12"/>
    <p:sldId id="300" r:id="rId13"/>
    <p:sldId id="303" r:id="rId14"/>
    <p:sldId id="302" r:id="rId15"/>
    <p:sldId id="295" r:id="rId16"/>
    <p:sldId id="296" r:id="rId17"/>
    <p:sldId id="29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6" autoAdjust="0"/>
    <p:restoredTop sz="92997" autoAdjust="0"/>
  </p:normalViewPr>
  <p:slideViewPr>
    <p:cSldViewPr>
      <p:cViewPr>
        <p:scale>
          <a:sx n="30" d="100"/>
          <a:sy n="30" d="100"/>
        </p:scale>
        <p:origin x="-1829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8052031690483729E-2"/>
          <c:y val="6.7849206898067893E-2"/>
          <c:w val="0.58510332657492869"/>
          <c:h val="0.8308180943923896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внимание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3.4</c:v>
                </c:pt>
                <c:pt idx="3">
                  <c:v>3.7</c:v>
                </c:pt>
                <c:pt idx="4">
                  <c:v>3.5</c:v>
                </c:pt>
                <c:pt idx="5">
                  <c:v>3.9</c:v>
                </c:pt>
                <c:pt idx="6">
                  <c:v>4</c:v>
                </c:pt>
                <c:pt idx="7">
                  <c:v>4.0999999999999996</c:v>
                </c:pt>
                <c:pt idx="8">
                  <c:v>4.2</c:v>
                </c:pt>
                <c:pt idx="9">
                  <c:v>4</c:v>
                </c:pt>
                <c:pt idx="10">
                  <c:v>4.2</c:v>
                </c:pt>
                <c:pt idx="11">
                  <c:v>4.3</c:v>
                </c:pt>
                <c:pt idx="12">
                  <c:v>4</c:v>
                </c:pt>
                <c:pt idx="13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мышление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2.5</c:v>
                </c:pt>
                <c:pt idx="1">
                  <c:v>2.8</c:v>
                </c:pt>
                <c:pt idx="2">
                  <c:v>2.9</c:v>
                </c:pt>
                <c:pt idx="3">
                  <c:v>2.8</c:v>
                </c:pt>
                <c:pt idx="4">
                  <c:v>2.9</c:v>
                </c:pt>
                <c:pt idx="5">
                  <c:v>3</c:v>
                </c:pt>
                <c:pt idx="6">
                  <c:v>3</c:v>
                </c:pt>
                <c:pt idx="7">
                  <c:v>3.1</c:v>
                </c:pt>
                <c:pt idx="8">
                  <c:v>3</c:v>
                </c:pt>
                <c:pt idx="9">
                  <c:v>3.1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память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1.5</c:v>
                </c:pt>
                <c:pt idx="1">
                  <c:v>1.7000000000000091</c:v>
                </c:pt>
                <c:pt idx="2">
                  <c:v>1.9</c:v>
                </c:pt>
                <c:pt idx="3">
                  <c:v>2</c:v>
                </c:pt>
                <c:pt idx="4">
                  <c:v>2.1</c:v>
                </c:pt>
                <c:pt idx="5">
                  <c:v>2</c:v>
                </c:pt>
                <c:pt idx="6">
                  <c:v>2.2999999999999998</c:v>
                </c:pt>
                <c:pt idx="7">
                  <c:v>2</c:v>
                </c:pt>
                <c:pt idx="8">
                  <c:v>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2.2999999999999998</c:v>
                </c:pt>
                <c:pt idx="13">
                  <c:v>2.4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мыслительные способности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0.5</c:v>
                </c:pt>
                <c:pt idx="1">
                  <c:v>0.70000000000000062</c:v>
                </c:pt>
                <c:pt idx="2">
                  <c:v>0.8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0.8</c:v>
                </c:pt>
                <c:pt idx="7">
                  <c:v>1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1.1000000000000001</c:v>
                </c:pt>
                <c:pt idx="12">
                  <c:v>1</c:v>
                </c:pt>
                <c:pt idx="13">
                  <c:v>1.1000000000000001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моторика</c:v>
                </c:pt>
              </c:strCache>
            </c:strRef>
          </c:tx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Лист1!$F$2:$F$15</c:f>
              <c:numCache>
                <c:formatCode>General</c:formatCode>
                <c:ptCount val="14"/>
                <c:pt idx="0">
                  <c:v>0.5</c:v>
                </c:pt>
                <c:pt idx="1">
                  <c:v>0.5</c:v>
                </c:pt>
                <c:pt idx="2">
                  <c:v>0.60000000000000064</c:v>
                </c:pt>
                <c:pt idx="3">
                  <c:v>0.60000000000000064</c:v>
                </c:pt>
                <c:pt idx="4">
                  <c:v>0.70000000000000062</c:v>
                </c:pt>
                <c:pt idx="5">
                  <c:v>0.70000000000000062</c:v>
                </c:pt>
                <c:pt idx="6">
                  <c:v>0.8</c:v>
                </c:pt>
                <c:pt idx="7">
                  <c:v>0.60000000000000064</c:v>
                </c:pt>
                <c:pt idx="8">
                  <c:v>0.70000000000000062</c:v>
                </c:pt>
                <c:pt idx="9">
                  <c:v>0.60000000000000064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</c:numCache>
            </c:numRef>
          </c:val>
        </c:ser>
        <c:marker val="1"/>
        <c:axId val="89228416"/>
        <c:axId val="89229952"/>
      </c:lineChart>
      <c:catAx>
        <c:axId val="89228416"/>
        <c:scaling>
          <c:orientation val="minMax"/>
        </c:scaling>
        <c:axPos val="b"/>
        <c:numFmt formatCode="General" sourceLinked="1"/>
        <c:tickLblPos val="nextTo"/>
        <c:crossAx val="89229952"/>
        <c:crosses val="autoZero"/>
        <c:auto val="1"/>
        <c:lblAlgn val="ctr"/>
        <c:lblOffset val="100"/>
      </c:catAx>
      <c:valAx>
        <c:axId val="89229952"/>
        <c:scaling>
          <c:orientation val="minMax"/>
        </c:scaling>
        <c:axPos val="l"/>
        <c:majorGridlines/>
        <c:numFmt formatCode="General" sourceLinked="1"/>
        <c:tickLblPos val="nextTo"/>
        <c:crossAx val="892284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00BBC-4620-482F-9778-3B4EF67A870A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A52EE-1BB6-4519-A809-8B45B1AB4B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52EE-1BB6-4519-A809-8B45B1AB4B8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52EE-1BB6-4519-A809-8B45B1AB4B8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52EE-1BB6-4519-A809-8B45B1AB4B8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52EE-1BB6-4519-A809-8B45B1AB4B8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52EE-1BB6-4519-A809-8B45B1AB4B8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428604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908720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Эффективная практика 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предметно-развивающей среды  для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 ОВЗ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Тверь\Desktop\для выступления\Черныш 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73016"/>
            <a:ext cx="2448272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Дыхательное упражнение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 </a:t>
            </a:r>
            <a:r>
              <a:rPr lang="ru-RU" dirty="0" smtClean="0"/>
              <a:t>Исходная позиция — лежа на спине. Вдох. Детям предлагается расслабить мышцы живота, начать вдох, надувая в животе воображаемый шарик, например, красного цвета (</a:t>
            </a:r>
            <a:r>
              <a:rPr lang="ru-RU" dirty="0" err="1" smtClean="0"/>
              <a:t>цвета</a:t>
            </a:r>
            <a:r>
              <a:rPr lang="ru-RU" dirty="0" smtClean="0"/>
              <a:t> необходимо менять). Пауза (задержка дыхания). Выдох. Детям предлагается втянуть живот как можно сильнее. Пауза. Вдох. При вдохе губы вытягиваются трубочкой и с шумом «пьют» воздух.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Глазодвигательное</a:t>
            </a:r>
            <a:r>
              <a:rPr lang="ru-RU" b="1" i="1" dirty="0" smtClean="0"/>
              <a:t> упражнение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Исходная позиция — лежа на спине. Голова фиксирована. Глаза смотрят прямо перед собой. Продолжается отработка движений глаз по четырем основным (вверх, вниз, направо, налево) и четырем вспомогательным направлениям (по диагоналям); сведение глаз к центру.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Телесное упражнение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</a:t>
            </a:r>
            <a:r>
              <a:rPr lang="ru-RU" dirty="0" smtClean="0"/>
              <a:t>Исходная позиция — лежа на спине.</a:t>
            </a:r>
          </a:p>
          <a:p>
            <a:pPr lvl="0">
              <a:buNone/>
            </a:pPr>
            <a:r>
              <a:rPr lang="ru-RU" b="1" i="1" dirty="0" smtClean="0"/>
              <a:t>«Велосипед». </a:t>
            </a:r>
            <a:r>
              <a:rPr lang="ru-RU" dirty="0" smtClean="0"/>
              <a:t>Ребенок имитирует ногами езду на велосипеде, касаясь при этом локтем противоположного колена; потом — другого колена; затем снова противоположного.</a:t>
            </a:r>
          </a:p>
          <a:p>
            <a:pPr lvl="0"/>
            <a:r>
              <a:rPr lang="ru-RU" dirty="0" smtClean="0"/>
              <a:t>Отработка согласованных движений головы, туловища, глаз, языка, рук и ног.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Развитие мелкой моторики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i="1" dirty="0" smtClean="0"/>
              <a:t>«Кулак—ребро—ладонь»</a:t>
            </a:r>
            <a:r>
              <a:rPr lang="ru-RU" dirty="0" smtClean="0"/>
              <a:t>Ребенку показывают три положения руки, последовательно сменяющих друг друга. Ладонь на плоскости, ладонь, сжатая в кулак, ладонь ребром, распрямленная ладонь на плоскости пола. Ребенок выполняет упражнение вместе с инструктором, затем по памяти в течение 8—10 повторений моторной программы. Упражнение выполняется сначала правой рукой, потом — левой, затем — двумя руками вместе. При затруднениях в выполнении инструктор предлагает ребенку помогать себе командами («кулак—ребро—ладонь»), произносимыми вслух или про себя.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Релаксация «Огонь и лед»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 </a:t>
            </a:r>
            <a:r>
              <a:rPr lang="ru-RU" dirty="0" smtClean="0"/>
              <a:t>Упражнение включает в себя попеременное напряжение и расслабление всего тела. Дети выполняют упражнение лежа. По команде инструктора «Огонь» дети начинают интенсивные движения всем телом. Плавность и степень интенсивности движений каждый ребенок выбирает произвольно. По команде «Лед» дети застывают в позе, в которой их застигла команда, напрягая до предела все тело. Инструктор несколько раз чередует обе команды, произвольно меняя время выполнения той и другой.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Результативность коррекционно-развивающей работы на примере обучающихся 1класса с ОВЗ( 12  человек)-  по итогам 2020-2021 учебного года МОУСОШ№21 города Твери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 Основные проблемы: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Кудинов Кирилл-1в, Грибков Борислав-1в,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Губбе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Виталий-1а, Меринов Святослав- 1г, Логинов Тимофей-1г, Кабанов Владимир-1б,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Качурин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Лев-1б,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Трубчик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Алиса-1а,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Маркарова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Моника-1а,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Запруднов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Артём-1б, Малеев Матвей-1г, Сафронов Роман-1в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учебной мотивации, школьная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Б)Незрелая  эмоционально-волевая сфера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В)Недостатки  развития  когнитивной деятельности (развитие мышления, памяти, внимания, мелкой моторики, развитие речи)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Результативность формирования  нейропсихологического пространства первоклассников с ОВЗ по итогам 2020-2021 года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2423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Практическая значимость проекта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DB3B667-9B3E-45E4-8E8B-4C29AF83D540}"/>
              </a:ext>
            </a:extLst>
          </p:cNvPr>
          <p:cNvSpPr/>
          <p:nvPr/>
        </p:nvSpPr>
        <p:spPr>
          <a:xfrm>
            <a:off x="827584" y="1268568"/>
            <a:ext cx="7560840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настоящее время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практика формирования нейропсихологического пространства обучающихся с ОВЗ становится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более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открывает новые перспективы для специалистов в общеобразовательных учреждениях. Данный проект может быть  использован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психологами, социальными педагогами, логопедами, дефектологами, воспитателями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ГПД,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Практические занятия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вызывают живой интерес у детей, что влечет за собой положительные отзывы родителей.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8306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ИПЛОМ2016\Фильм2017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7728160" cy="235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847771"/>
            <a:ext cx="903649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428604"/>
            <a:ext cx="849694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600" b="1" dirty="0"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6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Руководитель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Спиридонова  Елена  Аркадьевна, учитель начальных классов,</a:t>
            </a:r>
          </a:p>
          <a:p>
            <a:pPr>
              <a:lnSpc>
                <a:spcPct val="150000"/>
              </a:lnSpc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                      педагог-психолог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МОУСОШ №21 города Твери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1026" name="Picture 2" descr="C:\Users\Тверь\Desktop\для выступления\Черныш 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36712"/>
            <a:ext cx="3024336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19187" y="2390997"/>
          <a:ext cx="6905625" cy="2944368"/>
        </p:xfrm>
        <a:graphic>
          <a:graphicData uri="http://schemas.openxmlformats.org/drawingml/2006/table">
            <a:tbl>
              <a:tblPr/>
              <a:tblGrid>
                <a:gridCol w="899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1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7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9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3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57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80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Непрерывная длительность (мин.), не более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Просмотр статических изображений на учебных досках и экранах отраженного свечения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Просмотр телепередач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Просмотр динамических изображений на экранах отраженного свечения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Прослушивание аудиозаписи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Прослушивание аудиозаписи в наушниках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с изображением на индивидуальном мониторе компьютера и клавиатурой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1-2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3-4 кл.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16632"/>
            <a:ext cx="88204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lvl="1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развитие младшего школьника с ОВЗ посредством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комплекса специальных психологических методик, направленных на коррекцию нарушенных функций мозга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верь\Desktop\для выступления\Черныш 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2664296" cy="3096344"/>
          </a:xfrm>
          <a:prstGeom prst="rect">
            <a:avLst/>
          </a:prstGeom>
          <a:noFill/>
        </p:spPr>
      </p:pic>
      <p:pic>
        <p:nvPicPr>
          <p:cNvPr id="3" name="Picture 2" descr="C:\Users\Тверь\Desktop\для выступления\IMG_20190111_104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3456384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2"/>
            <a:ext cx="8748464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высших психических функций ребёнка с особенностями в развитии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Стабилизация межполушарного взаимодействия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Функциональная активация подкорковых образований мозга ребёнка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и регуляция общего энергетического фона развития  высших психических функций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снятие мышечной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напряжённости младшего  школьника</a:t>
            </a:r>
          </a:p>
          <a:p>
            <a:pPr lvl="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компенсаторных условий  для  коррекции когнитивных и поведенческих нарушений  в  развитии  учащихся</a:t>
            </a: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верь\Desktop\для выступления\IMG_20190305_105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784" y="1124744"/>
            <a:ext cx="1548680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116632"/>
            <a:ext cx="8470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6678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Методологическая основа программы:</a:t>
            </a:r>
          </a:p>
          <a:p>
            <a:pPr algn="ctr"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представления о  закономерностях развития мозговой организации высших психических функций 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А.Р.Лурия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Учение Л.С.Цветковой о нейропсихологической реабилитации и формирующем обучении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 Б.А.Архипова и А.В.Семенович о возможностях  «замещающего онтогенеза»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Адаптированный вариант программы формирования нейропсихологического пространства проблемного ребёнка А.Л.Сиротюк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«Гимнастика мозга»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П.Деннисона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телесно-ориентированной терапии, йоги, ушу,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психодрамы,песочной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арттерапевтических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техник</a:t>
            </a:r>
            <a:endParaRPr lang="ru-RU" dirty="0"/>
          </a:p>
        </p:txBody>
      </p:sp>
      <p:pic>
        <p:nvPicPr>
          <p:cNvPr id="1026" name="Picture 2" descr="C:\Users\Тверь\Pictures\2021-10-14 Черныш\Черныш 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365104"/>
            <a:ext cx="2232248" cy="2088232"/>
          </a:xfrm>
          <a:prstGeom prst="rect">
            <a:avLst/>
          </a:prstGeom>
          <a:noFill/>
        </p:spPr>
      </p:pic>
      <p:pic>
        <p:nvPicPr>
          <p:cNvPr id="4" name="Picture 2" descr="C:\Users\Тверь\Desktop\20211013_123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628800"/>
            <a:ext cx="1656184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AB7A968-728B-41F4-BA7B-2D67F799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78" y="1600200"/>
            <a:ext cx="4991443" cy="4525963"/>
          </a:xfrm>
        </p:spPr>
      </p:pic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занятий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растяжка -2 минуты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упражнения- 3минуты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упражнения- 5минут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телесные упражнения-10 минут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мелкой моторики-10 минут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релаксации, развития коммуникативной,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когнитивной сферы-10 минут</a:t>
            </a:r>
          </a:p>
          <a:p>
            <a:pPr algn="just">
              <a:buFont typeface="Arial" pitchFamily="34" charset="0"/>
              <a:buChar char="•"/>
            </a:pPr>
            <a:endParaRPr lang="ru-RU" sz="3200" b="1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верь\Desktop\для выступления\Черныш 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21088"/>
            <a:ext cx="2088232" cy="1944216"/>
          </a:xfrm>
          <a:prstGeom prst="rect">
            <a:avLst/>
          </a:prstGeom>
          <a:noFill/>
        </p:spPr>
      </p:pic>
      <p:pic>
        <p:nvPicPr>
          <p:cNvPr id="3" name="Picture 2" descr="C:\Users\Тверь\Pictures\IMG_20210205_1604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17032"/>
            <a:ext cx="3672408" cy="2448272"/>
          </a:xfrm>
          <a:prstGeom prst="rect">
            <a:avLst/>
          </a:prstGeom>
          <a:noFill/>
        </p:spPr>
      </p:pic>
      <p:pic>
        <p:nvPicPr>
          <p:cNvPr id="8" name="Picture 2" descr="C:\Users\Тверь\Desktop\для выступления\Черныш 2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692696"/>
            <a:ext cx="1944216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Специфика деятельности психолога в проекте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относят работу  по развитию нейропсихологического пространства к терапевтическим занятиям, в том числе для детей с ОВЗ. Коррекционная работа начинается с </a:t>
            </a:r>
            <a:r>
              <a:rPr lang="ru-RU" sz="4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диагностического блока</a:t>
            </a:r>
            <a:r>
              <a:rPr lang="ru-RU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сбора информации по каждому ученику с ОВЗ составляется диагностическая карта с первоначальными данными развития высших психических функций. Далее идет </a:t>
            </a:r>
            <a:r>
              <a:rPr lang="ru-RU" sz="4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блок</a:t>
            </a:r>
            <a:r>
              <a:rPr lang="ru-RU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количестве 30 занятий. По окончании коррекционных мероприятий идет </a:t>
            </a:r>
            <a:r>
              <a:rPr lang="ru-RU" sz="4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диагностика </a:t>
            </a:r>
            <a:r>
              <a:rPr lang="ru-RU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выявления динамики развития  нейропсихологического   пространства младших школьников с ОВЗ. Далее следует </a:t>
            </a:r>
            <a:r>
              <a:rPr lang="ru-RU" sz="4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блок</a:t>
            </a:r>
            <a:r>
              <a:rPr lang="ru-RU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учителей и родителей по итогам повторной диагностики. Последний </a:t>
            </a:r>
            <a:r>
              <a:rPr lang="ru-RU" sz="4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- аналитический</a:t>
            </a:r>
            <a:r>
              <a:rPr lang="ru-RU" sz="4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осуществление анализа полученных результатов деятельности, формулирование выводов, оформление  результатов исследования.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6864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организации  занятий на базе общеобразовательного учреждения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работы  по данной программе необходима хорошо проветриваемая  классная комната , вмещающая 6-8 человек.</a:t>
            </a:r>
          </a:p>
          <a:p>
            <a:r>
              <a:rPr lang="ru-RU" dirty="0" smtClean="0"/>
              <a:t>Оборудование предполагает наличие  мягких ковриков, мячей, гимнастических палок, музыкальной аппаратуры, световых столов с песком и игрушками для </a:t>
            </a:r>
            <a:r>
              <a:rPr lang="ru-RU" smtClean="0"/>
              <a:t>песочной терапии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   упражнений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                                 Растяжка «Кобра»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dirty="0" smtClean="0"/>
              <a:t>Исходная позиция — лежа на животе. Руки согнуть в локтях, ладонями упереться в пол на уровне плеч. Детям предлагается представить себя в виде кобры:</a:t>
            </a:r>
          </a:p>
          <a:p>
            <a:pPr lvl="0"/>
            <a:r>
              <a:rPr lang="ru-RU" dirty="0" smtClean="0"/>
              <a:t>медленно поднять голову, постепенно выпрямляя руки и приоткрывая рот;</a:t>
            </a:r>
          </a:p>
          <a:p>
            <a:pPr lvl="0"/>
            <a:r>
              <a:rPr lang="ru-RU" dirty="0" smtClean="0"/>
              <a:t>приподнять верхнюю часть туловища, прогнуть спину, ягодицы и ноги при этом должны быть расслаблены:</a:t>
            </a:r>
          </a:p>
          <a:p>
            <a:pPr lvl="0"/>
            <a:r>
              <a:rPr lang="ru-RU" dirty="0" smtClean="0"/>
              <a:t>вернуться в исходное положение и расслабиться, не задерживая дыхания.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1007</Words>
  <Application>Microsoft Office PowerPoint</Application>
  <PresentationFormat>Экран (4:3)</PresentationFormat>
  <Paragraphs>129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Специфика деятельности психолога в проекте</vt:lpstr>
      <vt:lpstr>Создание условий для организации  занятий на базе общеобразовательного учреждения </vt:lpstr>
      <vt:lpstr>Виды     упражнений</vt:lpstr>
      <vt:lpstr>Дыхательное упражнение</vt:lpstr>
      <vt:lpstr>Глазодвигательное упражнение</vt:lpstr>
      <vt:lpstr>Телесное упражнение</vt:lpstr>
      <vt:lpstr>Развитие мелкой моторики</vt:lpstr>
      <vt:lpstr>Релаксация «Огонь и лед»</vt:lpstr>
      <vt:lpstr>Слайд 15</vt:lpstr>
      <vt:lpstr>  Результативность формирования  нейропсихологического пространства первоклассников с ОВЗ по итогам 2020-2021 года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Тверь</cp:lastModifiedBy>
  <cp:revision>236</cp:revision>
  <dcterms:created xsi:type="dcterms:W3CDTF">2015-04-12T17:29:18Z</dcterms:created>
  <dcterms:modified xsi:type="dcterms:W3CDTF">2021-12-04T18:17:02Z</dcterms:modified>
</cp:coreProperties>
</file>