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59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5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4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8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6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2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0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2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2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3D4C2-34CD-465A-A8A2-174F961BA0EE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fant-asia.ru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urok.1sept.ru/" TargetMode="External"/><Relationship Id="rId13" Type="http://schemas.openxmlformats.org/officeDocument/2006/relationships/image" Target="../media/image20.emf"/><Relationship Id="rId18" Type="http://schemas.openxmlformats.org/officeDocument/2006/relationships/hyperlink" Target="https://www.instagram.com/pervoes/" TargetMode="External"/><Relationship Id="rId3" Type="http://schemas.openxmlformats.org/officeDocument/2006/relationships/image" Target="../media/image15.emf"/><Relationship Id="rId21" Type="http://schemas.openxmlformats.org/officeDocument/2006/relationships/image" Target="../media/image24.emf"/><Relationship Id="rId7" Type="http://schemas.openxmlformats.org/officeDocument/2006/relationships/image" Target="../media/image17.emf"/><Relationship Id="rId12" Type="http://schemas.openxmlformats.org/officeDocument/2006/relationships/hyperlink" Target="https://ok.ru/digital.september" TargetMode="External"/><Relationship Id="rId17" Type="http://schemas.openxmlformats.org/officeDocument/2006/relationships/image" Target="../media/image22.emf"/><Relationship Id="rId2" Type="http://schemas.openxmlformats.org/officeDocument/2006/relationships/hyperlink" Target="https://edu.1sept.ru/" TargetMode="External"/><Relationship Id="rId16" Type="http://schemas.openxmlformats.org/officeDocument/2006/relationships/hyperlink" Target="https://vk.com/digital.september" TargetMode="External"/><Relationship Id="rId20" Type="http://schemas.openxmlformats.org/officeDocument/2006/relationships/hyperlink" Target="https://www.youtube.com/user/PervoeSentyabr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1sept.ru/" TargetMode="External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15" Type="http://schemas.openxmlformats.org/officeDocument/2006/relationships/image" Target="../media/image21.emf"/><Relationship Id="rId10" Type="http://schemas.openxmlformats.org/officeDocument/2006/relationships/hyperlink" Target="https://ds.1sept.ru/" TargetMode="External"/><Relationship Id="rId19" Type="http://schemas.openxmlformats.org/officeDocument/2006/relationships/image" Target="../media/image23.emf"/><Relationship Id="rId4" Type="http://schemas.openxmlformats.org/officeDocument/2006/relationships/hyperlink" Target="https://video.1sept.ru/" TargetMode="External"/><Relationship Id="rId9" Type="http://schemas.openxmlformats.org/officeDocument/2006/relationships/image" Target="../media/image18.emf"/><Relationship Id="rId14" Type="http://schemas.openxmlformats.org/officeDocument/2006/relationships/hyperlink" Target="https://www.facebook.com/digital.septembe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E8A8A-D298-A043-A1B0-F6245A9E4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91842"/>
            <a:ext cx="4752528" cy="3456384"/>
          </a:xfrm>
        </p:spPr>
        <p:txBody>
          <a:bodyPr>
            <a:normAutofit/>
          </a:bodyPr>
          <a:lstStyle/>
          <a:p>
            <a:r>
              <a:rPr lang="ru-RU" sz="2800" b="0" dirty="0"/>
              <a:t>Смотрю в книгу, вижу фигу. </a:t>
            </a:r>
            <a:br>
              <a:rPr lang="ru-RU" sz="2800" b="0" dirty="0"/>
            </a:br>
            <a:r>
              <a:rPr lang="ru-RU" sz="2800" b="0" dirty="0"/>
              <a:t>Как научиться осознанному чтению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DBF8DF-B5DC-6A46-A02B-BF3BBDC92486}"/>
              </a:ext>
            </a:extLst>
          </p:cNvPr>
          <p:cNvSpPr txBox="1"/>
          <p:nvPr/>
        </p:nvSpPr>
        <p:spPr>
          <a:xfrm>
            <a:off x="971600" y="37958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32527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7E649E-C1D3-6444-84F8-0AE69C619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4624" y="423081"/>
            <a:ext cx="7321581" cy="543706"/>
          </a:xfrm>
        </p:spPr>
        <p:txBody>
          <a:bodyPr>
            <a:noAutofit/>
          </a:bodyPr>
          <a:lstStyle/>
          <a:p>
            <a:r>
              <a:rPr lang="ru-RU" sz="3500" b="0" dirty="0"/>
              <a:t>Поучительные истории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0E4D61C-D10B-7C49-AE47-3167F289B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46" y="483518"/>
            <a:ext cx="4202033" cy="2801354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736F314-37C5-8D4D-9531-60CF92C324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5605"/>
            <a:ext cx="3139517" cy="313951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DE1A566-B0D8-694D-A94B-0CD0C85F1F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471" y="1058188"/>
            <a:ext cx="2204234" cy="272876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85AC20-EBB2-6B4D-84E3-F8DEEC97D3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1" y="1540841"/>
            <a:ext cx="2007315" cy="308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27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3348E7-E82A-8644-BF93-46FA7A8B0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091" y="483518"/>
            <a:ext cx="4402832" cy="543706"/>
          </a:xfrm>
        </p:spPr>
        <p:txBody>
          <a:bodyPr>
            <a:normAutofit fontScale="90000"/>
          </a:bodyPr>
          <a:lstStyle/>
          <a:p>
            <a:r>
              <a:rPr lang="ru-RU" b="0" dirty="0"/>
              <a:t>Прогнозируем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57686C-9B89-0C40-824F-718ED5456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8" y="1131590"/>
            <a:ext cx="5194920" cy="374441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300" dirty="0">
                <a:solidFill>
                  <a:schemeClr val="tx1"/>
                </a:solidFill>
                <a:latin typeface="Cambria" panose="02040503050406030204" pitchFamily="18" charset="0"/>
              </a:rPr>
              <a:t>                  ПЧЕЛА И ОСА</a:t>
            </a:r>
          </a:p>
          <a:p>
            <a:pPr algn="l"/>
            <a:r>
              <a:rPr lang="ru-RU" sz="1900" dirty="0">
                <a:solidFill>
                  <a:schemeClr val="tx1"/>
                </a:solidFill>
                <a:latin typeface="Cambria" panose="02040503050406030204" pitchFamily="18" charset="0"/>
              </a:rPr>
              <a:t>      Сидела оса на клубничной грядке и объедала ягоды. Видит, пчела трудится, и говорит:   </a:t>
            </a:r>
          </a:p>
          <a:p>
            <a:pPr algn="l"/>
            <a:r>
              <a:rPr lang="ru-RU" sz="1900" dirty="0">
                <a:solidFill>
                  <a:schemeClr val="tx1"/>
                </a:solidFill>
                <a:latin typeface="Cambria" panose="02040503050406030204" pitchFamily="18" charset="0"/>
              </a:rPr>
              <a:t>      – Какая же ты глупая! Весь день нектар собираешь, а мед человеку достается. А на меня человек работает. Хозяин клубнику растит, хозяйка варенье варит, а я лакомлюсь. И живу я, как царица, прямо в доме, на веранде.  </a:t>
            </a:r>
          </a:p>
          <a:p>
            <a:pPr algn="l"/>
            <a:r>
              <a:rPr lang="ru-RU" sz="1900" dirty="0">
                <a:solidFill>
                  <a:schemeClr val="tx1"/>
                </a:solidFill>
                <a:latin typeface="Cambria" panose="02040503050406030204" pitchFamily="18" charset="0"/>
              </a:rPr>
              <a:t>      Ничего не сказала трудолюбивая пчела. У нее не было времени на пустые разговоры. Наелась оса до отвала, прилетела к своему гнезду… 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5E481C-C614-1C49-BAFD-2D73D3B27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36" y="483518"/>
            <a:ext cx="3604164" cy="252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55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7339EF-C919-B447-A3BE-63A8C4A28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7494"/>
            <a:ext cx="8458200" cy="1102519"/>
          </a:xfrm>
        </p:spPr>
        <p:txBody>
          <a:bodyPr>
            <a:normAutofit fontScale="90000"/>
          </a:bodyPr>
          <a:lstStyle/>
          <a:p>
            <a:r>
              <a:rPr lang="ru-RU" b="0" dirty="0"/>
              <a:t>Проверяем правильность прогноза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18C85C-7217-A741-9A85-FE6503F48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00150"/>
            <a:ext cx="8229600" cy="1803648"/>
          </a:xfrm>
        </p:spPr>
        <p:txBody>
          <a:bodyPr>
            <a:normAutofit/>
          </a:bodyPr>
          <a:lstStyle/>
          <a:p>
            <a:pPr algn="l"/>
            <a:r>
              <a:rPr lang="ru-RU" sz="1800" i="1" dirty="0">
                <a:solidFill>
                  <a:schemeClr val="tx1"/>
                </a:solidFill>
                <a:latin typeface="Cambria" panose="02040503050406030204" pitchFamily="18" charset="0"/>
              </a:rPr>
              <a:t>… А гнезда и след простыл. Сунул хозяин осинник в мешок, да и выбросил. Не нужны в доме такие квартиранты. А пчеле – почет особый. На зиму хозяин </a:t>
            </a:r>
            <a:r>
              <a:rPr lang="ru-RU" sz="1800" i="1">
                <a:solidFill>
                  <a:schemeClr val="tx1"/>
                </a:solidFill>
                <a:latin typeface="Cambria" panose="02040503050406030204" pitchFamily="18" charset="0"/>
              </a:rPr>
              <a:t>улей утеплил </a:t>
            </a:r>
            <a:r>
              <a:rPr lang="ru-RU" sz="1800" i="1" dirty="0">
                <a:solidFill>
                  <a:schemeClr val="tx1"/>
                </a:solidFill>
                <a:latin typeface="Cambria" panose="02040503050406030204" pitchFamily="18" charset="0"/>
              </a:rPr>
              <a:t>и варенья пчелам оставил, чтобы им сытно жилось. Вот и размышляй, кто у кого в услужении.  </a:t>
            </a:r>
            <a:endParaRPr lang="ru-RU" sz="1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l"/>
            <a:r>
              <a:rPr lang="ru-RU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Важно!!!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85AC13-B104-2C4F-BCEA-0249FFE72CDE}"/>
              </a:ext>
            </a:extLst>
          </p:cNvPr>
          <p:cNvSpPr txBox="1"/>
          <p:nvPr/>
        </p:nvSpPr>
        <p:spPr>
          <a:xfrm>
            <a:off x="107504" y="3003798"/>
            <a:ext cx="5040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</a:rPr>
              <a:t>Если окончания детей не совпали с мыслью автора, ни в коем случае не говорить, что это неправильно. У каждого свое видение. Лучше сказать, что история может начинаться одинаково, а заканчиваться по разному. </a:t>
            </a:r>
          </a:p>
        </p:txBody>
      </p:sp>
    </p:spTree>
    <p:extLst>
      <p:ext uri="{BB962C8B-B14F-4D97-AF65-F5344CB8AC3E}">
        <p14:creationId xmlns:p14="http://schemas.microsoft.com/office/powerpoint/2010/main" val="3237814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79FFA-1866-8A4C-AE42-CCF16B2EB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339502"/>
            <a:ext cx="6275040" cy="543706"/>
          </a:xfrm>
        </p:spPr>
        <p:txBody>
          <a:bodyPr>
            <a:normAutofit fontScale="90000"/>
          </a:bodyPr>
          <a:lstStyle/>
          <a:p>
            <a:r>
              <a:rPr lang="ru-RU" b="0" dirty="0">
                <a:latin typeface="Cambria" panose="02040503050406030204" pitchFamily="18" charset="0"/>
              </a:rPr>
              <a:t>Как связаться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6C3234-EF5F-3549-97A6-E69C59033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3928" y="1159746"/>
            <a:ext cx="4970434" cy="324036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Сайт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hlinkClick r:id="rId2"/>
              </a:rPr>
              <a:t>www.fant-asia.ru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@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tamara.kryukova.writer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 – </a:t>
            </a:r>
            <a:r>
              <a:rPr lang="ru-RU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Инстаграм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@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kryukova.writer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 – </a:t>
            </a:r>
            <a:r>
              <a:rPr lang="ru-RU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ТикТок</a:t>
            </a:r>
            <a:endParaRPr lang="ru-RU" sz="20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ru-RU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Вконтакте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.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https://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m.vk.com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/fantasia1</a:t>
            </a:r>
            <a:endParaRPr lang="ru-RU" sz="20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E-mail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tamara.kr@mail.ru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endParaRPr lang="en-US" sz="2000" dirty="0">
              <a:latin typeface="Cambria" panose="02040503050406030204" pitchFamily="18" charset="0"/>
            </a:endParaRP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831FDA-290E-234E-A569-3B68825C12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9907"/>
            <a:ext cx="2756948" cy="367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58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39752" y="3147814"/>
            <a:ext cx="3960440" cy="36004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CE4A1F"/>
                </a:solidFill>
                <a:latin typeface="Roboto Black"/>
                <a:cs typeface="Roboto Black"/>
              </a:rPr>
              <a:t>Наши социальные сети</a:t>
            </a:r>
          </a:p>
        </p:txBody>
      </p:sp>
      <p:pic>
        <p:nvPicPr>
          <p:cNvPr id="5" name="Изображение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290230"/>
            <a:ext cx="1872208" cy="417424"/>
          </a:xfrm>
          <a:prstGeom prst="rect">
            <a:avLst/>
          </a:prstGeom>
        </p:spPr>
      </p:pic>
      <p:pic>
        <p:nvPicPr>
          <p:cNvPr id="6" name="Изображение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1290230"/>
            <a:ext cx="1872208" cy="417424"/>
          </a:xfrm>
          <a:prstGeom prst="rect">
            <a:avLst/>
          </a:prstGeom>
        </p:spPr>
      </p:pic>
      <p:pic>
        <p:nvPicPr>
          <p:cNvPr id="8" name="Изображение 7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104" y="1290230"/>
            <a:ext cx="1872208" cy="417424"/>
          </a:xfrm>
          <a:prstGeom prst="rect">
            <a:avLst/>
          </a:prstGeom>
        </p:spPr>
      </p:pic>
      <p:pic>
        <p:nvPicPr>
          <p:cNvPr id="9" name="Изображение 8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1760" y="2010310"/>
            <a:ext cx="1872208" cy="417424"/>
          </a:xfrm>
          <a:prstGeom prst="rect">
            <a:avLst/>
          </a:prstGeom>
        </p:spPr>
      </p:pic>
      <p:pic>
        <p:nvPicPr>
          <p:cNvPr id="10" name="Изображение 9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8024" y="2010310"/>
            <a:ext cx="1872208" cy="417424"/>
          </a:xfrm>
          <a:prstGeom prst="rect">
            <a:avLst/>
          </a:prstGeom>
        </p:spPr>
      </p:pic>
      <p:pic>
        <p:nvPicPr>
          <p:cNvPr id="11" name="Изображение 10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27784" y="3723878"/>
            <a:ext cx="504056" cy="504056"/>
          </a:xfrm>
          <a:prstGeom prst="rect">
            <a:avLst/>
          </a:prstGeom>
        </p:spPr>
      </p:pic>
      <p:pic>
        <p:nvPicPr>
          <p:cNvPr id="12" name="Изображение 11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03948" y="3723878"/>
            <a:ext cx="504056" cy="504056"/>
          </a:xfrm>
          <a:prstGeom prst="rect">
            <a:avLst/>
          </a:prstGeom>
        </p:spPr>
      </p:pic>
      <p:pic>
        <p:nvPicPr>
          <p:cNvPr id="13" name="Изображение 12">
            <a:hlinkClick r:id="rId16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65866" y="3723878"/>
            <a:ext cx="504056" cy="504056"/>
          </a:xfrm>
          <a:prstGeom prst="rect">
            <a:avLst/>
          </a:prstGeom>
        </p:spPr>
      </p:pic>
      <p:pic>
        <p:nvPicPr>
          <p:cNvPr id="14" name="Изображение 13">
            <a:hlinkClick r:id="rId18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42030" y="3723878"/>
            <a:ext cx="504056" cy="504056"/>
          </a:xfrm>
          <a:prstGeom prst="rect">
            <a:avLst/>
          </a:prstGeom>
        </p:spPr>
      </p:pic>
      <p:pic>
        <p:nvPicPr>
          <p:cNvPr id="15" name="Изображение 14">
            <a:hlinkClick r:id="rId20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80112" y="3723878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71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9522"/>
            <a:ext cx="4906888" cy="543706"/>
          </a:xfrm>
        </p:spPr>
        <p:txBody>
          <a:bodyPr>
            <a:normAutofit/>
          </a:bodyPr>
          <a:lstStyle/>
          <a:p>
            <a:r>
              <a:rPr lang="ru-RU" sz="2800" b="0" dirty="0"/>
              <a:t>Великие о чтении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00150"/>
            <a:ext cx="4413176" cy="1155576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«Читатель судит, наслаждаясь текстом, и наслаждается, рассуждая». </a:t>
            </a:r>
          </a:p>
          <a:p>
            <a:r>
              <a:rPr lang="ru-RU" sz="1800" dirty="0">
                <a:solidFill>
                  <a:schemeClr val="tx1"/>
                </a:solidFill>
              </a:rPr>
              <a:t>                                                      Гёте</a:t>
            </a:r>
          </a:p>
          <a:p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82952" y="2742952"/>
            <a:ext cx="3203848" cy="18516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9A14C9-5869-0545-8ABA-FC2BD19B23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48878"/>
            <a:ext cx="2784309" cy="20882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0830BC-3555-DD49-B282-FF9D4E96836B}"/>
              </a:ext>
            </a:extLst>
          </p:cNvPr>
          <p:cNvSpPr txBox="1"/>
          <p:nvPr/>
        </p:nvSpPr>
        <p:spPr>
          <a:xfrm>
            <a:off x="2483768" y="2946138"/>
            <a:ext cx="3203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«Быстрота чтения должна развиваться сообразно скорости понимания, а не наоборот»</a:t>
            </a:r>
          </a:p>
          <a:p>
            <a:r>
              <a:rPr lang="ru-RU" dirty="0"/>
              <a:t>                          Ушинский</a:t>
            </a:r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E2ABE06-0326-464E-ADC5-660EE46FFB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69" y="2084033"/>
            <a:ext cx="1873135" cy="251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92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D982A-67F9-7D49-891A-67F0619AD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9542"/>
            <a:ext cx="5539739" cy="543706"/>
          </a:xfrm>
        </p:spPr>
        <p:txBody>
          <a:bodyPr>
            <a:noAutofit/>
          </a:bodyPr>
          <a:lstStyle/>
          <a:p>
            <a:r>
              <a:rPr lang="ru-RU" sz="3000" b="0" dirty="0"/>
              <a:t>Понимать текст – это значит: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A00679-B897-834E-A2D7-B88F87B68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306562"/>
            <a:ext cx="4844215" cy="3394472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ru-RU" sz="1800" dirty="0">
                <a:solidFill>
                  <a:schemeClr val="tx1"/>
                </a:solidFill>
              </a:rPr>
              <a:t>Знать и понимать каждое слово</a:t>
            </a:r>
          </a:p>
          <a:p>
            <a:pPr marL="514350" indent="-514350" algn="l">
              <a:buAutoNum type="arabicPeriod"/>
            </a:pPr>
            <a:r>
              <a:rPr lang="ru-RU" sz="1800" dirty="0">
                <a:solidFill>
                  <a:schemeClr val="tx1"/>
                </a:solidFill>
              </a:rPr>
              <a:t>Уметь сосредоточить внимание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</a:rPr>
              <a:t>   Подключить воображение</a:t>
            </a:r>
          </a:p>
          <a:p>
            <a:pPr marL="514350" indent="-514350" algn="l">
              <a:buAutoNum type="arabicPeriod"/>
            </a:pPr>
            <a:r>
              <a:rPr lang="ru-RU" sz="1800" dirty="0">
                <a:solidFill>
                  <a:schemeClr val="tx1"/>
                </a:solidFill>
              </a:rPr>
              <a:t>Сохранить в памяти поступившую текстовую информацию</a:t>
            </a:r>
          </a:p>
          <a:p>
            <a:pPr marL="514350" indent="-514350" algn="l">
              <a:buAutoNum type="arabicPeriod"/>
            </a:pPr>
            <a:r>
              <a:rPr lang="ru-RU" sz="1800" dirty="0">
                <a:solidFill>
                  <a:schemeClr val="tx1"/>
                </a:solidFill>
              </a:rPr>
              <a:t>Обладать умением сравнивать</a:t>
            </a:r>
          </a:p>
          <a:p>
            <a:pPr marL="514350" indent="-514350" algn="l">
              <a:buAutoNum type="arabicPeriod"/>
            </a:pPr>
            <a:r>
              <a:rPr lang="ru-RU" sz="1800" dirty="0">
                <a:solidFill>
                  <a:schemeClr val="tx1"/>
                </a:solidFill>
              </a:rPr>
              <a:t>Уметь прогнозировать</a:t>
            </a:r>
          </a:p>
          <a:p>
            <a:pPr marL="514350" indent="-514350" algn="l">
              <a:buAutoNum type="arabicPeriod"/>
            </a:pPr>
            <a:r>
              <a:rPr lang="ru-RU" sz="1800" dirty="0">
                <a:solidFill>
                  <a:schemeClr val="tx1"/>
                </a:solidFill>
              </a:rPr>
              <a:t>Извлекать смысл из подтекстовой информации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66A683-AAA3-1448-BD29-32F1F0CF4A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55" y="566068"/>
            <a:ext cx="3656595" cy="243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17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E3CF6-AF81-CC47-996A-D9614C295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483410"/>
            <a:ext cx="7056784" cy="543706"/>
          </a:xfrm>
        </p:spPr>
        <p:txBody>
          <a:bodyPr>
            <a:normAutofit fontScale="90000"/>
          </a:bodyPr>
          <a:lstStyle/>
          <a:p>
            <a:r>
              <a:rPr lang="ru-RU" b="0" dirty="0"/>
              <a:t>Три уровня понимания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76D9EB-F129-8A45-AA65-14EDC6D40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4906888" cy="3394472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solidFill>
                  <a:schemeClr val="tx1"/>
                </a:solidFill>
              </a:rPr>
              <a:t>Существует три уровня понимания текста: </a:t>
            </a:r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ru-RU" sz="1800" dirty="0">
              <a:solidFill>
                <a:schemeClr val="tx1"/>
              </a:solidFill>
            </a:endParaRPr>
          </a:p>
          <a:p>
            <a:pPr marL="342900" indent="-342900" algn="l">
              <a:buAutoNum type="arabicPeriod"/>
            </a:pPr>
            <a:r>
              <a:rPr lang="ru-RU" sz="1800" dirty="0" err="1">
                <a:solidFill>
                  <a:schemeClr val="tx1"/>
                </a:solidFill>
              </a:rPr>
              <a:t>Фактуальный</a:t>
            </a:r>
            <a:r>
              <a:rPr lang="ru-RU" sz="1800" dirty="0">
                <a:solidFill>
                  <a:schemeClr val="tx1"/>
                </a:solidFill>
              </a:rPr>
              <a:t> – общая информация. Описанные в тексте события и факты</a:t>
            </a:r>
          </a:p>
          <a:p>
            <a:pPr marL="342900" indent="-342900" algn="l">
              <a:buAutoNum type="arabicPeriod"/>
            </a:pPr>
            <a:r>
              <a:rPr lang="ru-RU" sz="1800" dirty="0">
                <a:solidFill>
                  <a:schemeClr val="tx1"/>
                </a:solidFill>
              </a:rPr>
              <a:t>Подтекстовый – Информация, которая заложена между строк. Игра слов. Переносное значение слов. </a:t>
            </a:r>
          </a:p>
          <a:p>
            <a:pPr marL="342900" indent="-342900" algn="l">
              <a:buAutoNum type="arabicPeriod"/>
            </a:pPr>
            <a:r>
              <a:rPr lang="ru-RU" sz="1800" dirty="0">
                <a:solidFill>
                  <a:schemeClr val="tx1"/>
                </a:solidFill>
              </a:rPr>
              <a:t>Концептуальный – Это мысли и чувства автора, создававшего текст, которыми он делится с читателем. </a:t>
            </a:r>
          </a:p>
          <a:p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EFEAAE-BD83-A945-ACEC-8893B8383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084794"/>
            <a:ext cx="3995936" cy="211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92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BB196-1336-524F-8C16-96D860078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46" y="195486"/>
            <a:ext cx="7772400" cy="1102519"/>
          </a:xfrm>
        </p:spPr>
        <p:txBody>
          <a:bodyPr>
            <a:normAutofit/>
          </a:bodyPr>
          <a:lstStyle/>
          <a:p>
            <a:r>
              <a:rPr lang="ru-RU" b="0" dirty="0"/>
              <a:t>Диалог с текстом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B3914C-B268-E041-B3CE-74EF25CB0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8965" y="1419622"/>
            <a:ext cx="4536504" cy="3576352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Открытые вопросы: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«Куда ушли мамонты?», «С кем играет кенгуру?», Почему летучая мышь вниз головой спит?» Живой ум требует ответа. В активное состояние приходят все процессы работы мозга: мышление, память, воображение, внимание</a:t>
            </a:r>
          </a:p>
          <a:p>
            <a:endParaRPr lang="ru-RU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AA7C3A-FC64-0546-9A23-397353960746}"/>
              </a:ext>
            </a:extLst>
          </p:cNvPr>
          <p:cNvSpPr txBox="1"/>
          <p:nvPr/>
        </p:nvSpPr>
        <p:spPr>
          <a:xfrm>
            <a:off x="376949" y="1192318"/>
            <a:ext cx="41920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</a:rPr>
              <a:t>Ведение диалога с текстом является важнейшим навыком. Это помогает включить непроизвольное внимание. Диалог включает три этапа:</a:t>
            </a:r>
          </a:p>
          <a:p>
            <a:pPr marL="342900" indent="-342900">
              <a:buAutoNum type="arabicPeriod"/>
            </a:pPr>
            <a:r>
              <a:rPr lang="ru-RU" dirty="0">
                <a:latin typeface="Cambria" panose="02040503050406030204" pitchFamily="18" charset="0"/>
              </a:rPr>
              <a:t>Вопрос</a:t>
            </a:r>
          </a:p>
          <a:p>
            <a:pPr marL="342900" indent="-342900">
              <a:buAutoNum type="arabicPeriod"/>
            </a:pPr>
            <a:r>
              <a:rPr lang="ru-RU" dirty="0">
                <a:latin typeface="Cambria" panose="02040503050406030204" pitchFamily="18" charset="0"/>
              </a:rPr>
              <a:t>Прогнозирование</a:t>
            </a:r>
          </a:p>
          <a:p>
            <a:pPr marL="342900" indent="-342900">
              <a:buAutoNum type="arabicPeriod"/>
            </a:pPr>
            <a:r>
              <a:rPr lang="ru-RU" dirty="0">
                <a:latin typeface="Cambria" panose="02040503050406030204" pitchFamily="18" charset="0"/>
              </a:rPr>
              <a:t>Самоконтроль</a:t>
            </a:r>
          </a:p>
          <a:p>
            <a:pPr marL="342900" indent="-342900">
              <a:buAutoNum type="arabicPeriod"/>
            </a:pPr>
            <a:endParaRPr lang="ru-RU" dirty="0">
              <a:latin typeface="Cambria" panose="02040503050406030204" pitchFamily="18" charset="0"/>
            </a:endParaRPr>
          </a:p>
          <a:p>
            <a:pPr marL="342900" indent="-342900">
              <a:buAutoNum type="arabicPeriod"/>
            </a:pPr>
            <a:endParaRPr lang="ru-RU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Вопросы бывают открытыми и скрытыми. Они будят фантазию ребенка, включает воображение. </a:t>
            </a:r>
          </a:p>
          <a:p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788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E0E65B-7A7F-384C-A7FA-922429769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49" y="413173"/>
            <a:ext cx="4690864" cy="543706"/>
          </a:xfrm>
        </p:spPr>
        <p:txBody>
          <a:bodyPr>
            <a:normAutofit fontScale="90000"/>
          </a:bodyPr>
          <a:lstStyle/>
          <a:p>
            <a:r>
              <a:rPr lang="ru-RU" b="0" dirty="0"/>
              <a:t>Скрытые 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2948AF-2790-8B48-8A8C-AEF26957F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56879"/>
            <a:ext cx="5256584" cy="3637743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solidFill>
                  <a:schemeClr val="tx1"/>
                </a:solidFill>
              </a:rPr>
              <a:t>«Три маленькие хрюшки отчаянно кричат…» </a:t>
            </a:r>
          </a:p>
          <a:p>
            <a:pPr lvl="0" algn="l"/>
            <a:r>
              <a:rPr lang="ru-RU" sz="1800" dirty="0">
                <a:solidFill>
                  <a:schemeClr val="tx1"/>
                </a:solidFill>
              </a:rPr>
              <a:t>«Однажды сунулся заяц в огород по капусту. Только из-под забора вылез, смотрит – возле грядок чудище…» 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«Испугалась хозяйка…»</a:t>
            </a:r>
          </a:p>
          <a:p>
            <a:pPr algn="l"/>
            <a:endParaRPr lang="ru-RU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669994-742F-B74A-8B66-02C91DEBED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19522"/>
            <a:ext cx="3528392" cy="23351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968AFC-E22B-AC49-A1C1-F2A5E3B1D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592151"/>
            <a:ext cx="3528392" cy="19837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6CCE6C-9452-E34D-956B-BFE52AF39156}"/>
              </a:ext>
            </a:extLst>
          </p:cNvPr>
          <p:cNvSpPr txBox="1"/>
          <p:nvPr/>
        </p:nvSpPr>
        <p:spPr>
          <a:xfrm>
            <a:off x="251520" y="2587247"/>
            <a:ext cx="2016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«В разных местах одуванчики называют по разному. То зубной травой, то молочниками, то пуховиками…»</a:t>
            </a:r>
          </a:p>
        </p:txBody>
      </p:sp>
    </p:spTree>
    <p:extLst>
      <p:ext uri="{BB962C8B-B14F-4D97-AF65-F5344CB8AC3E}">
        <p14:creationId xmlns:p14="http://schemas.microsoft.com/office/powerpoint/2010/main" val="1841650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08909-A834-8D40-814E-18AE232A1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9502"/>
            <a:ext cx="8229600" cy="693946"/>
          </a:xfrm>
        </p:spPr>
        <p:txBody>
          <a:bodyPr>
            <a:normAutofit fontScale="90000"/>
          </a:bodyPr>
          <a:lstStyle/>
          <a:p>
            <a:r>
              <a:rPr lang="ru-RU" b="0" dirty="0"/>
              <a:t>Выделяем главную мысль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5320F4-55E7-2E48-A920-619ED3F6E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3579"/>
            <a:ext cx="8291264" cy="369854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1800" dirty="0">
                <a:solidFill>
                  <a:schemeClr val="tx1"/>
                </a:solidFill>
              </a:rPr>
              <a:t>Лучше всего отрабатывать это сначала на пословицах и поговорках, потом на баснях и сказках. Пословицы и поговорки похожи на орешки. В них есть скорлупка и ядрышко.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Скорлупка – это событие, описанное в тексте. Ядрышко – это главная мысль заключенная в пословице. </a:t>
            </a:r>
          </a:p>
          <a:p>
            <a:pPr algn="l"/>
            <a:endParaRPr lang="ru-RU" sz="1800" dirty="0">
              <a:solidFill>
                <a:schemeClr val="tx1"/>
              </a:solidFill>
            </a:endParaRPr>
          </a:p>
          <a:p>
            <a:pPr algn="l"/>
            <a:r>
              <a:rPr lang="ru-RU" sz="1800" b="1" dirty="0">
                <a:solidFill>
                  <a:schemeClr val="tx1"/>
                </a:solidFill>
              </a:rPr>
              <a:t>Найди общие скорлупку и ядрышко</a:t>
            </a:r>
            <a:r>
              <a:rPr lang="ru-RU" sz="1800" dirty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На чужой роток не наденешь платок.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Рыбак рыбака видит издалека.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Гусь свинье не товарищ.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***</a:t>
            </a:r>
            <a:endParaRPr lang="ru-RU" sz="1800" dirty="0">
              <a:solidFill>
                <a:schemeClr val="tx1"/>
              </a:solidFill>
            </a:endParaRPr>
          </a:p>
          <a:p>
            <a:pPr algn="l"/>
            <a:r>
              <a:rPr lang="ru-RU" sz="1800" i="1" dirty="0">
                <a:solidFill>
                  <a:schemeClr val="tx1"/>
                </a:solidFill>
              </a:rPr>
              <a:t>Разные люди друг друга не понимают</a:t>
            </a:r>
          </a:p>
          <a:p>
            <a:pPr algn="l"/>
            <a:r>
              <a:rPr lang="ru-RU" sz="1800" i="1" dirty="0">
                <a:solidFill>
                  <a:schemeClr val="tx1"/>
                </a:solidFill>
              </a:rPr>
              <a:t>Другому человеку не запретишь говорить</a:t>
            </a:r>
          </a:p>
          <a:p>
            <a:pPr algn="l"/>
            <a:r>
              <a:rPr lang="ru-RU" sz="1800" i="1" dirty="0">
                <a:solidFill>
                  <a:schemeClr val="tx1"/>
                </a:solidFill>
              </a:rPr>
              <a:t>Люди, интересующиеся одним делом, хорошо </a:t>
            </a:r>
            <a:endParaRPr lang="en-US" sz="1800" i="1" dirty="0">
              <a:solidFill>
                <a:schemeClr val="tx1"/>
              </a:solidFill>
            </a:endParaRPr>
          </a:p>
          <a:p>
            <a:pPr algn="l"/>
            <a:r>
              <a:rPr lang="ru-RU" sz="1800" i="1" dirty="0">
                <a:solidFill>
                  <a:schemeClr val="tx1"/>
                </a:solidFill>
              </a:rPr>
              <a:t>понимают друг друга </a:t>
            </a:r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62604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7A736-704E-E44B-8731-3417479FD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2406"/>
            <a:ext cx="8229600" cy="801509"/>
          </a:xfrm>
        </p:spPr>
        <p:txBody>
          <a:bodyPr>
            <a:normAutofit/>
          </a:bodyPr>
          <a:lstStyle/>
          <a:p>
            <a:r>
              <a:rPr lang="ru-RU" b="0" dirty="0"/>
              <a:t>Щёлкаем орешки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4AC8AB-E6C1-E84E-B36C-2579D87FD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45663"/>
            <a:ext cx="4978896" cy="399405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1800" b="1" dirty="0">
                <a:solidFill>
                  <a:schemeClr val="tx1"/>
                </a:solidFill>
              </a:rPr>
              <a:t>Собери части пословиц</a:t>
            </a:r>
            <a:r>
              <a:rPr lang="ru-RU" sz="1800" dirty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Лучше синица в руке…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Лучше вода у друга…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Лучше горькая правда…</a:t>
            </a:r>
          </a:p>
          <a:p>
            <a:pPr algn="l"/>
            <a:endParaRPr lang="ru-RU" sz="1800" dirty="0">
              <a:solidFill>
                <a:schemeClr val="tx1"/>
              </a:solidFill>
            </a:endParaRPr>
          </a:p>
          <a:p>
            <a:pPr algn="l"/>
            <a:r>
              <a:rPr lang="ru-RU" sz="1800" b="1" dirty="0">
                <a:solidFill>
                  <a:schemeClr val="tx1"/>
                </a:solidFill>
              </a:rPr>
              <a:t>Собери пословицы правильно</a:t>
            </a:r>
            <a:r>
              <a:rPr lang="ru-RU" sz="1800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За большим погонишься, а лень портит, знай свой шесток, малое потеряешь, работа учит, всяк сверчок</a:t>
            </a:r>
          </a:p>
          <a:p>
            <a:pPr algn="l"/>
            <a:endParaRPr lang="ru-RU" sz="1800" dirty="0">
              <a:solidFill>
                <a:schemeClr val="tx1"/>
              </a:solidFill>
            </a:endParaRP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Вместе тесно, да смех одолел.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Говорил до вечера, а ума не вынес.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Рад бы заплакать, да врозь скучно.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Вырасти вырос, а слушать нечего. </a:t>
            </a:r>
          </a:p>
          <a:p>
            <a:endParaRPr lang="ru-RU" sz="1800" dirty="0"/>
          </a:p>
          <a:p>
            <a:endParaRPr lang="ru-RU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EF94B0-5E36-FF4F-BF7D-7E8302B54D7C}"/>
              </a:ext>
            </a:extLst>
          </p:cNvPr>
          <p:cNvSpPr txBox="1"/>
          <p:nvPr/>
        </p:nvSpPr>
        <p:spPr>
          <a:xfrm>
            <a:off x="3866894" y="980646"/>
            <a:ext cx="339472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/>
              <a:t>… чем лесть</a:t>
            </a:r>
          </a:p>
          <a:p>
            <a:r>
              <a:rPr lang="ru-RU" sz="1700" dirty="0"/>
              <a:t>… чем журавль в небе</a:t>
            </a:r>
          </a:p>
          <a:p>
            <a:r>
              <a:rPr lang="ru-RU" sz="1700" dirty="0"/>
              <a:t>… чем мед у врага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A6488F-6F2B-7347-A278-612EF40ACE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856" y="483518"/>
            <a:ext cx="1933259" cy="258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33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8A709-79C4-9A4F-9FFB-7F1E160CE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950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0" dirty="0"/>
              <a:t>Работа с пословицами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DC7F8D-68BF-FD43-B30A-25DB1DBCD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63228"/>
            <a:ext cx="4248471" cy="3740770"/>
          </a:xfrm>
        </p:spPr>
        <p:txBody>
          <a:bodyPr>
            <a:normAutofit fontScale="92500"/>
          </a:bodyPr>
          <a:lstStyle/>
          <a:p>
            <a:pPr algn="l"/>
            <a:r>
              <a:rPr lang="ru-RU" sz="1800" b="1" dirty="0">
                <a:solidFill>
                  <a:schemeClr val="tx1"/>
                </a:solidFill>
              </a:rPr>
              <a:t>Сравните пословицы и скажите, чем они отличаются. 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Сапожник всегда без сапог (русская)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В доме плотника нет скамейки (китайская)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Красильщик в некрашеных шароварах (японская)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Гадалка своей судьбы не знает (осетинская)</a:t>
            </a:r>
          </a:p>
          <a:p>
            <a:pPr algn="l"/>
            <a:endParaRPr lang="ru-RU" sz="1800" dirty="0">
              <a:solidFill>
                <a:schemeClr val="tx1"/>
              </a:solidFill>
            </a:endParaRPr>
          </a:p>
          <a:p>
            <a:pPr algn="l"/>
            <a:r>
              <a:rPr lang="ru-RU" sz="1800" b="1" dirty="0">
                <a:solidFill>
                  <a:schemeClr val="tx1"/>
                </a:solidFill>
              </a:rPr>
              <a:t>Придумай свою пословицу, которая означает то же самое. </a:t>
            </a:r>
          </a:p>
          <a:p>
            <a:pPr algn="l"/>
            <a:r>
              <a:rPr lang="ru-RU" sz="1800" b="1" dirty="0">
                <a:solidFill>
                  <a:schemeClr val="tx1"/>
                </a:solidFill>
              </a:rPr>
              <a:t>Придумай историю, когда можно употребить одну из этих пословиц</a:t>
            </a:r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9E8281-B926-C54B-BD2F-28B14AA76005}"/>
              </a:ext>
            </a:extLst>
          </p:cNvPr>
          <p:cNvSpPr txBox="1"/>
          <p:nvPr/>
        </p:nvSpPr>
        <p:spPr>
          <a:xfrm>
            <a:off x="4716016" y="1063228"/>
            <a:ext cx="43204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Найди «лишнюю» пословицу</a:t>
            </a:r>
          </a:p>
          <a:p>
            <a:endParaRPr lang="ru-RU" b="1" dirty="0"/>
          </a:p>
          <a:p>
            <a:r>
              <a:rPr lang="ru-RU" dirty="0"/>
              <a:t>Горшечник пьет воду из горшка (турецкая)</a:t>
            </a:r>
          </a:p>
          <a:p>
            <a:r>
              <a:rPr lang="ru-RU" dirty="0"/>
              <a:t>Повар всегда сыт (вьетнамская)</a:t>
            </a:r>
          </a:p>
          <a:p>
            <a:r>
              <a:rPr lang="ru-RU" dirty="0"/>
              <a:t>Дверь плотника всегда сломана (арабская)</a:t>
            </a:r>
          </a:p>
          <a:p>
            <a:r>
              <a:rPr lang="ru-RU" dirty="0"/>
              <a:t>Первым пробует мед пасечник (осетинская)</a:t>
            </a:r>
          </a:p>
        </p:txBody>
      </p:sp>
    </p:spTree>
    <p:extLst>
      <p:ext uri="{BB962C8B-B14F-4D97-AF65-F5344CB8AC3E}">
        <p14:creationId xmlns:p14="http://schemas.microsoft.com/office/powerpoint/2010/main" val="12332971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786</Words>
  <Application>Microsoft Office PowerPoint</Application>
  <PresentationFormat>Экран (16:9)</PresentationFormat>
  <Paragraphs>99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</vt:lpstr>
      <vt:lpstr>Roboto Black</vt:lpstr>
      <vt:lpstr>Тема Office</vt:lpstr>
      <vt:lpstr>Смотрю в книгу, вижу фигу.  Как научиться осознанному чтению</vt:lpstr>
      <vt:lpstr>Великие о чтении</vt:lpstr>
      <vt:lpstr>Понимать текст – это значит:</vt:lpstr>
      <vt:lpstr>Три уровня понимания</vt:lpstr>
      <vt:lpstr>Диалог с текстом</vt:lpstr>
      <vt:lpstr>Скрытые вопросы</vt:lpstr>
      <vt:lpstr>Выделяем главную мысль</vt:lpstr>
      <vt:lpstr>Щёлкаем орешки</vt:lpstr>
      <vt:lpstr>Работа с пословицами</vt:lpstr>
      <vt:lpstr>Поучительные истории</vt:lpstr>
      <vt:lpstr>Прогнозируем</vt:lpstr>
      <vt:lpstr>Проверяем правильность прогноза</vt:lpstr>
      <vt:lpstr>Как связаться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Черепнева</dc:creator>
  <cp:lastModifiedBy>Юрий Бределев</cp:lastModifiedBy>
  <cp:revision>12</cp:revision>
  <dcterms:created xsi:type="dcterms:W3CDTF">2019-11-08T08:59:02Z</dcterms:created>
  <dcterms:modified xsi:type="dcterms:W3CDTF">2021-10-27T07:02:29Z</dcterms:modified>
</cp:coreProperties>
</file>