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57" r:id="rId4"/>
    <p:sldId id="264" r:id="rId5"/>
    <p:sldId id="286" r:id="rId6"/>
    <p:sldId id="298" r:id="rId7"/>
    <p:sldId id="287" r:id="rId8"/>
    <p:sldId id="290" r:id="rId9"/>
    <p:sldId id="291" r:id="rId10"/>
    <p:sldId id="292" r:id="rId11"/>
    <p:sldId id="259" r:id="rId12"/>
    <p:sldId id="310" r:id="rId13"/>
    <p:sldId id="311" r:id="rId14"/>
    <p:sldId id="294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EB27-294C-498E-BB78-04034476F98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5FB3B-3BD2-4F74-9A85-159CBC7528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75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5FB3B-3BD2-4F74-9A85-159CBC7528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654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5FB3B-3BD2-4F74-9A85-159CBC7528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389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77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597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380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7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127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0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0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405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754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956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FB28-205F-43DE-B08E-A2615CCC0BC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D808-9F15-4271-9E6D-87AE8FC11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617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Понятие объективности результатов оценочных процедур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056784" cy="1224136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Рекомендации для педагогов школ,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зам.директоров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по учебной работе, методистов школьных предметных объединений, городских методических служб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4629035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60399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2021 г.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318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768" y="356927"/>
            <a:ext cx="8208912" cy="18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В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связи с этим,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необходимо: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cs typeface="Times New Roman"/>
              </a:rPr>
              <a:t> </a:t>
            </a:r>
            <a:r>
              <a:rPr lang="ru-RU" sz="1600" b="1" dirty="0" smtClean="0">
                <a:cs typeface="Times New Roman"/>
              </a:rPr>
              <a:t>Уделять </a:t>
            </a:r>
            <a:r>
              <a:rPr lang="ru-RU" sz="1600" b="1" dirty="0">
                <a:cs typeface="Times New Roman"/>
              </a:rPr>
              <a:t>внимание объективности оценивания, пониманию критериев и чёткому следованию критериям </a:t>
            </a:r>
            <a:r>
              <a:rPr lang="ru-RU" sz="1600" b="1" dirty="0" smtClean="0">
                <a:cs typeface="Times New Roman"/>
              </a:rPr>
              <a:t>оценивания;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b="1" dirty="0" smtClean="0">
                <a:cs typeface="Times New Roman"/>
              </a:rPr>
              <a:t>Должно </a:t>
            </a:r>
            <a:r>
              <a:rPr lang="ru-RU" sz="1600" b="1" dirty="0">
                <a:cs typeface="Times New Roman"/>
              </a:rPr>
              <a:t>быть единое восприятие критериев </a:t>
            </a:r>
            <a:r>
              <a:rPr lang="ru-RU" sz="1600" b="1" dirty="0" smtClean="0">
                <a:cs typeface="Times New Roman"/>
              </a:rPr>
              <a:t>оценивания у </a:t>
            </a:r>
            <a:r>
              <a:rPr lang="ru-RU" sz="1600" b="1" dirty="0">
                <a:cs typeface="Times New Roman"/>
              </a:rPr>
              <a:t>педагогов и </a:t>
            </a:r>
            <a:r>
              <a:rPr lang="ru-RU" sz="1600" b="1" dirty="0" smtClean="0">
                <a:cs typeface="Times New Roman"/>
              </a:rPr>
              <a:t>учеников;</a:t>
            </a:r>
            <a:endParaRPr lang="ru-RU" sz="1600" b="1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600" b="1" dirty="0" smtClean="0">
                <a:cs typeface="Times New Roman"/>
              </a:rPr>
              <a:t>Необходимо </a:t>
            </a:r>
            <a:r>
              <a:rPr lang="ru-RU" sz="1600" b="1" dirty="0">
                <a:cs typeface="Times New Roman"/>
              </a:rPr>
              <a:t>вовлекать в процесс оценивания и самих учеников, они должны понимать, за что была выставлена та или иная оценка.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059" y="3140968"/>
            <a:ext cx="8064896" cy="1708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spcAft>
                <a:spcPts val="600"/>
              </a:spcAft>
              <a:buFont typeface="Wingdings" pitchFamily="2" charset="2"/>
              <a:buChar char="Ø"/>
              <a:tabLst>
                <a:tab pos="808038" algn="l"/>
              </a:tabLst>
            </a:pP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Если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бы было корректное оценивание на школьном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уровне, на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уровне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учителя -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не было бы проблем с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объективностью; </a:t>
            </a:r>
          </a:p>
          <a:p>
            <a:pPr marL="342900" indent="-342900" algn="ctr">
              <a:spcAft>
                <a:spcPts val="600"/>
              </a:spcAft>
              <a:buFont typeface="Wingdings" pitchFamily="2" charset="2"/>
              <a:buChar char="Ø"/>
              <a:tabLst>
                <a:tab pos="808038" algn="l"/>
              </a:tabLst>
            </a:pP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Если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бы было корректное оценивание на уровне школы,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не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имели бы проблем с оценкой </a:t>
            </a:r>
            <a:r>
              <a:rPr lang="ru-RU" sz="2000" b="1" dirty="0" err="1">
                <a:solidFill>
                  <a:schemeClr val="tx2"/>
                </a:solidFill>
                <a:cs typeface="Times New Roman"/>
              </a:rPr>
              <a:t>метапредметных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 результатов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и </a:t>
            </a:r>
            <a:r>
              <a:rPr lang="ru-RU" sz="2000" b="1" dirty="0">
                <a:solidFill>
                  <a:schemeClr val="tx2"/>
                </a:solidFill>
                <a:cs typeface="Times New Roman"/>
              </a:rPr>
              <a:t>с оценкой функциональной </a:t>
            </a:r>
            <a:r>
              <a:rPr lang="ru-RU" sz="2000" b="1" dirty="0" smtClean="0">
                <a:solidFill>
                  <a:schemeClr val="tx2"/>
                </a:solidFill>
                <a:cs typeface="Times New Roman"/>
              </a:rPr>
              <a:t>грамотности</a:t>
            </a:r>
            <a:endParaRPr lang="ru-RU" sz="20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934" y="5044683"/>
            <a:ext cx="8208912" cy="172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cs typeface="Times New Roman"/>
              </a:rPr>
              <a:t>Важно отслеживать на сколько освоен ФГОС и предметная составляющая.</a:t>
            </a:r>
            <a:endParaRPr lang="ru-RU" sz="1600" b="1" dirty="0">
              <a:ea typeface="Calibri"/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cs typeface="Times New Roman"/>
              </a:rPr>
              <a:t>Так же </a:t>
            </a:r>
            <a:r>
              <a:rPr lang="ru-RU" dirty="0">
                <a:cs typeface="Times New Roman"/>
              </a:rPr>
              <a:t>важными являются позиции  и оценивания учителя, и оценочной деятельности в школе, и подходы к организации муниципальных мониторингов, всё это надо привести в прямое соответствие региональным и федеральным подходам.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6815" y="231502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  <a:cs typeface="Times New Roman"/>
              </a:rPr>
              <a:t>Вопрос оценочной деятельности учителя – это одна из самых горячих </a:t>
            </a:r>
          </a:p>
          <a:p>
            <a:pPr lvl="0" algn="ctr">
              <a:spcAft>
                <a:spcPts val="1200"/>
              </a:spcAft>
            </a:pPr>
            <a:r>
              <a:rPr lang="ru-RU" sz="2000" b="1" dirty="0">
                <a:solidFill>
                  <a:srgbClr val="C00000"/>
                </a:solidFill>
                <a:cs typeface="Times New Roman"/>
              </a:rPr>
              <a:t>и самых непростых тем для Свердловской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8365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252" y="2708920"/>
            <a:ext cx="8355495" cy="3816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Элементами такой системы в ОО являются: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/>
              <a:t>Положение о внутренней системе оценки качества подготовки обучающихся;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/>
              <a:t>Система регулярных независимых оценочных процедур, объективность результатов которых обеспечивает руководство ОО;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/>
              <a:t>Принятые в ОО прозрачные критерии </a:t>
            </a:r>
            <a:r>
              <a:rPr lang="ru-RU" sz="2000" b="1" dirty="0" err="1" smtClean="0"/>
              <a:t>внутришкольного</a:t>
            </a:r>
            <a:r>
              <a:rPr lang="ru-RU" sz="2000" b="1" dirty="0" smtClean="0"/>
              <a:t>  текущего и  итогового оценивания, обеспечивающие справедливую непротиворечивую оценку образовательных результатов обучающихся;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/>
              <a:t>Непрерывный процесс повышения квалификации учителей в области оценки результатов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00596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5600" algn="just"/>
            <a:r>
              <a:rPr lang="ru-RU" sz="2000" b="1" dirty="0">
                <a:solidFill>
                  <a:prstClr val="black"/>
                </a:solidFill>
              </a:rPr>
              <a:t>Важным механизмом обеспечения объективности оценивания  является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внутришкольная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система оценки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200" b="1" dirty="0">
                <a:solidFill>
                  <a:srgbClr val="C00000"/>
                </a:solidFill>
              </a:rPr>
              <a:t>результатов</a:t>
            </a:r>
            <a:r>
              <a:rPr lang="ru-RU" sz="2200" b="1" dirty="0">
                <a:solidFill>
                  <a:prstClr val="black"/>
                </a:solidFill>
              </a:rPr>
              <a:t>, </a:t>
            </a:r>
            <a:r>
              <a:rPr lang="ru-RU" sz="2000" b="1" dirty="0" smtClean="0">
                <a:solidFill>
                  <a:prstClr val="black"/>
                </a:solidFill>
              </a:rPr>
              <a:t>способствующая </a:t>
            </a:r>
            <a:r>
              <a:rPr lang="ru-RU" sz="2000" b="1" dirty="0">
                <a:solidFill>
                  <a:prstClr val="black"/>
                </a:solidFill>
              </a:rPr>
              <a:t>эффективному выполнению педагогами функции «по объективной оценке знаний обучающихся на основе тестирования и других методов контроля в соответствии с реальными возможностями детей».</a:t>
            </a:r>
          </a:p>
        </p:txBody>
      </p:sp>
    </p:spTree>
    <p:extLst>
      <p:ext uri="{BB962C8B-B14F-4D97-AF65-F5344CB8AC3E}">
        <p14:creationId xmlns="" xmlns:p14="http://schemas.microsoft.com/office/powerpoint/2010/main" val="20398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+mn-ea"/>
                <a:cs typeface="Times New Roman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+mn-ea"/>
                <a:cs typeface="Times New Roman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Примерные </a:t>
            </a:r>
            <a:r>
              <a:rPr lang="ru-RU" sz="2000" b="1" dirty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шаги работы </a:t>
            </a: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школы </a:t>
            </a:r>
            <a:r>
              <a:rPr lang="ru-RU" sz="2000" b="1" dirty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с признаками необъективности, по обеспечению объективности оценивания результатов проверочных процедур</a:t>
            </a:r>
            <a:r>
              <a:rPr lang="ru-RU" sz="2000" dirty="0">
                <a:solidFill>
                  <a:schemeClr val="tx2"/>
                </a:solidFill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Arial Black" pitchFamily="34" charset="0"/>
                <a:ea typeface="Calibri"/>
                <a:cs typeface="Times New Roman"/>
              </a:rPr>
            </a:br>
            <a:endParaRPr lang="ru-RU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034" y="1556792"/>
            <a:ext cx="8208912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1. Провести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анализ: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нормативных условий;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организационных  условий (изменить систему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внутришкольного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контроля);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информационных условий (по процедуре проведения оценивания провести анкетирование среди учащихся, их отношение к ВПР).</a:t>
            </a:r>
            <a:endParaRPr lang="ru-RU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ru-RU" i="1" dirty="0">
                <a:solidFill>
                  <a:srgbClr val="000000"/>
                </a:solidFill>
                <a:latin typeface="Times New Roman"/>
                <a:cs typeface="Times New Roman"/>
              </a:rPr>
              <a:t>Инструментами анализа должны являться контрольные листы </a:t>
            </a:r>
            <a:endParaRPr lang="ru-RU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внутреннего </a:t>
            </a:r>
            <a:r>
              <a:rPr lang="ru-RU" i="1" dirty="0">
                <a:solidFill>
                  <a:srgbClr val="000000"/>
                </a:solidFill>
                <a:latin typeface="Times New Roman"/>
                <a:cs typeface="Times New Roman"/>
              </a:rPr>
              <a:t>контроля)</a:t>
            </a:r>
            <a:endParaRPr lang="ru-RU" sz="1600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. Вынести управленческие решения: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внести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требования объективности в локальные акты;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разъяснить педагогам, что объективное оценивание надёжнее завышенного (нечестно по отношению к детям и их родителям);</a:t>
            </a:r>
            <a:endParaRPr lang="ru-RU" dirty="0"/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по организационным условиям - (изменить систему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внутришкольного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контроля);</a:t>
            </a:r>
            <a:endParaRPr lang="ru-RU" dirty="0"/>
          </a:p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определить шаги к эффективному режиму работы (можно привлекать педагогов-психологов).</a:t>
            </a:r>
            <a:endParaRPr lang="ru-RU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Увидели проблему – вынесли управленческое решение </a:t>
            </a:r>
            <a:endParaRPr lang="ru-RU" b="1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(</a:t>
            </a: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эта работа постоянная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)</a:t>
            </a:r>
            <a:endParaRPr lang="ru-RU" sz="16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9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622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</a:rPr>
              <a:t>Разработать Положение </a:t>
            </a:r>
            <a:r>
              <a:rPr lang="ru-RU" sz="1400" dirty="0">
                <a:solidFill>
                  <a:prstClr val="black"/>
                </a:solidFill>
              </a:rPr>
              <a:t>о формах, периодичности и порядке текущего контроля и промежуточной аттестации учащихся.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</a:rPr>
              <a:t>Разработать Положение </a:t>
            </a:r>
            <a:r>
              <a:rPr lang="ru-RU" sz="1400" dirty="0">
                <a:solidFill>
                  <a:prstClr val="black"/>
                </a:solidFill>
              </a:rPr>
              <a:t>о критериях оценивания знаний учащихся по предметам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</a:rPr>
              <a:t>Разработать Положение </a:t>
            </a:r>
            <a:r>
              <a:rPr lang="ru-RU" sz="1400" dirty="0">
                <a:solidFill>
                  <a:prstClr val="black"/>
                </a:solidFill>
              </a:rPr>
              <a:t>о внутренней системе оценки качества образования 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endParaRPr lang="ru-RU" sz="1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Разработать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Программу повышения объективности оценивания обучающихся всех ступеней образования (недостаточно при проведении ВПР использовать видеонаблюдение, внешних наблюдателей), работать надо  не только по направлениям ВПР и не только 1 год, необходимо работать весь период обучения учащихся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Необходимо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выявлять причины аномальных результатов  (школьные методические объединения проводят сводный анализ результатов). При получении результатов ВПР от ИРО смотреть таблицы «Достижение планируемых результатов».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Формирование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единых критериев оценивания (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критериальное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 оценивание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Сформировать единые требования к контрольным работам,  оценивание  по предмету (разработать контрольные листы к контрольным и проверочным работам, какие знания  у учащихся  сформировались, а какие нет, улучшились результаты или нет?)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Формировать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позитивное отношение к результатам оценивания  (учащихся и родителей)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Курсы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повышения квалификации педагогов (педагоги, прошедшие курсовую подготовку, должные показать на уроках чему они научились)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своём сайте разместить результаты учащихся по контрольным работам и родителям объяснить, почему у ребёнка такая оценка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Применять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критерии оценивания на каждом уроке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Познакомить </a:t>
            </a:r>
            <a:r>
              <a:rPr lang="ru-RU" sz="1400" dirty="0">
                <a:solidFill>
                  <a:srgbClr val="000000"/>
                </a:solidFill>
                <a:latin typeface="Times New Roman"/>
                <a:cs typeface="Times New Roman"/>
              </a:rPr>
              <a:t>педагогов с применением критериев оценивания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chemeClr val="tx2"/>
                </a:solidFill>
                <a:latin typeface="Times New Roman"/>
                <a:cs typeface="Times New Roman"/>
              </a:rPr>
              <a:t>Главное:  необходимо структурировать свою работу</a:t>
            </a:r>
            <a:endParaRPr lang="ru-RU" sz="16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5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654" y="1268760"/>
            <a:ext cx="7992888" cy="3420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r>
              <a:rPr lang="ru-RU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Доступность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качественного образования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2.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Объективность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результатов, наличие маркеров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необъективности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3.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Соответствие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результатов ожидаемому среднестатистическому «коридору решаемости»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4.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Индекс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низких результатов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5.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Уровневый анализ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(анализ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результатов по группам обучающихся с разным уровнем подготовки)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6.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Типичные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учебные затруднения обучающихся по учебным предметам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7.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Типичные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ошибки обучающихся по учебным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предметам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646" y="437572"/>
            <a:ext cx="8064896" cy="4462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1F497D"/>
                </a:solidFill>
                <a:latin typeface="Arial Black" pitchFamily="34" charset="0"/>
                <a:cs typeface="Times New Roman"/>
              </a:rPr>
              <a:t>Ключевые показатели качества общего </a:t>
            </a:r>
            <a:r>
              <a:rPr lang="ru-RU" sz="2000" b="1" dirty="0" smtClean="0">
                <a:solidFill>
                  <a:srgbClr val="1F497D"/>
                </a:solidFill>
                <a:latin typeface="Arial Black" pitchFamily="34" charset="0"/>
                <a:cs typeface="Times New Roman"/>
              </a:rPr>
              <a:t>образования:</a:t>
            </a:r>
            <a:endParaRPr lang="ru-RU" sz="2000" dirty="0">
              <a:solidFill>
                <a:srgbClr val="1F497D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54" y="5373216"/>
            <a:ext cx="799288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solidFill>
                  <a:prstClr val="black"/>
                </a:solidFill>
                <a:latin typeface="Times New Roman"/>
                <a:cs typeface="Times New Roman"/>
              </a:rPr>
              <a:t>По каждому показателю в </a:t>
            </a:r>
            <a:r>
              <a:rPr lang="ru-RU" sz="1600" b="1" dirty="0">
                <a:solidFill>
                  <a:schemeClr val="tx2"/>
                </a:solidFill>
                <a:latin typeface="Times New Roman"/>
                <a:cs typeface="Times New Roman"/>
              </a:rPr>
              <a:t>Методике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cs typeface="Times New Roman"/>
              </a:rPr>
              <a:t> даны подробные разъяснения по источникам данных, по необходимым выводам.</a:t>
            </a:r>
            <a:endParaRPr lang="ru-RU" sz="16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32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17" y="476672"/>
            <a:ext cx="8136904" cy="256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/>
                <a:ea typeface="Calibri"/>
              </a:rPr>
              <a:t>Школа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 на своём материале может отслеживать,  какова динамика корреляции  и понимать есть ли аномалии в результатах или нет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</a:p>
          <a:p>
            <a:pPr indent="3556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Каждый педагог должен представить результаты анализа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работ учащихся (по единому плану) руководству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школы (диагностика результатов за последние три года, где видно завышены или занижены результаты).</a:t>
            </a:r>
            <a:endParaRPr lang="ru-RU" sz="1600" dirty="0">
              <a:ea typeface="Calibri"/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Школьные </a:t>
            </a:r>
            <a:r>
              <a:rPr lang="ru-RU" sz="1600" b="1" dirty="0">
                <a:solidFill>
                  <a:schemeClr val="tx2"/>
                </a:solidFill>
                <a:latin typeface="Times New Roman"/>
                <a:cs typeface="Times New Roman"/>
              </a:rPr>
              <a:t>методические объединения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, на основе полученных результатов оценочных процедур от ИРО,  проводят сводный анализ результатов оценочных процедур,  выявляют причины аномальных результатов. </a:t>
            </a: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4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0065" y="1772816"/>
            <a:ext cx="74168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355600" algn="ctr"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Необходимо </a:t>
            </a: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видеть динамику корреляции </a:t>
            </a:r>
            <a:endParaRPr lang="ru-RU" b="1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indent="355600" algn="ctr"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и отслеживать её</a:t>
            </a:r>
            <a:endParaRPr lang="ru-RU" sz="16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375" y="411394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5600" algn="ctr">
              <a:spcAft>
                <a:spcPts val="600"/>
              </a:spcAft>
            </a:pP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Чтобы достичь эффективной работы школы по доступному качественному образованию, нужно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ru-RU" b="1" dirty="0">
              <a:solidFill>
                <a:srgbClr val="C0504D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0065" y="431772"/>
            <a:ext cx="7416824" cy="390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355600" algn="ctr">
              <a:lnSpc>
                <a:spcPct val="115000"/>
              </a:lnSpc>
            </a:pP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Важно понимать ситуацию в самой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школе</a:t>
            </a:r>
            <a:endParaRPr lang="ru-RU" sz="16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0065" y="908720"/>
            <a:ext cx="7416824" cy="72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355600" algn="ctr">
              <a:lnSpc>
                <a:spcPct val="115000"/>
              </a:lnSpc>
            </a:pP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Использовать новые подходы к анализу результатов, </a:t>
            </a:r>
          </a:p>
          <a:p>
            <a:pPr lvl="0" indent="355600" algn="ctr">
              <a:lnSpc>
                <a:spcPct val="115000"/>
              </a:lnSpc>
            </a:pPr>
            <a:r>
              <a:rPr lang="ru-RU" b="1" dirty="0">
                <a:solidFill>
                  <a:schemeClr val="tx2"/>
                </a:solidFill>
                <a:latin typeface="Times New Roman"/>
                <a:cs typeface="Times New Roman"/>
              </a:rPr>
              <a:t>оценочных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процедур</a:t>
            </a:r>
            <a:endParaRPr lang="ru-RU" sz="16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918" y="2708920"/>
            <a:ext cx="804413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Times New Roman"/>
              </a:rPr>
              <a:t>Корреляция</a:t>
            </a:r>
            <a:r>
              <a:rPr lang="ru-RU" sz="1600" dirty="0">
                <a:solidFill>
                  <a:schemeClr val="accent2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 -  динамика (разница) в учебных результатах (по годам, по классам), необходимо отслеживать динамику корреляции всегда.</a:t>
            </a: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Times New Roman"/>
              </a:rPr>
              <a:t>Доверительный интервал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среднего арифметического первичных баллов  (результаты должны находиться  в доверительном интервале, если «нет», то это требует разъяснения).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074" y="4833176"/>
            <a:ext cx="74168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355600" algn="ctr"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Иметь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желание работать по новому (нужно перестраиваться, принимать перемены в обществе)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5571" y="6165304"/>
            <a:ext cx="741682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355600" algn="ctr">
              <a:spcAft>
                <a:spcPts val="60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Готовы ли двигаться вперёд, развиваться?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5571" y="5611306"/>
            <a:ext cx="74168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Должно быть единое видение и понимание оценочных процедур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8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2557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latin typeface="Times New Roman"/>
                <a:ea typeface="Calibri"/>
                <a:cs typeface="Times New Roman"/>
              </a:rPr>
            </a:br>
            <a:endParaRPr lang="ru-RU" sz="2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0970" y="404664"/>
            <a:ext cx="6955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100" b="1" dirty="0">
                <a:solidFill>
                  <a:schemeClr val="tx2"/>
                </a:solidFill>
                <a:latin typeface="Arial Black" pitchFamily="34" charset="0"/>
                <a:cs typeface="Times New Roman"/>
              </a:rPr>
              <a:t>Образовательный стандарт </a:t>
            </a:r>
            <a:endParaRPr lang="ru-RU" sz="2100" b="1" dirty="0" smtClean="0">
              <a:solidFill>
                <a:schemeClr val="tx2"/>
              </a:solidFill>
              <a:latin typeface="Arial Black" pitchFamily="34" charset="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100" b="1" dirty="0" smtClean="0">
                <a:solidFill>
                  <a:schemeClr val="tx2"/>
                </a:solidFill>
                <a:latin typeface="Arial Black" pitchFamily="34" charset="0"/>
                <a:cs typeface="Times New Roman"/>
              </a:rPr>
              <a:t>сегодня </a:t>
            </a:r>
            <a:r>
              <a:rPr lang="ru-RU" sz="2100" b="1" dirty="0">
                <a:solidFill>
                  <a:schemeClr val="tx2"/>
                </a:solidFill>
                <a:latin typeface="Arial Black" pitchFamily="34" charset="0"/>
                <a:cs typeface="Times New Roman"/>
              </a:rPr>
              <a:t>требует перейти </a:t>
            </a:r>
            <a:endParaRPr lang="ru-RU" sz="2100" b="1" dirty="0" smtClean="0">
              <a:solidFill>
                <a:schemeClr val="tx2"/>
              </a:solidFill>
              <a:latin typeface="Arial Black" pitchFamily="34" charset="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от </a:t>
            </a:r>
            <a:r>
              <a:rPr lang="ru-RU" sz="2100" b="1" dirty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контроля качества </a:t>
            </a: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образования</a:t>
            </a:r>
          </a:p>
          <a:p>
            <a:pPr algn="ctr">
              <a:spcAft>
                <a:spcPts val="0"/>
              </a:spcAft>
            </a:pP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к </a:t>
            </a:r>
            <a:r>
              <a:rPr lang="ru-RU" sz="2100" b="1" dirty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его </a:t>
            </a: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  <a:cs typeface="Times New Roman"/>
              </a:rPr>
              <a:t>обеспечению</a:t>
            </a:r>
            <a:r>
              <a:rPr lang="ru-RU" sz="2100" b="1" dirty="0">
                <a:solidFill>
                  <a:srgbClr val="000000"/>
                </a:solidFill>
                <a:latin typeface="Arial Black" pitchFamily="34" charset="0"/>
                <a:cs typeface="Times New Roman"/>
              </a:rPr>
              <a:t> </a:t>
            </a:r>
            <a:endParaRPr lang="ru-RU" sz="2100" b="1" dirty="0"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6449" y="2132856"/>
            <a:ext cx="7056784" cy="2190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indent="355600" algn="ctr">
              <a:spcAft>
                <a:spcPts val="1000"/>
              </a:spcAft>
            </a:pPr>
            <a:r>
              <a:rPr lang="ru-RU" sz="2400" b="1" dirty="0" smtClean="0">
                <a:solidFill>
                  <a:schemeClr val="tx2"/>
                </a:solidFill>
                <a:ea typeface="Calibri"/>
                <a:cs typeface="Times New Roman"/>
              </a:rPr>
              <a:t>В вопросе </a:t>
            </a:r>
            <a:r>
              <a:rPr lang="ru-RU" sz="2400" b="1" dirty="0">
                <a:solidFill>
                  <a:schemeClr val="tx2"/>
                </a:solidFill>
                <a:ea typeface="Calibri"/>
                <a:cs typeface="Times New Roman"/>
              </a:rPr>
              <a:t>о повышении качества образования в образовательных учреждениях, необходимо уделять </a:t>
            </a:r>
            <a:r>
              <a:rPr lang="ru-RU" sz="2400" b="1" dirty="0" smtClean="0">
                <a:solidFill>
                  <a:schemeClr val="tx2"/>
                </a:solidFill>
                <a:ea typeface="Calibri"/>
                <a:cs typeface="Times New Roman"/>
              </a:rPr>
              <a:t>большое </a:t>
            </a:r>
            <a:r>
              <a:rPr lang="ru-RU" sz="2400" b="1" dirty="0">
                <a:solidFill>
                  <a:schemeClr val="tx2"/>
                </a:solidFill>
                <a:ea typeface="Calibri"/>
                <a:cs typeface="Times New Roman"/>
              </a:rPr>
              <a:t>внимание </a:t>
            </a:r>
            <a:endParaRPr lang="ru-RU" sz="2400" b="1" dirty="0" smtClean="0">
              <a:solidFill>
                <a:schemeClr val="tx2"/>
              </a:solidFill>
              <a:ea typeface="Calibri"/>
              <a:cs typeface="Times New Roman"/>
            </a:endParaRPr>
          </a:p>
          <a:p>
            <a:pPr indent="355600"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объективности результатов оценивающих процедур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516" y="4663020"/>
            <a:ext cx="7822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5600" algn="just"/>
            <a:r>
              <a:rPr lang="ru-RU" sz="2000" b="1" dirty="0">
                <a:solidFill>
                  <a:prstClr val="black"/>
                </a:solidFill>
              </a:rPr>
              <a:t>Повышение объективности оценки образовательных результатов может быть достигнуто только в результате </a:t>
            </a:r>
            <a:r>
              <a:rPr lang="ru-RU" sz="2000" b="1" dirty="0">
                <a:solidFill>
                  <a:srgbClr val="C00000"/>
                </a:solidFill>
              </a:rPr>
              <a:t>согласованных действий </a:t>
            </a:r>
            <a:r>
              <a:rPr lang="ru-RU" sz="2000" b="1" dirty="0">
                <a:solidFill>
                  <a:prstClr val="black"/>
                </a:solidFill>
              </a:rPr>
              <a:t>на всех уровнях управления образованием: федеральном, региональном, муниципальном, а также на уровне общеобразовательных организаций.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5217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73" y="332656"/>
            <a:ext cx="8229600" cy="792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Arial Black" pitchFamily="34" charset="0"/>
              </a:rPr>
              <a:t>Одним из факторов, влияющих на качество образования,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является культура оценивания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62603" y="3163355"/>
            <a:ext cx="6819797" cy="2734533"/>
            <a:chOff x="799683" y="2131920"/>
            <a:chExt cx="6488521" cy="2836888"/>
          </a:xfrm>
        </p:grpSpPr>
        <p:sp>
          <p:nvSpPr>
            <p:cNvPr id="3" name="Овал 2"/>
            <p:cNvSpPr/>
            <p:nvPr/>
          </p:nvSpPr>
          <p:spPr>
            <a:xfrm>
              <a:off x="3159116" y="2907315"/>
              <a:ext cx="2398489" cy="13137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КУЛЬТУРА  ОЦЕНИВАНИЯ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783661" y="2157150"/>
              <a:ext cx="1547888" cy="57606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ЧЕСТНОСТЬ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745292" y="3388948"/>
              <a:ext cx="1542912" cy="57606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ОТКРЫТОСТЬ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511421" y="4392745"/>
              <a:ext cx="1628737" cy="5760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ДОВЕРИЕ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99683" y="3389866"/>
              <a:ext cx="2160240" cy="57606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Профессионализм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34284" y="2131920"/>
              <a:ext cx="1711063" cy="57606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ОБЪЕКТИВНОСТЬ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 rot="1806973">
              <a:off x="5861112" y="2885179"/>
              <a:ext cx="531779" cy="349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право 14"/>
            <p:cNvSpPr/>
            <p:nvPr/>
          </p:nvSpPr>
          <p:spPr>
            <a:xfrm rot="8645394">
              <a:off x="5451905" y="4159091"/>
              <a:ext cx="586779" cy="3691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 rot="19233418">
              <a:off x="2606460" y="2806814"/>
              <a:ext cx="463489" cy="34137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00520" y="1196752"/>
            <a:ext cx="80511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Без </a:t>
            </a:r>
            <a:r>
              <a:rPr lang="ru-RU" sz="2000" b="1" dirty="0">
                <a:ea typeface="Calibri"/>
                <a:cs typeface="Times New Roman"/>
              </a:rPr>
              <a:t>культуры оценивания невозможно сформировать те результаты, которые зафиксированы во ФГОС общего образования.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606" y="3118468"/>
            <a:ext cx="21721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tx2"/>
                </a:solidFill>
                <a:latin typeface="Arial Black" pitchFamily="34" charset="0"/>
              </a:rPr>
              <a:t>Составляющие факторы</a:t>
            </a:r>
          </a:p>
          <a:p>
            <a:r>
              <a:rPr lang="ru-RU" sz="1700" b="1" dirty="0" smtClean="0">
                <a:solidFill>
                  <a:schemeClr val="tx2"/>
                </a:solidFill>
                <a:latin typeface="Arial Black" pitchFamily="34" charset="0"/>
              </a:rPr>
              <a:t>культуры оценивания</a:t>
            </a:r>
            <a:endParaRPr lang="ru-RU" sz="17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4486" y="5733256"/>
            <a:ext cx="2463074" cy="738664"/>
          </a:xfrm>
          <a:prstGeom prst="rect">
            <a:avLst/>
          </a:prstGeom>
          <a:noFill/>
          <a:ln>
            <a:solidFill>
              <a:srgbClr val="4F81BD">
                <a:shade val="95000"/>
                <a:satMod val="105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Определяет доверие к результатам оценивания всех субъектов образования</a:t>
            </a:r>
            <a:endParaRPr lang="ru-RU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1397" y="2010547"/>
            <a:ext cx="8051142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Формирование культуры оценивания в школе, как важной составляющей - это одна из актуальных задач и руководителя и </a:t>
            </a:r>
            <a:endParaRPr lang="ru-RU" b="1" dirty="0" smtClean="0">
              <a:solidFill>
                <a:srgbClr val="C00000"/>
              </a:solidFill>
              <a:latin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всего </a:t>
            </a:r>
            <a:r>
              <a:rPr lang="ru-RU" b="1" dirty="0">
                <a:solidFill>
                  <a:srgbClr val="C00000"/>
                </a:solidFill>
                <a:latin typeface="Times New Roman"/>
              </a:rPr>
              <a:t>коллектива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школы </a:t>
            </a:r>
            <a:r>
              <a:rPr lang="ru-RU" b="1" dirty="0">
                <a:solidFill>
                  <a:srgbClr val="C00000"/>
                </a:solidFill>
                <a:latin typeface="Times New Roman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целом</a:t>
            </a:r>
            <a:endParaRPr lang="ru-RU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623507" y="3296724"/>
            <a:ext cx="558929" cy="337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2438610">
            <a:off x="3062391" y="5133313"/>
            <a:ext cx="558929" cy="337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88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037" y="332656"/>
            <a:ext cx="8640960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Объективное оценивание результатов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– это личная ответственность педагогов школ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(это вопрос этики и собственного профессионализма).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Должно быть принципиальное отношение к оцениванию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54690" y="1844824"/>
            <a:ext cx="2966598" cy="714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ОБЪЕКТИВНОСТЬ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3140967"/>
            <a:ext cx="2814053" cy="576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ОБЪЕКТИВНОСТЬ ОЦЕНИВАНИЯ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7" y="3140968"/>
            <a:ext cx="3384375" cy="567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ПРОЦЕДУРНАЯ ОБЪЕКТИВНОСТЬ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149087"/>
            <a:ext cx="2814053" cy="988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Корректная оценочная деятельность школ, учителя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5301106"/>
            <a:ext cx="2814053" cy="11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Критериальное</a:t>
            </a:r>
            <a:r>
              <a:rPr lang="ru-RU" sz="1600" b="1" dirty="0" smtClean="0">
                <a:solidFill>
                  <a:schemeClr val="tx1"/>
                </a:solidFill>
              </a:rPr>
              <a:t> оценивание (хорошая подготовка учителей в части </a:t>
            </a:r>
            <a:r>
              <a:rPr lang="ru-RU" sz="1600" b="1" dirty="0" err="1" smtClean="0">
                <a:solidFill>
                  <a:schemeClr val="tx1"/>
                </a:solidFill>
              </a:rPr>
              <a:t>критериального</a:t>
            </a:r>
            <a:r>
              <a:rPr lang="ru-RU" sz="1600" b="1" dirty="0" smtClean="0">
                <a:solidFill>
                  <a:schemeClr val="tx1"/>
                </a:solidFill>
              </a:rPr>
              <a:t> оценивания)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7" y="4149087"/>
            <a:ext cx="3384376" cy="2304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Используется в государственной аттестации: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видеонаблюдение, соответствие заданий требованиям образовательных стандартов, невозможность списывания, одинаковые условия для всех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Исключение конфликта интересов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719843">
            <a:off x="5276737" y="2599305"/>
            <a:ext cx="722396" cy="420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2522639" y="3717564"/>
            <a:ext cx="43205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6205852" y="3730710"/>
            <a:ext cx="4047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8879742">
            <a:off x="2885736" y="2585858"/>
            <a:ext cx="727940" cy="420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3568" y="2013253"/>
            <a:ext cx="20550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tx2"/>
                </a:solidFill>
                <a:latin typeface="Arial Black" pitchFamily="34" charset="0"/>
              </a:rPr>
              <a:t>Различают условия объективности</a:t>
            </a:r>
            <a:endParaRPr lang="ru-RU" sz="17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148" y="5229200"/>
            <a:ext cx="8208912" cy="138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Основные признаки (маркеры) необъективности результатов в школах:</a:t>
            </a:r>
            <a:endParaRPr lang="ru-RU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Завышенные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результаты оценочных процедур</a:t>
            </a:r>
            <a:endParaRPr lang="ru-RU" sz="1600" b="1" dirty="0">
              <a:ea typeface="Calibri"/>
              <a:cs typeface="Times New Roman"/>
            </a:endParaRPr>
          </a:p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Несоответствие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школьным отметкам</a:t>
            </a:r>
            <a:endParaRPr lang="ru-RU" sz="1600" b="1" dirty="0">
              <a:ea typeface="Calibri"/>
              <a:cs typeface="Times New Roman"/>
            </a:endParaRPr>
          </a:p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Резкое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изменение результатов от 2018-2019-2020 г. (соседние параллели) и т.д.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4352" y="332656"/>
            <a:ext cx="72008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5600" algn="ctr"/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Объективность результатов оценивания </a:t>
            </a: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 indent="355600" algn="ctr"/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</a:rPr>
              <a:t>можно </a:t>
            </a:r>
            <a:r>
              <a:rPr lang="ru-RU" sz="2200" b="1" dirty="0">
                <a:solidFill>
                  <a:schemeClr val="tx2"/>
                </a:solidFill>
                <a:latin typeface="Arial Black" pitchFamily="34" charset="0"/>
              </a:rPr>
              <a:t>определить </a:t>
            </a:r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</a:rPr>
              <a:t>только используя надежный </a:t>
            </a:r>
            <a:r>
              <a:rPr lang="ru-RU" sz="2200" b="1" dirty="0">
                <a:solidFill>
                  <a:schemeClr val="tx2"/>
                </a:solidFill>
                <a:latin typeface="Arial Black" pitchFamily="34" charset="0"/>
              </a:rPr>
              <a:t>диагностический </a:t>
            </a:r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</a:rPr>
              <a:t>инструментарий</a:t>
            </a:r>
            <a:endParaRPr lang="ru-RU" sz="2200" b="1" dirty="0">
              <a:solidFill>
                <a:schemeClr val="tx2"/>
              </a:solidFill>
              <a:latin typeface="Arial Black" pitchFamily="34" charset="0"/>
            </a:endParaRPr>
          </a:p>
          <a:p>
            <a:pPr lvl="0" indent="355600" algn="ctr"/>
            <a:endParaRPr lang="ru-RU" sz="900" b="1" dirty="0" smtClean="0">
              <a:solidFill>
                <a:prstClr val="black"/>
              </a:solidFill>
            </a:endParaRPr>
          </a:p>
          <a:p>
            <a:pPr lvl="0" indent="355600" algn="ctr"/>
            <a:r>
              <a:rPr lang="ru-RU" b="1" dirty="0" smtClean="0">
                <a:solidFill>
                  <a:prstClr val="black"/>
                </a:solidFill>
              </a:rPr>
              <a:t>Если </a:t>
            </a:r>
            <a:r>
              <a:rPr lang="ru-RU" b="1" dirty="0">
                <a:solidFill>
                  <a:prstClr val="black"/>
                </a:solidFill>
              </a:rPr>
              <a:t>нет хороших инструментов оценивания, </a:t>
            </a:r>
            <a:endParaRPr lang="ru-RU" b="1" dirty="0" smtClean="0">
              <a:solidFill>
                <a:prstClr val="black"/>
              </a:solidFill>
            </a:endParaRPr>
          </a:p>
          <a:p>
            <a:pPr lvl="0" indent="355600" algn="ctr"/>
            <a:r>
              <a:rPr lang="ru-RU" b="1" dirty="0" smtClean="0">
                <a:solidFill>
                  <a:prstClr val="black"/>
                </a:solidFill>
              </a:rPr>
              <a:t>то </a:t>
            </a:r>
            <a:r>
              <a:rPr lang="ru-RU" b="1" dirty="0">
                <a:solidFill>
                  <a:prstClr val="black"/>
                </a:solidFill>
              </a:rPr>
              <a:t>невозможно выставлять отметку ученикам правильную, </a:t>
            </a:r>
            <a:endParaRPr lang="ru-RU" b="1" dirty="0" smtClean="0">
              <a:solidFill>
                <a:prstClr val="black"/>
              </a:solidFill>
            </a:endParaRPr>
          </a:p>
          <a:p>
            <a:pPr lvl="0" indent="355600" algn="ctr"/>
            <a:r>
              <a:rPr lang="ru-RU" b="1" dirty="0" smtClean="0">
                <a:solidFill>
                  <a:prstClr val="black"/>
                </a:solidFill>
              </a:rPr>
              <a:t>корректную</a:t>
            </a:r>
            <a:r>
              <a:rPr lang="ru-RU" b="1" dirty="0">
                <a:solidFill>
                  <a:prstClr val="black"/>
                </a:solidFill>
              </a:rPr>
              <a:t>, объективную.</a:t>
            </a:r>
          </a:p>
          <a:p>
            <a:pPr lvl="0" indent="355600" algn="ctr"/>
            <a:endParaRPr lang="ru-RU" sz="800" dirty="0">
              <a:solidFill>
                <a:prstClr val="black"/>
              </a:solidFill>
            </a:endParaRPr>
          </a:p>
          <a:p>
            <a:pPr lvl="0" indent="355600" algn="ctr"/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Объективность текущего оценивания </a:t>
            </a:r>
            <a:endParaRPr lang="ru-RU" sz="16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indent="355600" algn="ctr"/>
            <a:r>
              <a:rPr lang="ru-RU" sz="1600" b="1" dirty="0" err="1" smtClean="0">
                <a:solidFill>
                  <a:schemeClr val="tx2"/>
                </a:solidFill>
                <a:latin typeface="Arial Black" pitchFamily="34" charset="0"/>
              </a:rPr>
              <a:t>прямопропорциональна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 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компетентности педагога </a:t>
            </a:r>
            <a:endParaRPr lang="ru-RU" sz="16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lvl="0" indent="355600" algn="ctr"/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в </a:t>
            </a:r>
            <a:r>
              <a:rPr lang="ru-RU" sz="1600" b="1" dirty="0">
                <a:solidFill>
                  <a:schemeClr val="tx2"/>
                </a:solidFill>
                <a:latin typeface="Arial Black" pitchFamily="34" charset="0"/>
              </a:rPr>
              <a:t>области педагогических </a:t>
            </a:r>
            <a:r>
              <a:rPr lang="ru-RU" sz="1600" b="1" dirty="0" smtClean="0">
                <a:solidFill>
                  <a:schemeClr val="tx2"/>
                </a:solidFill>
                <a:latin typeface="Arial Black" pitchFamily="34" charset="0"/>
              </a:rPr>
              <a:t>измерений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204" y="4010586"/>
            <a:ext cx="7200800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indent="540385" algn="ctr"/>
            <a:r>
              <a:rPr lang="ru-RU" sz="1700" b="1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Важно научиться формировать и использовать позитивное отношение к объективной оценке </a:t>
            </a:r>
            <a:endParaRPr lang="ru-RU" sz="1700" b="1" dirty="0" smtClean="0">
              <a:solidFill>
                <a:srgbClr val="C0000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indent="540385" algn="ctr"/>
            <a:r>
              <a:rPr lang="ru-RU" sz="1700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учеников и родителей</a:t>
            </a:r>
            <a:endParaRPr lang="ru-RU" sz="1700" b="1" dirty="0">
              <a:solidFill>
                <a:srgbClr val="C0000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8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Arial Black" pitchFamily="34" charset="0"/>
              </a:rPr>
              <a:t>Рекомендации по повышению объективности оценки образовательных результатов</a:t>
            </a:r>
            <a:endParaRPr lang="ru-RU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630" y="4027076"/>
            <a:ext cx="7942049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</a:rPr>
              <a:t>Для повышения объективности оценки образовательных результатов рекомендуется организовать комплексные мероприятия по направлениям: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Обеспечение объективности образовательных результатов в рамках конкретной оценочной процедуры в образовательных организациях;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Выявление ОО с необъективными результатами и профилактическая работа с выявленными ОО;</a:t>
            </a:r>
          </a:p>
          <a:p>
            <a:pPr marL="342900" indent="-342900">
              <a:buAutoNum type="arabicPeriod"/>
            </a:pPr>
            <a:r>
              <a:rPr lang="ru-RU" dirty="0" smtClean="0"/>
              <a:t>Формирование у участников образовательных отношений позитивного отношения к объективной оценке образовательных результатов.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2783" y="1268760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600" b="1" dirty="0" smtClean="0"/>
              <a:t>Федеральная служба по надзору  в сфере образования и науки (</a:t>
            </a:r>
            <a:r>
              <a:rPr lang="ru-RU" sz="1600" b="1" dirty="0" err="1" smtClean="0"/>
              <a:t>Рособрнадзор</a:t>
            </a:r>
            <a:r>
              <a:rPr lang="ru-RU" sz="1600" dirty="0" smtClean="0"/>
              <a:t>)  с целью повышения эффективности системы оценки качества образования путём формирования среди всех участников образовательных отношений устойчивых ориентиров на методы и инструменты объективной оценки образовательных результатов обучающихся </a:t>
            </a:r>
            <a:r>
              <a:rPr lang="ru-RU" sz="1600" b="1" dirty="0" smtClean="0"/>
              <a:t>разработала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рекомендации по повышению объективности оценки образовательных результатов для региональных, муниципальных и образовательных организаций общего образования. </a:t>
            </a:r>
            <a:r>
              <a:rPr lang="ru-RU" sz="1600" dirty="0" smtClean="0"/>
              <a:t>(Письмо РОН № 05-71 от 16.03.2018).</a:t>
            </a:r>
          </a:p>
          <a:p>
            <a:pPr indent="355600" algn="just"/>
            <a:r>
              <a:rPr lang="ru-RU" sz="1600" dirty="0" smtClean="0"/>
              <a:t>Меры, указанные в рекомендациях могут быть применены при проведении оценочных процедур федерального, регионального, муниципального, а так же при проведении отдельных оценочных процедур на уровне образовательных организаций.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9796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53" y="394882"/>
            <a:ext cx="8208912" cy="182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Сегодня по необъективности оценивания Свердловская область занимает </a:t>
            </a:r>
            <a:r>
              <a:rPr lang="ru-RU" sz="16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38</a:t>
            </a:r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16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место</a:t>
            </a:r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. Особенно по русскому языку, т.к. результаты мониторингов выше, чем оценки по журналу в некоторых школах.  </a:t>
            </a:r>
            <a:endParaRPr lang="ru-RU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indent="3556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Высокий </a:t>
            </a:r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% школ с неподтверждёнными медалями</a:t>
            </a:r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indent="355600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17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2020 </a:t>
            </a:r>
            <a:r>
              <a:rPr lang="ru-RU" sz="1700" dirty="0">
                <a:ea typeface="Arial Unicode MS" pitchFamily="34" charset="-128"/>
                <a:cs typeface="Arial Unicode MS" pitchFamily="34" charset="-128"/>
              </a:rPr>
              <a:t>году </a:t>
            </a:r>
            <a:r>
              <a:rPr lang="ru-RU" sz="1700" dirty="0" err="1">
                <a:ea typeface="Arial Unicode MS" pitchFamily="34" charset="-128"/>
                <a:cs typeface="Arial Unicode MS" pitchFamily="34" charset="-128"/>
              </a:rPr>
              <a:t>Рособрнадзором</a:t>
            </a:r>
            <a:r>
              <a:rPr lang="ru-RU" sz="1700" dirty="0">
                <a:ea typeface="Arial Unicode MS" pitchFamily="34" charset="-128"/>
                <a:cs typeface="Arial Unicode MS" pitchFamily="34" charset="-128"/>
              </a:rPr>
              <a:t>  выявлено </a:t>
            </a:r>
            <a:r>
              <a:rPr lang="ru-RU" sz="17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40 школ с признаками необъективных результатов,</a:t>
            </a:r>
            <a:r>
              <a:rPr lang="ru-RU" sz="1700" dirty="0">
                <a:ea typeface="Arial Unicode MS" pitchFamily="34" charset="-128"/>
                <a:cs typeface="Arial Unicode MS" pitchFamily="34" charset="-128"/>
              </a:rPr>
              <a:t> из них впервые проявили признаки необъективных результатов </a:t>
            </a:r>
            <a:r>
              <a:rPr lang="ru-RU" sz="17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30 школ</a:t>
            </a:r>
            <a:r>
              <a:rPr lang="ru-RU" sz="17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1700" b="1" dirty="0">
              <a:solidFill>
                <a:srgbClr val="C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101" y="2221536"/>
            <a:ext cx="8208912" cy="3036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Примеры маркеров необъективности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2019-2020 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уч.г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.: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900" b="1" dirty="0" smtClean="0">
                <a:solidFill>
                  <a:srgbClr val="C00000"/>
                </a:solidFill>
                <a:ea typeface="Calibri"/>
                <a:cs typeface="Times New Roman"/>
              </a:rPr>
              <a:t>1. Завышенные </a:t>
            </a:r>
            <a:r>
              <a:rPr lang="ru-RU" sz="1900" b="1" dirty="0">
                <a:solidFill>
                  <a:srgbClr val="C00000"/>
                </a:solidFill>
                <a:ea typeface="Calibri"/>
                <a:cs typeface="Times New Roman"/>
              </a:rPr>
              <a:t>результаты ВПР по русскому языку и математике в 4 и 5 классах;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 smtClean="0">
                <a:solidFill>
                  <a:srgbClr val="C00000"/>
                </a:solidFill>
                <a:ea typeface="Calibri"/>
                <a:cs typeface="Times New Roman"/>
              </a:rPr>
              <a:t>2.  Необъективные </a:t>
            </a:r>
            <a:r>
              <a:rPr lang="ru-RU" sz="1900" b="1" dirty="0">
                <a:solidFill>
                  <a:srgbClr val="C00000"/>
                </a:solidFill>
                <a:ea typeface="Calibri"/>
                <a:cs typeface="Times New Roman"/>
              </a:rPr>
              <a:t>результаты ВПР  и по журналу  в 5 классах;</a:t>
            </a:r>
          </a:p>
          <a:p>
            <a:pPr algn="just">
              <a:spcAft>
                <a:spcPts val="0"/>
              </a:spcAft>
            </a:pPr>
            <a:r>
              <a:rPr lang="ru-RU" sz="1900" b="1" dirty="0" smtClean="0">
                <a:solidFill>
                  <a:srgbClr val="C00000"/>
                </a:solidFill>
                <a:ea typeface="Calibri"/>
                <a:cs typeface="Times New Roman"/>
              </a:rPr>
              <a:t>3. Резкое </a:t>
            </a:r>
            <a:r>
              <a:rPr lang="ru-RU" sz="1900" b="1" dirty="0">
                <a:solidFill>
                  <a:srgbClr val="C00000"/>
                </a:solidFill>
                <a:ea typeface="Calibri"/>
                <a:cs typeface="Times New Roman"/>
              </a:rPr>
              <a:t>изменение результатов одной параллели в 2018 и в 2019 г. по русскому языку в 4 и 5 классах.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Признаком необъективности оценивания образовательных результатов в ОО может также служить 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наличие выпускников ОО, получивших золотые медали и имеющих низкие результаты ЕГЭ.</a:t>
            </a:r>
            <a:endParaRPr lang="ru-RU" sz="16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864" y="5373216"/>
            <a:ext cx="8308607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solidFill>
                  <a:srgbClr val="C00000"/>
                </a:solidFill>
                <a:ea typeface="Calibri"/>
                <a:cs typeface="Times New Roman"/>
              </a:rPr>
              <a:t>В случае обнаружения признаков недостоверности результатов в ОО рекомендуется: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- осуществлять перепроверку результатов;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Calibri"/>
                <a:cs typeface="Times New Roman"/>
              </a:rPr>
              <a:t>- в случае подтверждения недостоверности результатов выработать комплекс мер в отношении данной ОО.</a:t>
            </a:r>
          </a:p>
        </p:txBody>
      </p:sp>
    </p:spTree>
    <p:extLst>
      <p:ext uri="{BB962C8B-B14F-4D97-AF65-F5344CB8AC3E}">
        <p14:creationId xmlns="" xmlns:p14="http://schemas.microsoft.com/office/powerpoint/2010/main" val="33879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Подходы </a:t>
            </a:r>
            <a:r>
              <a:rPr lang="ru-RU" sz="2400" b="1" dirty="0">
                <a:solidFill>
                  <a:schemeClr val="tx2"/>
                </a:solidFill>
                <a:latin typeface="Arial Black" pitchFamily="34" charset="0"/>
                <a:ea typeface="+mn-ea"/>
                <a:cs typeface="Times New Roman"/>
              </a:rPr>
              <a:t>к оцениванию предметных результатов учащихся</a:t>
            </a:r>
            <a:r>
              <a:rPr lang="ru-RU" sz="2400" dirty="0">
                <a:solidFill>
                  <a:schemeClr val="tx2"/>
                </a:solidFill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Arial Black" pitchFamily="34" charset="0"/>
                <a:ea typeface="Calibri"/>
                <a:cs typeface="Times New Roman"/>
              </a:rPr>
            </a:br>
            <a:endParaRPr lang="ru-RU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517492"/>
            <a:ext cx="7920880" cy="205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cs typeface="Times New Roman"/>
              </a:rPr>
              <a:t>Практика </a:t>
            </a:r>
            <a:r>
              <a:rPr lang="ru-RU" dirty="0">
                <a:cs typeface="Times New Roman"/>
              </a:rPr>
              <a:t>разработки единого инструментария для оценивания на муниципальном уровне образования на всех этапах является относительно мало </a:t>
            </a:r>
            <a:r>
              <a:rPr lang="ru-RU" dirty="0" smtClean="0">
                <a:cs typeface="Times New Roman"/>
              </a:rPr>
              <a:t>распространённой. В</a:t>
            </a:r>
            <a:r>
              <a:rPr lang="ru-RU" dirty="0" smtClean="0"/>
              <a:t> </a:t>
            </a:r>
            <a:r>
              <a:rPr lang="ru-RU" dirty="0"/>
              <a:t>основном </a:t>
            </a:r>
            <a:r>
              <a:rPr lang="ru-RU" dirty="0" smtClean="0"/>
              <a:t>педагоги школ используют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традиционные подходы к оцениванию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традиционные формы оценивания.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  <a:cs typeface="Times New Roman"/>
              </a:rPr>
              <a:t>Вместе с тем, широкое распространение получает  </a:t>
            </a:r>
            <a:endParaRPr lang="ru-RU" b="1" dirty="0" smtClean="0">
              <a:solidFill>
                <a:prstClr val="black"/>
              </a:solidFill>
              <a:cs typeface="Times New Roman"/>
            </a:endParaRPr>
          </a:p>
          <a:p>
            <a:pPr lvl="0" algn="ctr"/>
            <a:r>
              <a:rPr lang="ru-RU" sz="2200" b="1" dirty="0" err="1" smtClean="0">
                <a:solidFill>
                  <a:srgbClr val="C00000"/>
                </a:solidFill>
                <a:cs typeface="Times New Roman"/>
              </a:rPr>
              <a:t>критериальное</a:t>
            </a:r>
            <a:r>
              <a:rPr lang="ru-RU" sz="2200" b="1" dirty="0" smtClean="0">
                <a:solidFill>
                  <a:srgbClr val="C00000"/>
                </a:solidFill>
                <a:cs typeface="Times New Roman"/>
              </a:rPr>
              <a:t> оценивание</a:t>
            </a:r>
            <a:endParaRPr lang="ru-RU" sz="22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5600" algn="ctr"/>
            <a:r>
              <a:rPr lang="ru-RU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2000" dirty="0">
                <a:solidFill>
                  <a:srgbClr val="000000"/>
                </a:solidFill>
              </a:rPr>
              <a:t>Сегодня в системе образования формируется </a:t>
            </a:r>
            <a:endParaRPr lang="ru-RU" sz="2000" dirty="0" smtClean="0">
              <a:solidFill>
                <a:srgbClr val="000000"/>
              </a:solidFill>
            </a:endParaRPr>
          </a:p>
          <a:p>
            <a:pPr lvl="0" indent="355600" algn="ctr"/>
            <a:r>
              <a:rPr lang="ru-RU" sz="2000" b="1" dirty="0" smtClean="0">
                <a:solidFill>
                  <a:srgbClr val="C00000"/>
                </a:solidFill>
              </a:rPr>
              <a:t>комплексная </a:t>
            </a:r>
            <a:r>
              <a:rPr lang="ru-RU" sz="2000" b="1" dirty="0">
                <a:solidFill>
                  <a:srgbClr val="C00000"/>
                </a:solidFill>
              </a:rPr>
              <a:t>система оценки качества образования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endParaRPr lang="ru-RU" sz="2000" dirty="0" smtClean="0">
              <a:solidFill>
                <a:srgbClr val="000000"/>
              </a:solidFill>
            </a:endParaRPr>
          </a:p>
          <a:p>
            <a:pPr lvl="0" indent="355600" algn="ctr"/>
            <a:r>
              <a:rPr lang="ru-RU" sz="2000" dirty="0" smtClean="0">
                <a:solidFill>
                  <a:srgbClr val="000000"/>
                </a:solidFill>
              </a:rPr>
              <a:t>включающая </a:t>
            </a:r>
            <a:r>
              <a:rPr lang="ru-RU" sz="2000" dirty="0">
                <a:solidFill>
                  <a:srgbClr val="000000"/>
                </a:solidFill>
              </a:rPr>
              <a:t>ОГЭ, ЕГЭ, Всероссийские проверочные работы, национальные и международные исследования качества </a:t>
            </a:r>
            <a:r>
              <a:rPr lang="ru-RU" sz="2000" dirty="0" smtClean="0">
                <a:solidFill>
                  <a:srgbClr val="000000"/>
                </a:solidFill>
              </a:rPr>
              <a:t>образования, олимпиады, </a:t>
            </a:r>
            <a:r>
              <a:rPr lang="ru-RU" sz="2000" dirty="0">
                <a:solidFill>
                  <a:srgbClr val="000000"/>
                </a:solidFill>
              </a:rPr>
              <a:t>а также исследования компетенций учителей.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2398" y="3207752"/>
            <a:ext cx="5976664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indent="355600" algn="ctr"/>
            <a:r>
              <a:rPr lang="ru-RU" sz="2200" b="1" dirty="0">
                <a:solidFill>
                  <a:srgbClr val="C00000"/>
                </a:solidFill>
                <a:cs typeface="Times New Roman"/>
              </a:rPr>
              <a:t>На каждом этапе инструменты оценивания должны быть согласованы между собой </a:t>
            </a:r>
            <a:endParaRPr lang="ru-RU" sz="2200" b="1" dirty="0" smtClean="0">
              <a:solidFill>
                <a:srgbClr val="C00000"/>
              </a:solidFill>
              <a:cs typeface="Times New Roman"/>
            </a:endParaRPr>
          </a:p>
          <a:p>
            <a:pPr lvl="0" indent="355600" algn="ctr"/>
            <a:r>
              <a:rPr lang="ru-RU" sz="2200" b="1" dirty="0" smtClean="0">
                <a:solidFill>
                  <a:srgbClr val="C00000"/>
                </a:solidFill>
                <a:cs typeface="Times New Roman"/>
              </a:rPr>
              <a:t>и </a:t>
            </a:r>
            <a:r>
              <a:rPr lang="ru-RU" sz="2200" b="1" dirty="0">
                <a:solidFill>
                  <a:srgbClr val="C00000"/>
                </a:solidFill>
                <a:cs typeface="Times New Roman"/>
              </a:rPr>
              <a:t>не противоречить </a:t>
            </a:r>
            <a:r>
              <a:rPr lang="ru-RU" sz="2200" b="1" dirty="0" smtClean="0">
                <a:solidFill>
                  <a:srgbClr val="C00000"/>
                </a:solidFill>
                <a:cs typeface="Times New Roman"/>
              </a:rPr>
              <a:t> друг другу</a:t>
            </a:r>
            <a:endParaRPr lang="ru-RU" sz="2200" b="1" dirty="0">
              <a:solidFill>
                <a:srgbClr val="C0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665" y="764704"/>
            <a:ext cx="7848872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15000"/>
              </a:lnSpc>
              <a:spcAft>
                <a:spcPts val="600"/>
              </a:spcAft>
            </a:pPr>
            <a:r>
              <a:rPr lang="ru-RU" sz="2000" dirty="0">
                <a:cs typeface="Times New Roman"/>
              </a:rPr>
              <a:t>Большинство педагогов в качестве критериев оценивания результатов обучающихся используют планируемые  предметные результаты, обозначенные в основной образовательной программе.</a:t>
            </a:r>
            <a:endParaRPr lang="ru-RU" sz="2000" dirty="0">
              <a:ea typeface="Calibri"/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600"/>
              </a:spcAft>
            </a:pPr>
            <a:endParaRPr lang="ru-RU" sz="1000" dirty="0" smtClean="0"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cs typeface="Times New Roman"/>
              </a:rPr>
              <a:t>При </a:t>
            </a:r>
            <a:r>
              <a:rPr lang="ru-RU" sz="2000" dirty="0">
                <a:cs typeface="Times New Roman"/>
              </a:rPr>
              <a:t>выставлении отметок, в соответствии с заранее определенными критериями, отмечаются практики </a:t>
            </a:r>
            <a:r>
              <a:rPr lang="ru-RU" sz="2000" b="1" dirty="0">
                <a:solidFill>
                  <a:srgbClr val="C00000"/>
                </a:solidFill>
                <a:cs typeface="Times New Roman"/>
              </a:rPr>
              <a:t>завышения или занижения отметок</a:t>
            </a:r>
            <a:r>
              <a:rPr lang="ru-RU" sz="2000" dirty="0">
                <a:solidFill>
                  <a:srgbClr val="C00000"/>
                </a:solidFill>
                <a:cs typeface="Times New Roman"/>
              </a:rPr>
              <a:t> </a:t>
            </a:r>
            <a:r>
              <a:rPr lang="ru-RU" sz="2000" dirty="0">
                <a:cs typeface="Times New Roman"/>
              </a:rPr>
              <a:t>(за старание или недостаточные усилия ученика</a:t>
            </a:r>
            <a:r>
              <a:rPr lang="ru-RU" sz="2000" dirty="0" smtClean="0">
                <a:cs typeface="Times New Roman"/>
              </a:rPr>
              <a:t>).</a:t>
            </a:r>
          </a:p>
          <a:p>
            <a:pPr indent="355600" algn="just">
              <a:lnSpc>
                <a:spcPct val="115000"/>
              </a:lnSpc>
              <a:spcAft>
                <a:spcPts val="1000"/>
              </a:spcAft>
            </a:pPr>
            <a:endParaRPr lang="ru-RU" sz="1000" dirty="0" smtClean="0">
              <a:cs typeface="Times New Roman"/>
            </a:endParaRPr>
          </a:p>
          <a:p>
            <a:pPr indent="3556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cs typeface="Times New Roman"/>
              </a:rPr>
              <a:t>В </a:t>
            </a:r>
            <a:r>
              <a:rPr lang="ru-RU" sz="2000" dirty="0">
                <a:cs typeface="Times New Roman"/>
              </a:rPr>
              <a:t>связи с использованием  </a:t>
            </a:r>
            <a:r>
              <a:rPr lang="ru-RU" sz="2000" b="1" dirty="0" err="1">
                <a:solidFill>
                  <a:srgbClr val="C00000"/>
                </a:solidFill>
                <a:cs typeface="Times New Roman"/>
              </a:rPr>
              <a:t>критериального</a:t>
            </a:r>
            <a:r>
              <a:rPr lang="ru-RU" sz="2000" b="1" dirty="0">
                <a:solidFill>
                  <a:srgbClr val="C00000"/>
                </a:solidFill>
                <a:cs typeface="Times New Roman"/>
              </a:rPr>
              <a:t> подхода </a:t>
            </a:r>
            <a:r>
              <a:rPr lang="ru-RU" sz="2000" dirty="0">
                <a:cs typeface="Times New Roman"/>
              </a:rPr>
              <a:t>к оцениванию, необходимо уделять большое внимание разработке промежуточных планируемых результатов и приводить в соответствие  используемые критерии оценивания, промежуточные планируемые результаты и предметные планируемые результаты, чтобы внутри этой цепочки не было противоречий при выставлении отметок. 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6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1547</Words>
  <Application>Microsoft Office PowerPoint</Application>
  <PresentationFormat>Экран (4:3)</PresentationFormat>
  <Paragraphs>156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Понятие объективности результатов оценочных процедур</vt:lpstr>
      <vt:lpstr> </vt:lpstr>
      <vt:lpstr>Одним из факторов, влияющих на качество образования, является культура оценивания</vt:lpstr>
      <vt:lpstr>Слайд 4</vt:lpstr>
      <vt:lpstr>Слайд 5</vt:lpstr>
      <vt:lpstr>Рекомендации по повышению объективности оценки образовательных результатов</vt:lpstr>
      <vt:lpstr>Слайд 7</vt:lpstr>
      <vt:lpstr> Подходы к оцениванию предметных результатов учащихся </vt:lpstr>
      <vt:lpstr>Слайд 9</vt:lpstr>
      <vt:lpstr>Слайд 10</vt:lpstr>
      <vt:lpstr>Слайд 11</vt:lpstr>
      <vt:lpstr> Примерные шаги работы школы с признаками необъективности, по обеспечению объективности оценивания результатов проверочных процедур 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объективности результатов проверочных процедур</dc:title>
  <dc:creator>KC-pc</dc:creator>
  <cp:lastModifiedBy>User</cp:lastModifiedBy>
  <cp:revision>110</cp:revision>
  <dcterms:created xsi:type="dcterms:W3CDTF">2021-02-27T11:59:36Z</dcterms:created>
  <dcterms:modified xsi:type="dcterms:W3CDTF">2021-10-23T14:49:04Z</dcterms:modified>
</cp:coreProperties>
</file>