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257" r:id="rId3"/>
    <p:sldId id="259" r:id="rId4"/>
    <p:sldId id="260" r:id="rId5"/>
    <p:sldId id="300" r:id="rId6"/>
    <p:sldId id="301" r:id="rId7"/>
    <p:sldId id="302" r:id="rId8"/>
    <p:sldId id="303" r:id="rId9"/>
    <p:sldId id="304" r:id="rId10"/>
    <p:sldId id="261" r:id="rId11"/>
    <p:sldId id="262" r:id="rId12"/>
    <p:sldId id="263" r:id="rId13"/>
    <p:sldId id="264" r:id="rId14"/>
    <p:sldId id="327" r:id="rId15"/>
    <p:sldId id="265" r:id="rId16"/>
    <p:sldId id="277" r:id="rId17"/>
    <p:sldId id="308" r:id="rId18"/>
    <p:sldId id="278" r:id="rId19"/>
    <p:sldId id="279" r:id="rId20"/>
    <p:sldId id="280" r:id="rId21"/>
    <p:sldId id="281" r:id="rId22"/>
    <p:sldId id="283" r:id="rId23"/>
    <p:sldId id="284" r:id="rId24"/>
    <p:sldId id="282" r:id="rId25"/>
    <p:sldId id="326" r:id="rId26"/>
    <p:sldId id="285" r:id="rId27"/>
    <p:sldId id="286" r:id="rId28"/>
    <p:sldId id="287" r:id="rId29"/>
    <p:sldId id="290" r:id="rId30"/>
    <p:sldId id="291" r:id="rId31"/>
    <p:sldId id="292" r:id="rId32"/>
    <p:sldId id="293" r:id="rId33"/>
    <p:sldId id="294" r:id="rId34"/>
    <p:sldId id="328" r:id="rId35"/>
    <p:sldId id="329" r:id="rId36"/>
    <p:sldId id="295" r:id="rId37"/>
    <p:sldId id="296" r:id="rId38"/>
    <p:sldId id="297" r:id="rId39"/>
    <p:sldId id="309" r:id="rId40"/>
    <p:sldId id="310" r:id="rId41"/>
    <p:sldId id="311" r:id="rId42"/>
    <p:sldId id="312" r:id="rId43"/>
    <p:sldId id="305" r:id="rId44"/>
    <p:sldId id="331" r:id="rId45"/>
    <p:sldId id="266" r:id="rId46"/>
    <p:sldId id="267" r:id="rId47"/>
    <p:sldId id="268" r:id="rId48"/>
    <p:sldId id="269" r:id="rId49"/>
    <p:sldId id="270" r:id="rId50"/>
    <p:sldId id="271" r:id="rId51"/>
    <p:sldId id="272" r:id="rId52"/>
    <p:sldId id="273" r:id="rId53"/>
    <p:sldId id="274" r:id="rId54"/>
    <p:sldId id="275" r:id="rId55"/>
    <p:sldId id="276" r:id="rId56"/>
    <p:sldId id="288" r:id="rId57"/>
    <p:sldId id="289" r:id="rId58"/>
    <p:sldId id="330" r:id="rId59"/>
    <p:sldId id="314" r:id="rId60"/>
    <p:sldId id="315" r:id="rId61"/>
    <p:sldId id="316" r:id="rId62"/>
    <p:sldId id="317" r:id="rId63"/>
    <p:sldId id="319" r:id="rId64"/>
    <p:sldId id="318" r:id="rId65"/>
    <p:sldId id="320" r:id="rId66"/>
    <p:sldId id="321" r:id="rId67"/>
    <p:sldId id="322" r:id="rId68"/>
    <p:sldId id="324" r:id="rId69"/>
    <p:sldId id="325" r:id="rId70"/>
    <p:sldId id="332" r:id="rId7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9334"/>
    <a:srgbClr val="0F350D"/>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180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29.05.2021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29.05.2021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29.05.2021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29.05.2021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29.05.2021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1"/>
            <a:ext cx="7772400" cy="3024335"/>
          </a:xfrm>
        </p:spPr>
        <p:txBody>
          <a:bodyPr>
            <a:normAutofit/>
          </a:bodyPr>
          <a:lstStyle/>
          <a:p>
            <a:pPr algn="ctr"/>
            <a:r>
              <a:rPr lang="ru-RU" sz="2400" dirty="0" smtClean="0">
                <a:solidFill>
                  <a:srgbClr val="C00000"/>
                </a:solidFill>
              </a:rPr>
              <a:t>Модуль «Основы коррекционной работы в </a:t>
            </a:r>
            <a:r>
              <a:rPr lang="ru-RU" sz="2400" dirty="0" smtClean="0">
                <a:solidFill>
                  <a:srgbClr val="C00000"/>
                </a:solidFill>
              </a:rPr>
              <a:t>школьных </a:t>
            </a:r>
            <a:r>
              <a:rPr lang="ru-RU" sz="2400" dirty="0" smtClean="0">
                <a:solidFill>
                  <a:srgbClr val="C00000"/>
                </a:solidFill>
              </a:rPr>
              <a:t>образовательных организациях в рамках инклюзивного образования»</a:t>
            </a:r>
            <a:endParaRPr lang="ru-RU" sz="2400" dirty="0">
              <a:solidFill>
                <a:srgbClr val="C00000"/>
              </a:solidFill>
            </a:endParaRPr>
          </a:p>
        </p:txBody>
      </p:sp>
      <p:sp>
        <p:nvSpPr>
          <p:cNvPr id="3" name="Прямоугольник 2"/>
          <p:cNvSpPr/>
          <p:nvPr/>
        </p:nvSpPr>
        <p:spPr>
          <a:xfrm>
            <a:off x="539552" y="4005064"/>
            <a:ext cx="6318448" cy="1477328"/>
          </a:xfrm>
          <a:prstGeom prst="rect">
            <a:avLst/>
          </a:prstGeom>
        </p:spPr>
        <p:txBody>
          <a:bodyPr wrap="square">
            <a:spAutoFit/>
          </a:bodyPr>
          <a:lstStyle/>
          <a:p>
            <a:r>
              <a:rPr lang="ru-RU" b="1" dirty="0" smtClean="0">
                <a:solidFill>
                  <a:schemeClr val="tx1">
                    <a:lumMod val="95000"/>
                    <a:lumOff val="5000"/>
                  </a:schemeClr>
                </a:solidFill>
              </a:rPr>
              <a:t> город Тверь МОУСОШ№ 21,</a:t>
            </a:r>
          </a:p>
          <a:p>
            <a:pPr marL="914400" indent="-914400"/>
            <a:r>
              <a:rPr lang="ru-RU" b="1" dirty="0" smtClean="0">
                <a:solidFill>
                  <a:schemeClr val="tx1">
                    <a:lumMod val="95000"/>
                    <a:lumOff val="5000"/>
                  </a:schemeClr>
                </a:solidFill>
              </a:rPr>
              <a:t>            </a:t>
            </a:r>
          </a:p>
          <a:p>
            <a:r>
              <a:rPr lang="ru-RU" b="1" dirty="0" smtClean="0">
                <a:solidFill>
                  <a:schemeClr val="tx1">
                    <a:lumMod val="95000"/>
                    <a:lumOff val="5000"/>
                  </a:schemeClr>
                </a:solidFill>
              </a:rPr>
              <a:t> учитель начальных        классов, педагог-психолог</a:t>
            </a:r>
          </a:p>
          <a:p>
            <a:r>
              <a:rPr lang="ru-RU" b="1" dirty="0" smtClean="0">
                <a:solidFill>
                  <a:schemeClr val="tx1">
                    <a:lumMod val="95000"/>
                    <a:lumOff val="5000"/>
                  </a:schemeClr>
                </a:solidFill>
              </a:rPr>
              <a:t> Спиридонова Елена Аркадьевна </a:t>
            </a:r>
          </a:p>
          <a:p>
            <a:endParaRPr lang="ru-RU" b="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5"/>
            <a:ext cx="7772400" cy="1080121"/>
          </a:xfrm>
        </p:spPr>
        <p:txBody>
          <a:bodyPr>
            <a:noAutofit/>
          </a:bodyPr>
          <a:lstStyle/>
          <a:p>
            <a:pPr algn="ct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1800" dirty="0" smtClean="0">
                <a:solidFill>
                  <a:srgbClr val="00B050"/>
                </a:solidFill>
              </a:rPr>
              <a:t>2. Нормативно-правовые основы инклюзивного образования детей дошкольного и школьного возраста с ОВЗ</a:t>
            </a:r>
            <a:r>
              <a:rPr lang="ru-RU" sz="2400" dirty="0" smtClean="0"/>
              <a:t/>
            </a:r>
            <a:br>
              <a:rPr lang="ru-RU" sz="2400" dirty="0" smtClean="0"/>
            </a:br>
            <a:endParaRPr lang="ru-RU" sz="2400" dirty="0"/>
          </a:p>
        </p:txBody>
      </p:sp>
      <p:sp>
        <p:nvSpPr>
          <p:cNvPr id="3" name="Подзаголовок 2"/>
          <p:cNvSpPr>
            <a:spLocks noGrp="1"/>
          </p:cNvSpPr>
          <p:nvPr>
            <p:ph type="subTitle" idx="1"/>
          </p:nvPr>
        </p:nvSpPr>
        <p:spPr>
          <a:xfrm>
            <a:off x="251520" y="1268760"/>
            <a:ext cx="8496944" cy="5328592"/>
          </a:xfrm>
        </p:spPr>
        <p:txBody>
          <a:bodyPr>
            <a:normAutofit fontScale="92500" lnSpcReduction="20000"/>
          </a:bodyPr>
          <a:lstStyle/>
          <a:p>
            <a:pPr algn="ctr"/>
            <a:r>
              <a:rPr lang="ru-RU" sz="2400" b="1" u="sng" dirty="0" smtClean="0"/>
              <a:t>Федеральный закон от 3 мая 2012 г. № 46-ФЗ</a:t>
            </a:r>
            <a:br>
              <a:rPr lang="ru-RU" sz="2400" b="1" u="sng" dirty="0" smtClean="0"/>
            </a:br>
            <a:r>
              <a:rPr lang="ru-RU" sz="2400" b="1" u="sng" dirty="0" smtClean="0"/>
              <a:t>«О ратификации Конвенции о правах инвалидов»</a:t>
            </a:r>
            <a:endParaRPr lang="ru-RU" sz="2400" dirty="0" smtClean="0"/>
          </a:p>
          <a:p>
            <a:pPr algn="just"/>
            <a:r>
              <a:rPr lang="ru-RU" sz="2400" b="1" i="1" dirty="0" smtClean="0">
                <a:solidFill>
                  <a:srgbClr val="C00000"/>
                </a:solidFill>
              </a:rPr>
              <a:t>	</a:t>
            </a:r>
          </a:p>
          <a:p>
            <a:pPr algn="just"/>
            <a:r>
              <a:rPr lang="ru-RU" sz="2400" b="1" i="1" dirty="0" smtClean="0">
                <a:solidFill>
                  <a:srgbClr val="C00000"/>
                </a:solidFill>
              </a:rPr>
              <a:t>	В соответствии с Конвенцией, образование должно быть направлено на:</a:t>
            </a:r>
            <a:r>
              <a:rPr lang="ru-RU" sz="2400" i="1" dirty="0" smtClean="0">
                <a:solidFill>
                  <a:srgbClr val="C00000"/>
                </a:solidFill>
              </a:rPr>
              <a:t> </a:t>
            </a:r>
            <a:endParaRPr lang="ru-RU" sz="2400" dirty="0" smtClean="0">
              <a:solidFill>
                <a:srgbClr val="C00000"/>
              </a:solidFill>
            </a:endParaRPr>
          </a:p>
          <a:p>
            <a:pPr lvl="0" algn="just">
              <a:buFont typeface="Wingdings" pitchFamily="2" charset="2"/>
              <a:buChar char="q"/>
            </a:pPr>
            <a:r>
              <a:rPr lang="ru-RU" sz="2400" dirty="0" smtClean="0">
                <a:solidFill>
                  <a:srgbClr val="C00000"/>
                </a:solidFill>
              </a:rPr>
              <a:t> развитие умственных и физических способностей в самом полном объеме;</a:t>
            </a:r>
          </a:p>
          <a:p>
            <a:pPr lvl="0" algn="just">
              <a:buFont typeface="Wingdings" pitchFamily="2" charset="2"/>
              <a:buChar char="q"/>
            </a:pPr>
            <a:r>
              <a:rPr lang="ru-RU" sz="2400" dirty="0" smtClean="0">
                <a:solidFill>
                  <a:srgbClr val="C00000"/>
                </a:solidFill>
              </a:rPr>
              <a:t> обеспечение инвалидам возможности эффективно участвовать в жизни свободного общества;</a:t>
            </a:r>
          </a:p>
          <a:p>
            <a:pPr lvl="0" algn="just">
              <a:buFont typeface="Wingdings" pitchFamily="2" charset="2"/>
              <a:buChar char="q"/>
            </a:pPr>
            <a:r>
              <a:rPr lang="ru-RU" sz="2400" dirty="0" smtClean="0">
                <a:solidFill>
                  <a:srgbClr val="C00000"/>
                </a:solidFill>
              </a:rPr>
              <a:t> доступ инвалидов к образованию в местах своего непосредственного проживания, при котором обеспечивается разумное удовлетворение потребностей лица;</a:t>
            </a:r>
          </a:p>
          <a:p>
            <a:pPr lvl="0" algn="just">
              <a:buFont typeface="Wingdings" pitchFamily="2" charset="2"/>
              <a:buChar char="q"/>
            </a:pPr>
            <a:r>
              <a:rPr lang="ru-RU" sz="2400" dirty="0" smtClean="0">
                <a:solidFill>
                  <a:srgbClr val="C00000"/>
                </a:solidFill>
              </a:rPr>
              <a:t> предоставление эффективных </a:t>
            </a:r>
            <a:r>
              <a:rPr lang="ru-RU" sz="2400" b="1" i="1" dirty="0" smtClean="0">
                <a:solidFill>
                  <a:srgbClr val="C00000"/>
                </a:solidFill>
              </a:rPr>
              <a:t>мер индивидуальной поддержки в общей системе образования, облегчающих процесс обучения;</a:t>
            </a:r>
            <a:endParaRPr lang="ru-RU" sz="2400" dirty="0" smtClean="0">
              <a:solidFill>
                <a:srgbClr val="C00000"/>
              </a:solidFill>
            </a:endParaRPr>
          </a:p>
          <a:p>
            <a:pPr lvl="0" algn="just">
              <a:buFont typeface="Wingdings" pitchFamily="2" charset="2"/>
              <a:buChar char="q"/>
            </a:pPr>
            <a:r>
              <a:rPr lang="ru-RU" sz="2400" dirty="0" smtClean="0">
                <a:solidFill>
                  <a:srgbClr val="C00000"/>
                </a:solidFill>
              </a:rPr>
              <a:t> создание условий для освоения социальных навыков;</a:t>
            </a:r>
          </a:p>
          <a:p>
            <a:pPr lvl="0" algn="just"/>
            <a:r>
              <a:rPr lang="ru-RU" sz="2400" dirty="0" smtClean="0">
                <a:solidFill>
                  <a:srgbClr val="C00000"/>
                </a:solidFill>
              </a:rPr>
              <a:t>обеспечение подготовки и переподготовки педагогов.</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296143"/>
          </a:xfrm>
        </p:spPr>
        <p:txBody>
          <a:bodyPr>
            <a:noAutofit/>
          </a:bodyPr>
          <a:lstStyle/>
          <a:p>
            <a:r>
              <a:rPr lang="ru-RU" sz="1800" u="sng" dirty="0" smtClean="0"/>
              <a:t>Федеральный закон от 3 мая 2012 г. № 46-ФЗ</a:t>
            </a:r>
            <a:br>
              <a:rPr lang="ru-RU" sz="1800" u="sng" dirty="0" smtClean="0"/>
            </a:br>
            <a:endParaRPr lang="ru-RU" sz="1800" dirty="0"/>
          </a:p>
        </p:txBody>
      </p:sp>
      <p:sp>
        <p:nvSpPr>
          <p:cNvPr id="3" name="Подзаголовок 2"/>
          <p:cNvSpPr>
            <a:spLocks noGrp="1"/>
          </p:cNvSpPr>
          <p:nvPr>
            <p:ph type="subTitle" idx="1"/>
          </p:nvPr>
        </p:nvSpPr>
        <p:spPr>
          <a:xfrm>
            <a:off x="251520" y="188640"/>
            <a:ext cx="8568952" cy="6669360"/>
          </a:xfrm>
        </p:spPr>
        <p:txBody>
          <a:bodyPr>
            <a:normAutofit fontScale="92500" lnSpcReduction="10000"/>
          </a:bodyPr>
          <a:lstStyle/>
          <a:p>
            <a:pPr algn="ctr"/>
            <a:r>
              <a:rPr lang="ru-RU" b="1" u="sng" dirty="0" smtClean="0">
                <a:solidFill>
                  <a:srgbClr val="7030A0"/>
                </a:solidFill>
              </a:rPr>
              <a:t>Федеральный закон от 3 мая 2012 г. № 46-ФЗ</a:t>
            </a:r>
            <a:br>
              <a:rPr lang="ru-RU" b="1" u="sng" dirty="0" smtClean="0">
                <a:solidFill>
                  <a:srgbClr val="7030A0"/>
                </a:solidFill>
              </a:rPr>
            </a:br>
            <a:r>
              <a:rPr lang="ru-RU" b="1" u="sng" dirty="0" smtClean="0">
                <a:solidFill>
                  <a:srgbClr val="7030A0"/>
                </a:solidFill>
              </a:rPr>
              <a:t>«О ратификации Конвенции о правах инвалидов»</a:t>
            </a:r>
            <a:endParaRPr lang="ru-RU" dirty="0" smtClean="0">
              <a:solidFill>
                <a:srgbClr val="7030A0"/>
              </a:solidFill>
            </a:endParaRPr>
          </a:p>
          <a:p>
            <a:pPr algn="ctr"/>
            <a:r>
              <a:rPr lang="ru-RU" b="1" dirty="0" smtClean="0">
                <a:solidFill>
                  <a:srgbClr val="7030A0"/>
                </a:solidFill>
              </a:rPr>
              <a:t>Конвенция о правах инвалидов</a:t>
            </a:r>
          </a:p>
          <a:p>
            <a:pPr algn="l"/>
            <a:r>
              <a:rPr lang="ru-RU" b="1" dirty="0" smtClean="0">
                <a:solidFill>
                  <a:srgbClr val="7030A0"/>
                </a:solidFill>
              </a:rPr>
              <a:t>Статья 24.  </a:t>
            </a:r>
          </a:p>
          <a:p>
            <a:pPr algn="just"/>
            <a:r>
              <a:rPr lang="ru-RU" sz="2400" b="1" dirty="0" smtClean="0">
                <a:solidFill>
                  <a:srgbClr val="7030A0"/>
                </a:solidFill>
              </a:rPr>
              <a:t>… государство обязано обеспечить равный доступ для всех детей с инвалидностью к образованию, и это должно происходить путём обеспечения </a:t>
            </a:r>
            <a:r>
              <a:rPr lang="ru-RU" sz="2400" b="1" dirty="0" err="1" smtClean="0">
                <a:solidFill>
                  <a:srgbClr val="7030A0"/>
                </a:solidFill>
              </a:rPr>
              <a:t>инклюзивности</a:t>
            </a:r>
            <a:r>
              <a:rPr lang="ru-RU" sz="2400" b="1" dirty="0" smtClean="0">
                <a:solidFill>
                  <a:srgbClr val="7030A0"/>
                </a:solidFill>
              </a:rPr>
              <a:t> системы образования.</a:t>
            </a:r>
            <a:endParaRPr lang="ru-RU" sz="2400" dirty="0" smtClean="0">
              <a:solidFill>
                <a:srgbClr val="7030A0"/>
              </a:solidFill>
            </a:endParaRPr>
          </a:p>
          <a:p>
            <a:pPr algn="just"/>
            <a:r>
              <a:rPr lang="ru-RU" sz="2400" b="1" u="sng" dirty="0" smtClean="0">
                <a:solidFill>
                  <a:srgbClr val="7030A0"/>
                </a:solidFill>
              </a:rPr>
              <a:t>Право на образование</a:t>
            </a:r>
            <a:br>
              <a:rPr lang="ru-RU" sz="2400" b="1" u="sng" dirty="0" smtClean="0">
                <a:solidFill>
                  <a:srgbClr val="7030A0"/>
                </a:solidFill>
              </a:rPr>
            </a:br>
            <a:r>
              <a:rPr lang="ru-RU" sz="2400" b="1" u="sng" dirty="0" smtClean="0">
                <a:solidFill>
                  <a:srgbClr val="7030A0"/>
                </a:solidFill>
              </a:rPr>
              <a:t>Статья 18 Федерального закона от 24 ноября 1995 г. № 181-ФЗ «О социальной защите инвалидов в Российской Федерации»</a:t>
            </a:r>
          </a:p>
          <a:p>
            <a:pPr lvl="0" algn="just"/>
            <a:r>
              <a:rPr lang="ru-RU" sz="2400" b="1" dirty="0" smtClean="0">
                <a:solidFill>
                  <a:srgbClr val="7030A0"/>
                </a:solidFill>
              </a:rPr>
              <a:t>	Образовательные учреждения совместно с органами социальной защиты населения, органами здравоохранения обеспечивают дошкольное, внешкольное воспитание и образование детей-инвалидов, получение</a:t>
            </a:r>
            <a:r>
              <a:rPr lang="ru-RU" sz="2400" dirty="0" smtClean="0">
                <a:solidFill>
                  <a:srgbClr val="7030A0"/>
                </a:solidFill>
              </a:rPr>
              <a:t> </a:t>
            </a:r>
            <a:r>
              <a:rPr lang="ru-RU" sz="2400" b="1" dirty="0" smtClean="0">
                <a:solidFill>
                  <a:srgbClr val="7030A0"/>
                </a:solidFill>
              </a:rPr>
              <a:t>инвалидами среднего общего образования, среднего профессионального и высшего профессионального образования в соответствии с индивидуальной программой реабилитации.</a:t>
            </a:r>
            <a:endParaRPr lang="ru-RU" sz="2400"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224135"/>
          </a:xfrm>
        </p:spPr>
        <p:txBody>
          <a:bodyPr>
            <a:normAutofit/>
          </a:bodyPr>
          <a:lstStyle/>
          <a:p>
            <a:pPr algn="ctr"/>
            <a:r>
              <a:rPr lang="ru-RU" sz="1600" dirty="0" smtClean="0">
                <a:solidFill>
                  <a:srgbClr val="7030A0"/>
                </a:solidFill>
              </a:rPr>
              <a:t>О государственной программе Российской Федерации «Доступная среда» на 2011 - 2015 годы»  Постановление от 17 марта 2011 г.  №175</a:t>
            </a:r>
            <a:r>
              <a:rPr lang="ru-RU" sz="1200" dirty="0" smtClean="0">
                <a:solidFill>
                  <a:srgbClr val="7030A0"/>
                </a:solidFill>
              </a:rPr>
              <a:t/>
            </a:r>
            <a:br>
              <a:rPr lang="ru-RU" sz="1200" dirty="0" smtClean="0">
                <a:solidFill>
                  <a:srgbClr val="7030A0"/>
                </a:solidFill>
              </a:rPr>
            </a:br>
            <a:endParaRPr lang="ru-RU" sz="1200" dirty="0">
              <a:solidFill>
                <a:srgbClr val="7030A0"/>
              </a:solidFill>
            </a:endParaRPr>
          </a:p>
        </p:txBody>
      </p:sp>
      <p:sp>
        <p:nvSpPr>
          <p:cNvPr id="3" name="Подзаголовок 2"/>
          <p:cNvSpPr>
            <a:spLocks noGrp="1"/>
          </p:cNvSpPr>
          <p:nvPr>
            <p:ph type="subTitle" idx="1"/>
          </p:nvPr>
        </p:nvSpPr>
        <p:spPr>
          <a:xfrm>
            <a:off x="685800" y="1628800"/>
            <a:ext cx="7772400" cy="4968552"/>
          </a:xfrm>
        </p:spPr>
        <p:txBody>
          <a:bodyPr>
            <a:normAutofit fontScale="62500" lnSpcReduction="20000"/>
          </a:bodyPr>
          <a:lstStyle/>
          <a:p>
            <a:pPr algn="ctr"/>
            <a:r>
              <a:rPr lang="ru-RU" b="1" dirty="0" smtClean="0">
                <a:solidFill>
                  <a:srgbClr val="7030A0"/>
                </a:solidFill>
              </a:rPr>
              <a:t>Целевые индикаторы и показатели Программы: </a:t>
            </a:r>
          </a:p>
          <a:p>
            <a:pPr lvl="0" algn="just">
              <a:buFont typeface="Wingdings" pitchFamily="2" charset="2"/>
              <a:buChar char="Ø"/>
            </a:pPr>
            <a:r>
              <a:rPr lang="ru-RU" dirty="0" smtClean="0">
                <a:solidFill>
                  <a:srgbClr val="7030A0"/>
                </a:solidFill>
              </a:rPr>
              <a:t> доля общеобразовательных учреждений, в которых создана универсальная </a:t>
            </a:r>
            <a:r>
              <a:rPr lang="ru-RU" dirty="0" err="1" smtClean="0">
                <a:solidFill>
                  <a:srgbClr val="7030A0"/>
                </a:solidFill>
              </a:rPr>
              <a:t>безбарьерная</a:t>
            </a:r>
            <a:r>
              <a:rPr lang="ru-RU" dirty="0" smtClean="0">
                <a:solidFill>
                  <a:srgbClr val="7030A0"/>
                </a:solidFill>
              </a:rPr>
              <a:t> среда, позволяющая обеспечить совместное обучение инвалидов и лиц, не имеющих нарушений развития, в общем количестве общеобразовательных учреждений.  </a:t>
            </a:r>
          </a:p>
          <a:p>
            <a:pPr lvl="0" algn="just"/>
            <a:r>
              <a:rPr lang="ru-RU" dirty="0" smtClean="0">
                <a:solidFill>
                  <a:srgbClr val="7030A0"/>
                </a:solidFill>
              </a:rPr>
              <a:t>	Одним из приоритетных направлений государственной политики должно стать создание условий для предоставления детям-инвалидам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 реализующих образовательные программы общего образования (далее - обычные образовательные учреждения), и с учетом заключений </a:t>
            </a:r>
            <a:r>
              <a:rPr lang="ru-RU" dirty="0" err="1" smtClean="0">
                <a:solidFill>
                  <a:srgbClr val="7030A0"/>
                </a:solidFill>
              </a:rPr>
              <a:t>психолого-медико-педагогических</a:t>
            </a:r>
            <a:r>
              <a:rPr lang="ru-RU" dirty="0" smtClean="0">
                <a:solidFill>
                  <a:srgbClr val="7030A0"/>
                </a:solidFill>
              </a:rPr>
              <a:t> комиссий.</a:t>
            </a:r>
          </a:p>
          <a:p>
            <a:pPr algn="ctr"/>
            <a:endParaRPr lang="ru-RU" b="1" dirty="0" smtClean="0">
              <a:solidFill>
                <a:srgbClr val="7030A0"/>
              </a:solidFill>
            </a:endParaRPr>
          </a:p>
          <a:p>
            <a:pPr algn="ctr"/>
            <a:r>
              <a:rPr lang="ru-RU" b="1" dirty="0" smtClean="0">
                <a:solidFill>
                  <a:srgbClr val="7030A0"/>
                </a:solidFill>
              </a:rPr>
              <a:t>Мероприятия Программы –</a:t>
            </a:r>
            <a:endParaRPr lang="ru-RU" dirty="0" smtClean="0">
              <a:solidFill>
                <a:srgbClr val="7030A0"/>
              </a:solidFill>
            </a:endParaRPr>
          </a:p>
          <a:p>
            <a:pPr algn="just"/>
            <a:r>
              <a:rPr lang="ru-RU" b="1" dirty="0" smtClean="0"/>
              <a:t>	</a:t>
            </a:r>
          </a:p>
          <a:p>
            <a:pPr algn="just"/>
            <a:r>
              <a:rPr lang="ru-RU" b="1" dirty="0" smtClean="0">
                <a:solidFill>
                  <a:srgbClr val="7030A0"/>
                </a:solidFill>
              </a:rPr>
              <a:t>	</a:t>
            </a:r>
            <a:r>
              <a:rPr lang="ru-RU" dirty="0" smtClean="0">
                <a:solidFill>
                  <a:srgbClr val="7030A0"/>
                </a:solidFill>
              </a:rPr>
              <a:t>Проведение обучающих мероприятий для специалистов  </a:t>
            </a:r>
            <a:r>
              <a:rPr lang="ru-RU" dirty="0" err="1" smtClean="0">
                <a:solidFill>
                  <a:srgbClr val="7030A0"/>
                </a:solidFill>
              </a:rPr>
              <a:t>психолого-медико-педагогических</a:t>
            </a:r>
            <a:r>
              <a:rPr lang="ru-RU" dirty="0" smtClean="0">
                <a:solidFill>
                  <a:srgbClr val="7030A0"/>
                </a:solidFill>
              </a:rPr>
              <a:t> комиссий и образовательных учреждений по реализации индивидуальной программы реабилитации ребёнка-инвалида в части получения детьми-инвалидами образования в обычных образовательных учреждениях</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6632"/>
            <a:ext cx="8424936" cy="1296144"/>
          </a:xfrm>
        </p:spPr>
        <p:txBody>
          <a:bodyPr>
            <a:normAutofit fontScale="90000"/>
          </a:bodyPr>
          <a:lstStyle/>
          <a:p>
            <a:pPr algn="ctr"/>
            <a:r>
              <a:rPr lang="ru-RU" dirty="0" smtClean="0"/>
              <a:t/>
            </a:r>
            <a:br>
              <a:rPr lang="ru-RU" dirty="0" smtClean="0"/>
            </a:br>
            <a:r>
              <a:rPr lang="ru-RU" sz="1600" dirty="0" smtClean="0">
                <a:solidFill>
                  <a:srgbClr val="C00000"/>
                </a:solidFill>
              </a:rPr>
              <a:t>Федеральный закон от 29.12.2012 N 273-ФЗ</a:t>
            </a:r>
            <a:br>
              <a:rPr lang="ru-RU" sz="1600" dirty="0" smtClean="0">
                <a:solidFill>
                  <a:srgbClr val="C00000"/>
                </a:solidFill>
              </a:rPr>
            </a:br>
            <a:r>
              <a:rPr lang="ru-RU" sz="1600" dirty="0" smtClean="0">
                <a:solidFill>
                  <a:srgbClr val="C00000"/>
                </a:solidFill>
              </a:rPr>
              <a:t>(ред. от 23.07.2013)</a:t>
            </a:r>
            <a:br>
              <a:rPr lang="ru-RU" sz="1600" dirty="0" smtClean="0">
                <a:solidFill>
                  <a:srgbClr val="C00000"/>
                </a:solidFill>
              </a:rPr>
            </a:br>
            <a:r>
              <a:rPr lang="ru-RU" sz="1600" dirty="0" smtClean="0">
                <a:solidFill>
                  <a:srgbClr val="C00000"/>
                </a:solidFill>
              </a:rPr>
              <a:t>«Об образовании в Российской Федерации»</a:t>
            </a:r>
            <a:br>
              <a:rPr lang="ru-RU" sz="1600" dirty="0" smtClean="0">
                <a:solidFill>
                  <a:srgbClr val="C00000"/>
                </a:solidFill>
              </a:rPr>
            </a:br>
            <a:endParaRPr lang="ru-RU" sz="1600" dirty="0">
              <a:solidFill>
                <a:srgbClr val="C00000"/>
              </a:solidFill>
            </a:endParaRPr>
          </a:p>
        </p:txBody>
      </p:sp>
      <p:sp>
        <p:nvSpPr>
          <p:cNvPr id="3" name="Подзаголовок 2"/>
          <p:cNvSpPr>
            <a:spLocks noGrp="1"/>
          </p:cNvSpPr>
          <p:nvPr>
            <p:ph type="subTitle" idx="1"/>
          </p:nvPr>
        </p:nvSpPr>
        <p:spPr>
          <a:xfrm>
            <a:off x="395536" y="1556792"/>
            <a:ext cx="8352928" cy="5112568"/>
          </a:xfrm>
        </p:spPr>
        <p:txBody>
          <a:bodyPr>
            <a:normAutofit fontScale="55000" lnSpcReduction="20000"/>
          </a:bodyPr>
          <a:lstStyle/>
          <a:p>
            <a:pPr lvl="0" algn="just">
              <a:buFont typeface="Wingdings" pitchFamily="2" charset="2"/>
              <a:buChar char="Ø"/>
            </a:pPr>
            <a:r>
              <a:rPr lang="ru-RU" b="1" dirty="0" smtClean="0">
                <a:solidFill>
                  <a:srgbClr val="C00000"/>
                </a:solidFill>
              </a:rPr>
              <a:t> </a:t>
            </a:r>
            <a:r>
              <a:rPr lang="ru-RU" sz="3200" b="1" dirty="0" smtClean="0">
                <a:solidFill>
                  <a:srgbClr val="002060"/>
                </a:solidFill>
              </a:rPr>
              <a:t>обучающийся с ограниченными возможностями здоровья - </a:t>
            </a:r>
            <a:r>
              <a:rPr lang="ru-RU" sz="3200" dirty="0" smtClean="0">
                <a:solidFill>
                  <a:srgbClr val="002060"/>
                </a:solidFill>
              </a:rPr>
              <a:t>физическое лицо, имеющее недостатки в физическом и (или) психологическом развитии, подтвержденные </a:t>
            </a:r>
            <a:r>
              <a:rPr lang="ru-RU" sz="3200" dirty="0" err="1" smtClean="0">
                <a:solidFill>
                  <a:srgbClr val="002060"/>
                </a:solidFill>
              </a:rPr>
              <a:t>психолого-медико-педагогической</a:t>
            </a:r>
            <a:r>
              <a:rPr lang="ru-RU" sz="3200" dirty="0" smtClean="0">
                <a:solidFill>
                  <a:srgbClr val="002060"/>
                </a:solidFill>
              </a:rPr>
              <a:t> комиссией и препятствующие получению образования без создания специальных условий; </a:t>
            </a:r>
          </a:p>
          <a:p>
            <a:pPr lvl="0" algn="just">
              <a:buFont typeface="Wingdings" pitchFamily="2" charset="2"/>
              <a:buChar char="Ø"/>
            </a:pPr>
            <a:r>
              <a:rPr lang="ru-RU" sz="3200" b="1" dirty="0" smtClean="0">
                <a:solidFill>
                  <a:srgbClr val="002060"/>
                </a:solidFill>
              </a:rPr>
              <a:t> индивидуальный учебный план - </a:t>
            </a:r>
            <a:r>
              <a:rPr lang="ru-RU" sz="3200" dirty="0" smtClean="0">
                <a:solidFill>
                  <a:srgbClr val="002060"/>
                </a:solidFill>
              </a:rPr>
              <a:t>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a:t>
            </a:r>
          </a:p>
          <a:p>
            <a:pPr lvl="0" algn="just">
              <a:buFont typeface="Wingdings" pitchFamily="2" charset="2"/>
              <a:buChar char="Ø"/>
            </a:pPr>
            <a:r>
              <a:rPr lang="ru-RU" sz="3200" b="1" dirty="0" smtClean="0">
                <a:solidFill>
                  <a:srgbClr val="002060"/>
                </a:solidFill>
              </a:rPr>
              <a:t> инклюзивное образование </a:t>
            </a:r>
            <a:r>
              <a:rPr lang="ru-RU" sz="3200" dirty="0" smtClean="0">
                <a:solidFill>
                  <a:srgbClr val="002060"/>
                </a:solidFill>
              </a:rPr>
              <a:t>-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a:p>
            <a:pPr lvl="0" algn="just">
              <a:buFont typeface="Wingdings" pitchFamily="2" charset="2"/>
              <a:buChar char="Ø"/>
            </a:pPr>
            <a:r>
              <a:rPr lang="ru-RU" sz="3200" b="1" dirty="0" smtClean="0">
                <a:solidFill>
                  <a:srgbClr val="002060"/>
                </a:solidFill>
              </a:rPr>
              <a:t> адаптированная образовательная программа (АОП) - </a:t>
            </a:r>
            <a:r>
              <a:rPr lang="ru-RU" sz="3200" dirty="0" smtClean="0">
                <a:solidFill>
                  <a:srgbClr val="002060"/>
                </a:solidFill>
              </a:rPr>
              <a:t>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a:t>
            </a:r>
          </a:p>
          <a:p>
            <a:pPr algn="just"/>
            <a:endParaRPr lang="ru-RU"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algn="just">
              <a:lnSpc>
                <a:spcPct val="90000"/>
              </a:lnSpc>
            </a:pPr>
            <a:r>
              <a:rPr lang="ru-RU" altLang="ru-RU" sz="1600" dirty="0" smtClean="0"/>
              <a:t/>
            </a:r>
            <a:br>
              <a:rPr lang="ru-RU" altLang="ru-RU" sz="1600" dirty="0" smtClean="0"/>
            </a:br>
            <a:r>
              <a:rPr lang="ru-RU" altLang="ru-RU" sz="1600" dirty="0" smtClean="0">
                <a:solidFill>
                  <a:schemeClr val="tx1"/>
                </a:solidFill>
              </a:rPr>
              <a:t>В ФЗ от 29.12.2012 № 273 закреплены обязанности:</a:t>
            </a:r>
            <a:br>
              <a:rPr lang="ru-RU" altLang="ru-RU" sz="1600" dirty="0" smtClean="0">
                <a:solidFill>
                  <a:schemeClr val="tx1"/>
                </a:solidFill>
              </a:rPr>
            </a:br>
            <a:r>
              <a:rPr lang="ru-RU" altLang="ru-RU" sz="1600" dirty="0" smtClean="0">
                <a:solidFill>
                  <a:schemeClr val="tx1"/>
                </a:solidFill>
              </a:rPr>
              <a:t/>
            </a:r>
            <a:br>
              <a:rPr lang="ru-RU" altLang="ru-RU" sz="1600" dirty="0" smtClean="0">
                <a:solidFill>
                  <a:schemeClr val="tx1"/>
                </a:solidFill>
              </a:rPr>
            </a:br>
            <a:r>
              <a:rPr lang="ru-RU" altLang="ru-RU" sz="1600" dirty="0" smtClean="0">
                <a:solidFill>
                  <a:schemeClr val="tx1"/>
                </a:solidFill>
              </a:rPr>
              <a:t>руководителя образовательной организации «…обеспечивать реализацию в полном объеме образовательных программ, соответствие качества подготовки обучающихся установленным требованиям, соответствие применяемых форм, средств, методов обучения и воспитания возрастным, психофизическим особенностям, склонностям, способностям, интересам и потребностям обучающихся» (ст. 28, п.п.1 п.6, п.7);</a:t>
            </a:r>
            <a:br>
              <a:rPr lang="ru-RU" altLang="ru-RU" sz="1600" dirty="0" smtClean="0">
                <a:solidFill>
                  <a:schemeClr val="tx1"/>
                </a:solidFill>
              </a:rPr>
            </a:br>
            <a:r>
              <a:rPr lang="ru-RU" altLang="ru-RU" sz="1600" dirty="0" smtClean="0">
                <a:solidFill>
                  <a:schemeClr val="tx1"/>
                </a:solidFill>
              </a:rPr>
              <a:t/>
            </a:r>
            <a:br>
              <a:rPr lang="ru-RU" altLang="ru-RU" sz="1600" dirty="0" smtClean="0">
                <a:solidFill>
                  <a:schemeClr val="tx1"/>
                </a:solidFill>
              </a:rPr>
            </a:br>
            <a:r>
              <a:rPr lang="ru-RU" altLang="ru-RU" sz="1600" dirty="0" smtClean="0">
                <a:solidFill>
                  <a:schemeClr val="tx1"/>
                </a:solidFill>
              </a:rPr>
              <a:t>педагогических работников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 (п.1.6 ст. 48). </a:t>
            </a:r>
            <a:br>
              <a:rPr lang="ru-RU" altLang="ru-RU" sz="1600" dirty="0" smtClean="0">
                <a:solidFill>
                  <a:schemeClr val="tx1"/>
                </a:solidFill>
              </a:rPr>
            </a:br>
            <a:endParaRPr lang="ru-RU" sz="16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332657"/>
            <a:ext cx="8496944" cy="864095"/>
          </a:xfrm>
        </p:spPr>
        <p:txBody>
          <a:bodyPr>
            <a:normAutofit/>
          </a:bodyPr>
          <a:lstStyle/>
          <a:p>
            <a:pPr algn="ctr"/>
            <a:r>
              <a:rPr lang="ru-RU" sz="2000" dirty="0" smtClean="0">
                <a:solidFill>
                  <a:srgbClr val="7030A0"/>
                </a:solidFill>
              </a:rPr>
              <a:t>Учащийся с ограниченными возможностями здоровья(ОВЗ)</a:t>
            </a:r>
            <a:endParaRPr lang="ru-RU" sz="2000" dirty="0">
              <a:solidFill>
                <a:srgbClr val="7030A0"/>
              </a:solidFill>
            </a:endParaRPr>
          </a:p>
        </p:txBody>
      </p:sp>
      <p:sp>
        <p:nvSpPr>
          <p:cNvPr id="3" name="Подзаголовок 2"/>
          <p:cNvSpPr>
            <a:spLocks noGrp="1"/>
          </p:cNvSpPr>
          <p:nvPr>
            <p:ph type="subTitle" idx="1"/>
          </p:nvPr>
        </p:nvSpPr>
        <p:spPr>
          <a:xfrm>
            <a:off x="251520" y="1412776"/>
            <a:ext cx="8496944" cy="5184576"/>
          </a:xfrm>
        </p:spPr>
        <p:txBody>
          <a:bodyPr>
            <a:normAutofit fontScale="40000" lnSpcReduction="20000"/>
          </a:bodyPr>
          <a:lstStyle/>
          <a:p>
            <a:pPr lvl="0" algn="just"/>
            <a:r>
              <a:rPr lang="ru-RU" sz="4900" dirty="0" smtClean="0"/>
              <a:t>	</a:t>
            </a:r>
            <a:r>
              <a:rPr lang="ru-RU" sz="4900" b="1" dirty="0" smtClean="0">
                <a:solidFill>
                  <a:srgbClr val="7030A0"/>
                </a:solidFill>
              </a:rPr>
              <a:t>У</a:t>
            </a:r>
            <a:r>
              <a:rPr lang="en-US" sz="4900" b="1" dirty="0" err="1" smtClean="0">
                <a:solidFill>
                  <a:srgbClr val="7030A0"/>
                </a:solidFill>
              </a:rPr>
              <a:t>чащийся</a:t>
            </a:r>
            <a:r>
              <a:rPr lang="en-US" sz="4900" b="1" dirty="0" smtClean="0">
                <a:solidFill>
                  <a:srgbClr val="7030A0"/>
                </a:solidFill>
              </a:rPr>
              <a:t> с ОВЗ</a:t>
            </a:r>
            <a:r>
              <a:rPr lang="ru-RU" sz="4900" b="1" dirty="0" smtClean="0">
                <a:solidFill>
                  <a:srgbClr val="7030A0"/>
                </a:solidFill>
              </a:rPr>
              <a:t> </a:t>
            </a:r>
            <a:r>
              <a:rPr lang="ru-RU" sz="4900" dirty="0" smtClean="0">
                <a:solidFill>
                  <a:srgbClr val="7030A0"/>
                </a:solidFill>
              </a:rPr>
              <a:t>- </a:t>
            </a:r>
            <a:r>
              <a:rPr lang="en-US" sz="4900" dirty="0" err="1" smtClean="0">
                <a:solidFill>
                  <a:srgbClr val="7030A0"/>
                </a:solidFill>
              </a:rPr>
              <a:t>физическое</a:t>
            </a:r>
            <a:r>
              <a:rPr lang="en-US" sz="4900" dirty="0" smtClean="0">
                <a:solidFill>
                  <a:srgbClr val="7030A0"/>
                </a:solidFill>
              </a:rPr>
              <a:t> </a:t>
            </a:r>
            <a:r>
              <a:rPr lang="en-US" sz="4900" dirty="0" err="1" smtClean="0">
                <a:solidFill>
                  <a:srgbClr val="7030A0"/>
                </a:solidFill>
              </a:rPr>
              <a:t>лицо</a:t>
            </a:r>
            <a:r>
              <a:rPr lang="ru-RU" sz="4900" dirty="0" smtClean="0">
                <a:solidFill>
                  <a:srgbClr val="7030A0"/>
                </a:solidFill>
              </a:rPr>
              <a:t>, </a:t>
            </a:r>
            <a:r>
              <a:rPr lang="en-US" sz="4900" dirty="0" err="1" smtClean="0">
                <a:solidFill>
                  <a:srgbClr val="7030A0"/>
                </a:solidFill>
              </a:rPr>
              <a:t>имеющее</a:t>
            </a:r>
            <a:r>
              <a:rPr lang="en-US" sz="4900" dirty="0" smtClean="0">
                <a:solidFill>
                  <a:srgbClr val="7030A0"/>
                </a:solidFill>
              </a:rPr>
              <a:t> </a:t>
            </a:r>
            <a:r>
              <a:rPr lang="en-US" sz="4900" dirty="0" err="1" smtClean="0">
                <a:solidFill>
                  <a:srgbClr val="7030A0"/>
                </a:solidFill>
              </a:rPr>
              <a:t>недостатки</a:t>
            </a:r>
            <a:r>
              <a:rPr lang="en-US" sz="4900" dirty="0" smtClean="0">
                <a:solidFill>
                  <a:srgbClr val="7030A0"/>
                </a:solidFill>
              </a:rPr>
              <a:t> в </a:t>
            </a:r>
            <a:r>
              <a:rPr lang="en-US" sz="4900" dirty="0" err="1" smtClean="0">
                <a:solidFill>
                  <a:srgbClr val="7030A0"/>
                </a:solidFill>
              </a:rPr>
              <a:t>физическом</a:t>
            </a:r>
            <a:r>
              <a:rPr lang="en-US" sz="4900" dirty="0" smtClean="0">
                <a:solidFill>
                  <a:srgbClr val="7030A0"/>
                </a:solidFill>
              </a:rPr>
              <a:t> и</a:t>
            </a:r>
            <a:r>
              <a:rPr lang="ru-RU" sz="4900" dirty="0" smtClean="0">
                <a:solidFill>
                  <a:srgbClr val="7030A0"/>
                </a:solidFill>
              </a:rPr>
              <a:t> (</a:t>
            </a:r>
            <a:r>
              <a:rPr lang="en-US" sz="4900" dirty="0" err="1" smtClean="0">
                <a:solidFill>
                  <a:srgbClr val="7030A0"/>
                </a:solidFill>
              </a:rPr>
              <a:t>или</a:t>
            </a:r>
            <a:r>
              <a:rPr lang="ru-RU" sz="4900" dirty="0" smtClean="0">
                <a:solidFill>
                  <a:srgbClr val="7030A0"/>
                </a:solidFill>
              </a:rPr>
              <a:t>) </a:t>
            </a:r>
            <a:r>
              <a:rPr lang="en-US" sz="4900" dirty="0" err="1" smtClean="0">
                <a:solidFill>
                  <a:srgbClr val="7030A0"/>
                </a:solidFill>
              </a:rPr>
              <a:t>психическом</a:t>
            </a:r>
            <a:r>
              <a:rPr lang="en-US" sz="4900" dirty="0" smtClean="0">
                <a:solidFill>
                  <a:srgbClr val="7030A0"/>
                </a:solidFill>
              </a:rPr>
              <a:t> </a:t>
            </a:r>
            <a:r>
              <a:rPr lang="en-US" sz="4900" dirty="0" err="1" smtClean="0">
                <a:solidFill>
                  <a:srgbClr val="7030A0"/>
                </a:solidFill>
              </a:rPr>
              <a:t>развитии</a:t>
            </a:r>
            <a:r>
              <a:rPr lang="ru-RU" sz="4900" dirty="0" smtClean="0">
                <a:solidFill>
                  <a:srgbClr val="7030A0"/>
                </a:solidFill>
              </a:rPr>
              <a:t>, </a:t>
            </a:r>
            <a:r>
              <a:rPr lang="en-US" sz="4900" dirty="0" err="1" smtClean="0">
                <a:solidFill>
                  <a:srgbClr val="7030A0"/>
                </a:solidFill>
              </a:rPr>
              <a:t>подтвержденные</a:t>
            </a:r>
            <a:r>
              <a:rPr lang="ru-RU" sz="4900" dirty="0" smtClean="0">
                <a:solidFill>
                  <a:srgbClr val="7030A0"/>
                </a:solidFill>
              </a:rPr>
              <a:t> </a:t>
            </a:r>
            <a:r>
              <a:rPr lang="en-US" sz="4900" dirty="0" err="1" smtClean="0">
                <a:solidFill>
                  <a:srgbClr val="7030A0"/>
                </a:solidFill>
              </a:rPr>
              <a:t>психолого</a:t>
            </a:r>
            <a:r>
              <a:rPr lang="ru-RU" sz="4900" dirty="0" smtClean="0">
                <a:solidFill>
                  <a:srgbClr val="7030A0"/>
                </a:solidFill>
              </a:rPr>
              <a:t>-</a:t>
            </a:r>
            <a:r>
              <a:rPr lang="en-US" sz="4900" dirty="0" err="1" smtClean="0">
                <a:solidFill>
                  <a:srgbClr val="7030A0"/>
                </a:solidFill>
              </a:rPr>
              <a:t>медико</a:t>
            </a:r>
            <a:r>
              <a:rPr lang="ru-RU" sz="4900" dirty="0" smtClean="0">
                <a:solidFill>
                  <a:srgbClr val="7030A0"/>
                </a:solidFill>
              </a:rPr>
              <a:t>-</a:t>
            </a:r>
            <a:r>
              <a:rPr lang="en-US" sz="4900" dirty="0" err="1" smtClean="0">
                <a:solidFill>
                  <a:srgbClr val="7030A0"/>
                </a:solidFill>
              </a:rPr>
              <a:t>педагогической</a:t>
            </a:r>
            <a:r>
              <a:rPr lang="ru-RU" sz="4900" dirty="0" smtClean="0">
                <a:solidFill>
                  <a:srgbClr val="7030A0"/>
                </a:solidFill>
              </a:rPr>
              <a:t> </a:t>
            </a:r>
            <a:r>
              <a:rPr lang="en-US" sz="4900" dirty="0" err="1" smtClean="0">
                <a:solidFill>
                  <a:srgbClr val="7030A0"/>
                </a:solidFill>
              </a:rPr>
              <a:t>комиссией</a:t>
            </a:r>
            <a:r>
              <a:rPr lang="en-US" sz="4900" dirty="0" smtClean="0">
                <a:solidFill>
                  <a:srgbClr val="7030A0"/>
                </a:solidFill>
              </a:rPr>
              <a:t> и </a:t>
            </a:r>
            <a:r>
              <a:rPr lang="en-US" sz="4900" dirty="0" err="1" smtClean="0">
                <a:solidFill>
                  <a:srgbClr val="7030A0"/>
                </a:solidFill>
              </a:rPr>
              <a:t>препятствующие</a:t>
            </a:r>
            <a:r>
              <a:rPr lang="en-US" sz="4900" dirty="0" smtClean="0">
                <a:solidFill>
                  <a:srgbClr val="7030A0"/>
                </a:solidFill>
              </a:rPr>
              <a:t> </a:t>
            </a:r>
            <a:r>
              <a:rPr lang="en-US" sz="4900" dirty="0" err="1" smtClean="0">
                <a:solidFill>
                  <a:srgbClr val="7030A0"/>
                </a:solidFill>
              </a:rPr>
              <a:t>получению</a:t>
            </a:r>
            <a:r>
              <a:rPr lang="ru-RU" sz="4900" dirty="0" smtClean="0">
                <a:solidFill>
                  <a:srgbClr val="7030A0"/>
                </a:solidFill>
              </a:rPr>
              <a:t> </a:t>
            </a:r>
            <a:r>
              <a:rPr lang="en-US" sz="4900" dirty="0" err="1" smtClean="0">
                <a:solidFill>
                  <a:srgbClr val="7030A0"/>
                </a:solidFill>
              </a:rPr>
              <a:t>образования</a:t>
            </a:r>
            <a:r>
              <a:rPr lang="en-US" sz="4900" dirty="0" smtClean="0">
                <a:solidFill>
                  <a:srgbClr val="7030A0"/>
                </a:solidFill>
              </a:rPr>
              <a:t> </a:t>
            </a:r>
            <a:r>
              <a:rPr lang="en-US" sz="4900" dirty="0" err="1" smtClean="0">
                <a:solidFill>
                  <a:srgbClr val="7030A0"/>
                </a:solidFill>
              </a:rPr>
              <a:t>без</a:t>
            </a:r>
            <a:r>
              <a:rPr lang="en-US" sz="4900" dirty="0" smtClean="0">
                <a:solidFill>
                  <a:srgbClr val="7030A0"/>
                </a:solidFill>
              </a:rPr>
              <a:t> </a:t>
            </a:r>
            <a:r>
              <a:rPr lang="en-US" sz="4900" dirty="0" err="1" smtClean="0">
                <a:solidFill>
                  <a:srgbClr val="7030A0"/>
                </a:solidFill>
              </a:rPr>
              <a:t>создания</a:t>
            </a:r>
            <a:r>
              <a:rPr lang="en-US" sz="4900" dirty="0" smtClean="0">
                <a:solidFill>
                  <a:srgbClr val="7030A0"/>
                </a:solidFill>
              </a:rPr>
              <a:t> </a:t>
            </a:r>
            <a:r>
              <a:rPr lang="en-US" sz="4900" dirty="0" err="1" smtClean="0">
                <a:solidFill>
                  <a:srgbClr val="7030A0"/>
                </a:solidFill>
              </a:rPr>
              <a:t>специальных</a:t>
            </a:r>
            <a:r>
              <a:rPr lang="en-US" sz="4900" dirty="0" smtClean="0">
                <a:solidFill>
                  <a:srgbClr val="7030A0"/>
                </a:solidFill>
              </a:rPr>
              <a:t> </a:t>
            </a:r>
            <a:r>
              <a:rPr lang="en-US" sz="4900" dirty="0" err="1" smtClean="0">
                <a:solidFill>
                  <a:srgbClr val="7030A0"/>
                </a:solidFill>
              </a:rPr>
              <a:t>условий</a:t>
            </a:r>
            <a:r>
              <a:rPr lang="ru-RU" sz="4900" dirty="0" smtClean="0">
                <a:solidFill>
                  <a:srgbClr val="7030A0"/>
                </a:solidFill>
              </a:rPr>
              <a:t> (</a:t>
            </a:r>
            <a:r>
              <a:rPr lang="en-US" sz="4900" dirty="0" smtClean="0">
                <a:solidFill>
                  <a:srgbClr val="7030A0"/>
                </a:solidFill>
              </a:rPr>
              <a:t>п</a:t>
            </a:r>
            <a:r>
              <a:rPr lang="ru-RU" sz="4900" dirty="0" smtClean="0">
                <a:solidFill>
                  <a:srgbClr val="7030A0"/>
                </a:solidFill>
              </a:rPr>
              <a:t>. 16 </a:t>
            </a:r>
            <a:r>
              <a:rPr lang="en-US" sz="4900" dirty="0" err="1" smtClean="0">
                <a:solidFill>
                  <a:srgbClr val="7030A0"/>
                </a:solidFill>
              </a:rPr>
              <a:t>ст</a:t>
            </a:r>
            <a:r>
              <a:rPr lang="ru-RU" sz="4900" dirty="0" smtClean="0">
                <a:solidFill>
                  <a:srgbClr val="7030A0"/>
                </a:solidFill>
              </a:rPr>
              <a:t>. 2).</a:t>
            </a:r>
          </a:p>
          <a:p>
            <a:pPr lvl="0" algn="just"/>
            <a:r>
              <a:rPr lang="ru-RU" sz="4900" dirty="0" smtClean="0">
                <a:solidFill>
                  <a:srgbClr val="7030A0"/>
                </a:solidFill>
              </a:rPr>
              <a:t>	С</a:t>
            </a:r>
            <a:r>
              <a:rPr lang="en-US" sz="4900" dirty="0" err="1" smtClean="0">
                <a:solidFill>
                  <a:srgbClr val="7030A0"/>
                </a:solidFill>
              </a:rPr>
              <a:t>огласно</a:t>
            </a:r>
            <a:r>
              <a:rPr lang="en-US" sz="4900" dirty="0" smtClean="0">
                <a:solidFill>
                  <a:srgbClr val="7030A0"/>
                </a:solidFill>
              </a:rPr>
              <a:t> п</a:t>
            </a:r>
            <a:r>
              <a:rPr lang="ru-RU" sz="4900" dirty="0" smtClean="0">
                <a:solidFill>
                  <a:srgbClr val="7030A0"/>
                </a:solidFill>
              </a:rPr>
              <a:t>. 1 </a:t>
            </a:r>
            <a:r>
              <a:rPr lang="en-US" sz="4900" dirty="0" smtClean="0">
                <a:solidFill>
                  <a:srgbClr val="7030A0"/>
                </a:solidFill>
              </a:rPr>
              <a:t>ч</a:t>
            </a:r>
            <a:r>
              <a:rPr lang="ru-RU" sz="4900" dirty="0" smtClean="0">
                <a:solidFill>
                  <a:srgbClr val="7030A0"/>
                </a:solidFill>
              </a:rPr>
              <a:t>. 5 </a:t>
            </a:r>
            <a:r>
              <a:rPr lang="en-US" sz="4900" dirty="0" err="1" smtClean="0">
                <a:solidFill>
                  <a:srgbClr val="7030A0"/>
                </a:solidFill>
              </a:rPr>
              <a:t>ст</a:t>
            </a:r>
            <a:r>
              <a:rPr lang="ru-RU" sz="4900" dirty="0" smtClean="0">
                <a:solidFill>
                  <a:srgbClr val="7030A0"/>
                </a:solidFill>
              </a:rPr>
              <a:t>. 5 </a:t>
            </a:r>
            <a:r>
              <a:rPr lang="en-US" sz="4900" dirty="0" err="1" smtClean="0">
                <a:solidFill>
                  <a:srgbClr val="7030A0"/>
                </a:solidFill>
              </a:rPr>
              <a:t>федеральными</a:t>
            </a:r>
            <a:r>
              <a:rPr lang="en-US" sz="4900" dirty="0" smtClean="0">
                <a:solidFill>
                  <a:srgbClr val="7030A0"/>
                </a:solidFill>
              </a:rPr>
              <a:t> </a:t>
            </a:r>
            <a:r>
              <a:rPr lang="en-US" sz="4900" dirty="0" err="1" smtClean="0">
                <a:solidFill>
                  <a:srgbClr val="7030A0"/>
                </a:solidFill>
              </a:rPr>
              <a:t>государственными</a:t>
            </a:r>
            <a:r>
              <a:rPr lang="en-US" sz="4900" dirty="0" smtClean="0">
                <a:solidFill>
                  <a:srgbClr val="7030A0"/>
                </a:solidFill>
              </a:rPr>
              <a:t> </a:t>
            </a:r>
            <a:r>
              <a:rPr lang="en-US" sz="4900" dirty="0" err="1" smtClean="0">
                <a:solidFill>
                  <a:srgbClr val="7030A0"/>
                </a:solidFill>
              </a:rPr>
              <a:t>органами</a:t>
            </a:r>
            <a:r>
              <a:rPr lang="ru-RU" sz="4900" dirty="0" smtClean="0">
                <a:solidFill>
                  <a:srgbClr val="7030A0"/>
                </a:solidFill>
              </a:rPr>
              <a:t>, </a:t>
            </a:r>
            <a:r>
              <a:rPr lang="en-US" sz="4900" dirty="0" err="1" smtClean="0">
                <a:solidFill>
                  <a:srgbClr val="7030A0"/>
                </a:solidFill>
              </a:rPr>
              <a:t>органами</a:t>
            </a:r>
            <a:r>
              <a:rPr lang="ru-RU" sz="4900" dirty="0" smtClean="0">
                <a:solidFill>
                  <a:srgbClr val="7030A0"/>
                </a:solidFill>
              </a:rPr>
              <a:t> </a:t>
            </a:r>
            <a:r>
              <a:rPr lang="en-US" sz="4900" dirty="0" err="1" smtClean="0">
                <a:solidFill>
                  <a:srgbClr val="7030A0"/>
                </a:solidFill>
              </a:rPr>
              <a:t>власти</a:t>
            </a:r>
            <a:r>
              <a:rPr lang="en-US" sz="4900" dirty="0" smtClean="0">
                <a:solidFill>
                  <a:srgbClr val="7030A0"/>
                </a:solidFill>
              </a:rPr>
              <a:t> РФ и </a:t>
            </a:r>
            <a:r>
              <a:rPr lang="en-US" sz="4900" dirty="0" err="1" smtClean="0">
                <a:solidFill>
                  <a:srgbClr val="7030A0"/>
                </a:solidFill>
              </a:rPr>
              <a:t>органами</a:t>
            </a:r>
            <a:r>
              <a:rPr lang="en-US" sz="4900" dirty="0" smtClean="0">
                <a:solidFill>
                  <a:srgbClr val="7030A0"/>
                </a:solidFill>
              </a:rPr>
              <a:t> </a:t>
            </a:r>
            <a:r>
              <a:rPr lang="en-US" sz="4900" dirty="0" err="1" smtClean="0">
                <a:solidFill>
                  <a:srgbClr val="7030A0"/>
                </a:solidFill>
              </a:rPr>
              <a:t>местного</a:t>
            </a:r>
            <a:r>
              <a:rPr lang="en-US" sz="4900" dirty="0" smtClean="0">
                <a:solidFill>
                  <a:srgbClr val="7030A0"/>
                </a:solidFill>
              </a:rPr>
              <a:t> </a:t>
            </a:r>
            <a:r>
              <a:rPr lang="en-US" sz="4900" dirty="0" err="1" smtClean="0">
                <a:solidFill>
                  <a:srgbClr val="7030A0"/>
                </a:solidFill>
              </a:rPr>
              <a:t>самоуправления</a:t>
            </a:r>
            <a:r>
              <a:rPr lang="en-US" sz="4900" dirty="0" smtClean="0">
                <a:solidFill>
                  <a:srgbClr val="7030A0"/>
                </a:solidFill>
              </a:rPr>
              <a:t> </a:t>
            </a:r>
            <a:r>
              <a:rPr lang="en-US" sz="4900" b="1" dirty="0" err="1" smtClean="0">
                <a:solidFill>
                  <a:srgbClr val="7030A0"/>
                </a:solidFill>
              </a:rPr>
              <a:t>создаются</a:t>
            </a:r>
            <a:r>
              <a:rPr lang="en-US" sz="4900" b="1" dirty="0" smtClean="0">
                <a:solidFill>
                  <a:srgbClr val="7030A0"/>
                </a:solidFill>
              </a:rPr>
              <a:t> </a:t>
            </a:r>
            <a:r>
              <a:rPr lang="en-US" sz="4900" b="1" dirty="0" err="1" smtClean="0">
                <a:solidFill>
                  <a:srgbClr val="7030A0"/>
                </a:solidFill>
              </a:rPr>
              <a:t>необходимые</a:t>
            </a:r>
            <a:r>
              <a:rPr lang="en-US" sz="4900" b="1" dirty="0" smtClean="0">
                <a:solidFill>
                  <a:srgbClr val="7030A0"/>
                </a:solidFill>
              </a:rPr>
              <a:t> </a:t>
            </a:r>
            <a:r>
              <a:rPr lang="en-US" sz="4900" b="1" dirty="0" err="1" smtClean="0">
                <a:solidFill>
                  <a:srgbClr val="7030A0"/>
                </a:solidFill>
              </a:rPr>
              <a:t>условия</a:t>
            </a:r>
            <a:r>
              <a:rPr lang="en-US" sz="4900" b="1" dirty="0" smtClean="0">
                <a:solidFill>
                  <a:srgbClr val="7030A0"/>
                </a:solidFill>
              </a:rPr>
              <a:t> </a:t>
            </a:r>
            <a:r>
              <a:rPr lang="en-US" sz="4900" b="1" dirty="0" err="1" smtClean="0">
                <a:solidFill>
                  <a:srgbClr val="7030A0"/>
                </a:solidFill>
              </a:rPr>
              <a:t>для</a:t>
            </a:r>
            <a:r>
              <a:rPr lang="ru-RU" sz="4900" b="1" dirty="0" smtClean="0">
                <a:solidFill>
                  <a:srgbClr val="7030A0"/>
                </a:solidFill>
              </a:rPr>
              <a:t>:</a:t>
            </a:r>
          </a:p>
          <a:p>
            <a:pPr lvl="0" algn="just">
              <a:buFontTx/>
              <a:buChar char="-"/>
            </a:pPr>
            <a:r>
              <a:rPr lang="ru-RU" sz="4900" dirty="0" smtClean="0">
                <a:solidFill>
                  <a:srgbClr val="7030A0"/>
                </a:solidFill>
              </a:rPr>
              <a:t> </a:t>
            </a:r>
            <a:r>
              <a:rPr lang="en-US" sz="4900" dirty="0" err="1" smtClean="0">
                <a:solidFill>
                  <a:srgbClr val="7030A0"/>
                </a:solidFill>
              </a:rPr>
              <a:t>получения</a:t>
            </a:r>
            <a:r>
              <a:rPr lang="en-US" sz="4900" dirty="0" smtClean="0">
                <a:solidFill>
                  <a:srgbClr val="7030A0"/>
                </a:solidFill>
              </a:rPr>
              <a:t> </a:t>
            </a:r>
            <a:r>
              <a:rPr lang="en-US" sz="4900" dirty="0" err="1" smtClean="0">
                <a:solidFill>
                  <a:srgbClr val="7030A0"/>
                </a:solidFill>
              </a:rPr>
              <a:t>без</a:t>
            </a:r>
            <a:r>
              <a:rPr lang="en-US" sz="4900" dirty="0" smtClean="0">
                <a:solidFill>
                  <a:srgbClr val="7030A0"/>
                </a:solidFill>
              </a:rPr>
              <a:t> </a:t>
            </a:r>
            <a:r>
              <a:rPr lang="en-US" sz="4900" dirty="0" err="1" smtClean="0">
                <a:solidFill>
                  <a:srgbClr val="7030A0"/>
                </a:solidFill>
              </a:rPr>
              <a:t>дискриминации</a:t>
            </a:r>
            <a:r>
              <a:rPr lang="en-US" sz="4900" dirty="0" smtClean="0">
                <a:solidFill>
                  <a:srgbClr val="7030A0"/>
                </a:solidFill>
              </a:rPr>
              <a:t> </a:t>
            </a:r>
            <a:r>
              <a:rPr lang="en-US" sz="4900" dirty="0" err="1" smtClean="0">
                <a:solidFill>
                  <a:srgbClr val="7030A0"/>
                </a:solidFill>
              </a:rPr>
              <a:t>качественного</a:t>
            </a:r>
            <a:r>
              <a:rPr lang="en-US" sz="4900" dirty="0" smtClean="0">
                <a:solidFill>
                  <a:srgbClr val="7030A0"/>
                </a:solidFill>
              </a:rPr>
              <a:t> </a:t>
            </a:r>
            <a:r>
              <a:rPr lang="en-US" sz="4900" dirty="0" err="1" smtClean="0">
                <a:solidFill>
                  <a:srgbClr val="7030A0"/>
                </a:solidFill>
              </a:rPr>
              <a:t>образования</a:t>
            </a:r>
            <a:r>
              <a:rPr lang="ru-RU" sz="4900" dirty="0" smtClean="0">
                <a:solidFill>
                  <a:srgbClr val="7030A0"/>
                </a:solidFill>
              </a:rPr>
              <a:t>, </a:t>
            </a:r>
          </a:p>
          <a:p>
            <a:pPr lvl="0" algn="just">
              <a:buFontTx/>
              <a:buChar char="-"/>
            </a:pPr>
            <a:r>
              <a:rPr lang="ru-RU" sz="4900" dirty="0" smtClean="0">
                <a:solidFill>
                  <a:srgbClr val="7030A0"/>
                </a:solidFill>
              </a:rPr>
              <a:t> </a:t>
            </a:r>
            <a:r>
              <a:rPr lang="en-US" sz="4900" dirty="0" err="1" smtClean="0">
                <a:solidFill>
                  <a:srgbClr val="7030A0"/>
                </a:solidFill>
              </a:rPr>
              <a:t>коррекции</a:t>
            </a:r>
            <a:r>
              <a:rPr lang="en-US" sz="4900" dirty="0" smtClean="0">
                <a:solidFill>
                  <a:srgbClr val="7030A0"/>
                </a:solidFill>
              </a:rPr>
              <a:t> </a:t>
            </a:r>
            <a:r>
              <a:rPr lang="en-US" sz="4900" dirty="0" err="1" smtClean="0">
                <a:solidFill>
                  <a:srgbClr val="7030A0"/>
                </a:solidFill>
              </a:rPr>
              <a:t>нарушений</a:t>
            </a:r>
            <a:r>
              <a:rPr lang="en-US" sz="4900" dirty="0" smtClean="0">
                <a:solidFill>
                  <a:srgbClr val="7030A0"/>
                </a:solidFill>
              </a:rPr>
              <a:t> </a:t>
            </a:r>
            <a:r>
              <a:rPr lang="en-US" sz="4900" dirty="0" err="1" smtClean="0">
                <a:solidFill>
                  <a:srgbClr val="7030A0"/>
                </a:solidFill>
              </a:rPr>
              <a:t>развития</a:t>
            </a:r>
            <a:r>
              <a:rPr lang="en-US" sz="4900" dirty="0" smtClean="0">
                <a:solidFill>
                  <a:srgbClr val="7030A0"/>
                </a:solidFill>
              </a:rPr>
              <a:t> и </a:t>
            </a:r>
            <a:r>
              <a:rPr lang="en-US" sz="4900" dirty="0" err="1" smtClean="0">
                <a:solidFill>
                  <a:srgbClr val="7030A0"/>
                </a:solidFill>
              </a:rPr>
              <a:t>социальной</a:t>
            </a:r>
            <a:r>
              <a:rPr lang="en-US" sz="4900" dirty="0" smtClean="0">
                <a:solidFill>
                  <a:srgbClr val="7030A0"/>
                </a:solidFill>
              </a:rPr>
              <a:t> </a:t>
            </a:r>
            <a:r>
              <a:rPr lang="en-US" sz="4900" dirty="0" err="1" smtClean="0">
                <a:solidFill>
                  <a:srgbClr val="7030A0"/>
                </a:solidFill>
              </a:rPr>
              <a:t>адаптации</a:t>
            </a:r>
            <a:r>
              <a:rPr lang="ru-RU" sz="4900" dirty="0" smtClean="0">
                <a:solidFill>
                  <a:srgbClr val="7030A0"/>
                </a:solidFill>
              </a:rPr>
              <a:t>,</a:t>
            </a:r>
          </a:p>
          <a:p>
            <a:pPr lvl="0" algn="just">
              <a:buFontTx/>
              <a:buChar char="-"/>
            </a:pPr>
            <a:r>
              <a:rPr lang="ru-RU" sz="4900" dirty="0" smtClean="0">
                <a:solidFill>
                  <a:srgbClr val="7030A0"/>
                </a:solidFill>
              </a:rPr>
              <a:t> </a:t>
            </a:r>
            <a:r>
              <a:rPr lang="en-US" sz="4900" dirty="0" err="1" smtClean="0">
                <a:solidFill>
                  <a:srgbClr val="7030A0"/>
                </a:solidFill>
              </a:rPr>
              <a:t>оказания</a:t>
            </a:r>
            <a:r>
              <a:rPr lang="en-US" sz="4900" dirty="0" smtClean="0">
                <a:solidFill>
                  <a:srgbClr val="7030A0"/>
                </a:solidFill>
              </a:rPr>
              <a:t> </a:t>
            </a:r>
            <a:r>
              <a:rPr lang="en-US" sz="4900" dirty="0" err="1" smtClean="0">
                <a:solidFill>
                  <a:srgbClr val="7030A0"/>
                </a:solidFill>
              </a:rPr>
              <a:t>ранней</a:t>
            </a:r>
            <a:r>
              <a:rPr lang="en-US" sz="4900" dirty="0" smtClean="0">
                <a:solidFill>
                  <a:srgbClr val="7030A0"/>
                </a:solidFill>
              </a:rPr>
              <a:t> </a:t>
            </a:r>
            <a:r>
              <a:rPr lang="en-US" sz="4900" dirty="0" err="1" smtClean="0">
                <a:solidFill>
                  <a:srgbClr val="7030A0"/>
                </a:solidFill>
              </a:rPr>
              <a:t>коррекционной</a:t>
            </a:r>
            <a:r>
              <a:rPr lang="en-US" sz="4900" dirty="0" smtClean="0">
                <a:solidFill>
                  <a:srgbClr val="7030A0"/>
                </a:solidFill>
              </a:rPr>
              <a:t> </a:t>
            </a:r>
            <a:r>
              <a:rPr lang="en-US" sz="4900" dirty="0" err="1" smtClean="0">
                <a:solidFill>
                  <a:srgbClr val="7030A0"/>
                </a:solidFill>
              </a:rPr>
              <a:t>помощи</a:t>
            </a:r>
            <a:r>
              <a:rPr lang="en-US" sz="4900" dirty="0" smtClean="0">
                <a:solidFill>
                  <a:srgbClr val="7030A0"/>
                </a:solidFill>
              </a:rPr>
              <a:t> </a:t>
            </a:r>
            <a:r>
              <a:rPr lang="en-US" sz="4900" dirty="0" err="1" smtClean="0">
                <a:solidFill>
                  <a:srgbClr val="7030A0"/>
                </a:solidFill>
              </a:rPr>
              <a:t>на</a:t>
            </a:r>
            <a:r>
              <a:rPr lang="en-US" sz="4900" dirty="0" smtClean="0">
                <a:solidFill>
                  <a:srgbClr val="7030A0"/>
                </a:solidFill>
              </a:rPr>
              <a:t> </a:t>
            </a:r>
            <a:r>
              <a:rPr lang="en-US" sz="4900" dirty="0" err="1" smtClean="0">
                <a:solidFill>
                  <a:srgbClr val="7030A0"/>
                </a:solidFill>
              </a:rPr>
              <a:t>основе</a:t>
            </a:r>
            <a:r>
              <a:rPr lang="en-US" sz="4900" dirty="0" smtClean="0">
                <a:solidFill>
                  <a:srgbClr val="7030A0"/>
                </a:solidFill>
              </a:rPr>
              <a:t> </a:t>
            </a:r>
            <a:r>
              <a:rPr lang="en-US" sz="4900" dirty="0" err="1" smtClean="0">
                <a:solidFill>
                  <a:srgbClr val="7030A0"/>
                </a:solidFill>
              </a:rPr>
              <a:t>специальных</a:t>
            </a:r>
            <a:r>
              <a:rPr lang="ru-RU" sz="4900" dirty="0" smtClean="0">
                <a:solidFill>
                  <a:srgbClr val="7030A0"/>
                </a:solidFill>
              </a:rPr>
              <a:t> </a:t>
            </a:r>
            <a:r>
              <a:rPr lang="en-US" sz="4900" dirty="0" err="1" smtClean="0">
                <a:solidFill>
                  <a:srgbClr val="7030A0"/>
                </a:solidFill>
              </a:rPr>
              <a:t>педагогических</a:t>
            </a:r>
            <a:r>
              <a:rPr lang="en-US" sz="4900" dirty="0" smtClean="0">
                <a:solidFill>
                  <a:srgbClr val="7030A0"/>
                </a:solidFill>
              </a:rPr>
              <a:t> </a:t>
            </a:r>
            <a:r>
              <a:rPr lang="en-US" sz="4900" dirty="0" err="1" smtClean="0">
                <a:solidFill>
                  <a:srgbClr val="7030A0"/>
                </a:solidFill>
              </a:rPr>
              <a:t>подходов</a:t>
            </a:r>
            <a:r>
              <a:rPr lang="en-US" sz="4900" dirty="0" smtClean="0">
                <a:solidFill>
                  <a:srgbClr val="7030A0"/>
                </a:solidFill>
              </a:rPr>
              <a:t> и </a:t>
            </a:r>
            <a:r>
              <a:rPr lang="en-US" sz="4900" dirty="0" err="1" smtClean="0">
                <a:solidFill>
                  <a:srgbClr val="7030A0"/>
                </a:solidFill>
              </a:rPr>
              <a:t>наиболее</a:t>
            </a:r>
            <a:r>
              <a:rPr lang="en-US" sz="4900" dirty="0" smtClean="0">
                <a:solidFill>
                  <a:srgbClr val="7030A0"/>
                </a:solidFill>
              </a:rPr>
              <a:t> </a:t>
            </a:r>
            <a:r>
              <a:rPr lang="en-US" sz="4900" dirty="0" err="1" smtClean="0">
                <a:solidFill>
                  <a:srgbClr val="7030A0"/>
                </a:solidFill>
              </a:rPr>
              <a:t>подходящих</a:t>
            </a:r>
            <a:r>
              <a:rPr lang="en-US" sz="4900" dirty="0" smtClean="0">
                <a:solidFill>
                  <a:srgbClr val="7030A0"/>
                </a:solidFill>
              </a:rPr>
              <a:t> </a:t>
            </a:r>
            <a:r>
              <a:rPr lang="en-US" sz="4900" dirty="0" err="1" smtClean="0">
                <a:solidFill>
                  <a:srgbClr val="7030A0"/>
                </a:solidFill>
              </a:rPr>
              <a:t>для</a:t>
            </a:r>
            <a:r>
              <a:rPr lang="en-US" sz="4900" dirty="0" smtClean="0">
                <a:solidFill>
                  <a:srgbClr val="7030A0"/>
                </a:solidFill>
              </a:rPr>
              <a:t> </a:t>
            </a:r>
            <a:r>
              <a:rPr lang="en-US" sz="4900" dirty="0" err="1" smtClean="0">
                <a:solidFill>
                  <a:srgbClr val="7030A0"/>
                </a:solidFill>
              </a:rPr>
              <a:t>этих</a:t>
            </a:r>
            <a:r>
              <a:rPr lang="en-US" sz="4900" dirty="0" smtClean="0">
                <a:solidFill>
                  <a:srgbClr val="7030A0"/>
                </a:solidFill>
              </a:rPr>
              <a:t> </a:t>
            </a:r>
            <a:r>
              <a:rPr lang="en-US" sz="4900" dirty="0" err="1" smtClean="0">
                <a:solidFill>
                  <a:srgbClr val="7030A0"/>
                </a:solidFill>
              </a:rPr>
              <a:t>лиц</a:t>
            </a:r>
            <a:r>
              <a:rPr lang="en-US" sz="4900" dirty="0" smtClean="0">
                <a:solidFill>
                  <a:srgbClr val="7030A0"/>
                </a:solidFill>
              </a:rPr>
              <a:t> </a:t>
            </a:r>
            <a:r>
              <a:rPr lang="en-US" sz="4900" dirty="0" err="1" smtClean="0">
                <a:solidFill>
                  <a:srgbClr val="7030A0"/>
                </a:solidFill>
              </a:rPr>
              <a:t>языков</a:t>
            </a:r>
            <a:r>
              <a:rPr lang="ru-RU" sz="4900" dirty="0" smtClean="0">
                <a:solidFill>
                  <a:srgbClr val="7030A0"/>
                </a:solidFill>
              </a:rPr>
              <a:t>, </a:t>
            </a:r>
            <a:r>
              <a:rPr lang="en-US" sz="4900" dirty="0" err="1" smtClean="0">
                <a:solidFill>
                  <a:srgbClr val="7030A0"/>
                </a:solidFill>
              </a:rPr>
              <a:t>методов</a:t>
            </a:r>
            <a:r>
              <a:rPr lang="en-US" sz="4900" dirty="0" smtClean="0">
                <a:solidFill>
                  <a:srgbClr val="7030A0"/>
                </a:solidFill>
              </a:rPr>
              <a:t> и</a:t>
            </a:r>
            <a:r>
              <a:rPr lang="ru-RU" sz="4900" dirty="0" smtClean="0">
                <a:solidFill>
                  <a:srgbClr val="7030A0"/>
                </a:solidFill>
              </a:rPr>
              <a:t> </a:t>
            </a:r>
            <a:r>
              <a:rPr lang="en-US" sz="4900" dirty="0" err="1" smtClean="0">
                <a:solidFill>
                  <a:srgbClr val="7030A0"/>
                </a:solidFill>
              </a:rPr>
              <a:t>способов</a:t>
            </a:r>
            <a:r>
              <a:rPr lang="en-US" sz="4900" dirty="0" smtClean="0">
                <a:solidFill>
                  <a:srgbClr val="7030A0"/>
                </a:solidFill>
              </a:rPr>
              <a:t> </a:t>
            </a:r>
            <a:r>
              <a:rPr lang="en-US" sz="4900" dirty="0" err="1" smtClean="0">
                <a:solidFill>
                  <a:srgbClr val="7030A0"/>
                </a:solidFill>
              </a:rPr>
              <a:t>общения</a:t>
            </a:r>
            <a:r>
              <a:rPr lang="en-US" sz="4900" dirty="0" smtClean="0">
                <a:solidFill>
                  <a:srgbClr val="7030A0"/>
                </a:solidFill>
              </a:rPr>
              <a:t> и </a:t>
            </a:r>
            <a:r>
              <a:rPr lang="en-US" sz="4900" dirty="0" err="1" smtClean="0">
                <a:solidFill>
                  <a:srgbClr val="7030A0"/>
                </a:solidFill>
              </a:rPr>
              <a:t>услови</a:t>
            </a:r>
            <a:r>
              <a:rPr lang="ru-RU" sz="4900" dirty="0" err="1" smtClean="0">
                <a:solidFill>
                  <a:srgbClr val="7030A0"/>
                </a:solidFill>
              </a:rPr>
              <a:t>й</a:t>
            </a:r>
            <a:r>
              <a:rPr lang="ru-RU" sz="4900" dirty="0" smtClean="0">
                <a:solidFill>
                  <a:srgbClr val="7030A0"/>
                </a:solidFill>
              </a:rPr>
              <a:t>.</a:t>
            </a:r>
          </a:p>
          <a:p>
            <a:pPr algn="just"/>
            <a:r>
              <a:rPr lang="ru-RU" sz="4900" dirty="0" smtClean="0">
                <a:solidFill>
                  <a:srgbClr val="7030A0"/>
                </a:solidFill>
              </a:rPr>
              <a:t>	</a:t>
            </a:r>
            <a:r>
              <a:rPr lang="en-US" sz="4900" dirty="0" err="1" smtClean="0">
                <a:solidFill>
                  <a:srgbClr val="7030A0"/>
                </a:solidFill>
              </a:rPr>
              <a:t>Эти</a:t>
            </a:r>
            <a:r>
              <a:rPr lang="en-US" sz="4900" dirty="0" smtClean="0">
                <a:solidFill>
                  <a:srgbClr val="7030A0"/>
                </a:solidFill>
              </a:rPr>
              <a:t> </a:t>
            </a:r>
            <a:r>
              <a:rPr lang="en-US" sz="4900" dirty="0" err="1" smtClean="0">
                <a:solidFill>
                  <a:srgbClr val="7030A0"/>
                </a:solidFill>
              </a:rPr>
              <a:t>условия</a:t>
            </a:r>
            <a:r>
              <a:rPr lang="en-US" sz="4900" dirty="0" smtClean="0">
                <a:solidFill>
                  <a:srgbClr val="7030A0"/>
                </a:solidFill>
              </a:rPr>
              <a:t> </a:t>
            </a:r>
            <a:r>
              <a:rPr lang="en-US" sz="4900" dirty="0" err="1" smtClean="0">
                <a:solidFill>
                  <a:srgbClr val="7030A0"/>
                </a:solidFill>
              </a:rPr>
              <a:t>должны</a:t>
            </a:r>
            <a:r>
              <a:rPr lang="en-US" sz="4900" dirty="0" smtClean="0">
                <a:solidFill>
                  <a:srgbClr val="7030A0"/>
                </a:solidFill>
              </a:rPr>
              <a:t> в </a:t>
            </a:r>
            <a:r>
              <a:rPr lang="en-US" sz="4900" dirty="0" err="1" smtClean="0">
                <a:solidFill>
                  <a:srgbClr val="7030A0"/>
                </a:solidFill>
              </a:rPr>
              <a:t>максимальной</a:t>
            </a:r>
            <a:r>
              <a:rPr lang="en-US" sz="4900" dirty="0" smtClean="0">
                <a:solidFill>
                  <a:srgbClr val="7030A0"/>
                </a:solidFill>
              </a:rPr>
              <a:t> </a:t>
            </a:r>
            <a:r>
              <a:rPr lang="en-US" sz="4900" dirty="0" err="1" smtClean="0">
                <a:solidFill>
                  <a:srgbClr val="7030A0"/>
                </a:solidFill>
              </a:rPr>
              <a:t>степени</a:t>
            </a:r>
            <a:r>
              <a:rPr lang="en-US" sz="4900" dirty="0" smtClean="0">
                <a:solidFill>
                  <a:srgbClr val="7030A0"/>
                </a:solidFill>
              </a:rPr>
              <a:t> </a:t>
            </a:r>
            <a:r>
              <a:rPr lang="en-US" sz="4900" dirty="0" err="1" smtClean="0">
                <a:solidFill>
                  <a:srgbClr val="7030A0"/>
                </a:solidFill>
              </a:rPr>
              <a:t>способствовать</a:t>
            </a:r>
            <a:r>
              <a:rPr lang="en-US" sz="4900" dirty="0" smtClean="0">
                <a:solidFill>
                  <a:srgbClr val="7030A0"/>
                </a:solidFill>
              </a:rPr>
              <a:t> </a:t>
            </a:r>
            <a:r>
              <a:rPr lang="en-US" sz="4900" b="1" dirty="0" err="1" smtClean="0">
                <a:solidFill>
                  <a:srgbClr val="7030A0"/>
                </a:solidFill>
              </a:rPr>
              <a:t>получению</a:t>
            </a:r>
            <a:r>
              <a:rPr lang="ru-RU" sz="4900" b="1" dirty="0" smtClean="0">
                <a:solidFill>
                  <a:srgbClr val="7030A0"/>
                </a:solidFill>
              </a:rPr>
              <a:t> </a:t>
            </a:r>
            <a:r>
              <a:rPr lang="en-US" sz="4900" b="1" dirty="0" err="1" smtClean="0">
                <a:solidFill>
                  <a:srgbClr val="7030A0"/>
                </a:solidFill>
              </a:rPr>
              <a:t>образования</a:t>
            </a:r>
            <a:r>
              <a:rPr lang="en-US" sz="4900" b="1" dirty="0" smtClean="0">
                <a:solidFill>
                  <a:srgbClr val="7030A0"/>
                </a:solidFill>
              </a:rPr>
              <a:t> </a:t>
            </a:r>
            <a:r>
              <a:rPr lang="en-US" sz="4900" b="1" dirty="0" err="1" smtClean="0">
                <a:solidFill>
                  <a:srgbClr val="7030A0"/>
                </a:solidFill>
              </a:rPr>
              <a:t>определенного</a:t>
            </a:r>
            <a:r>
              <a:rPr lang="en-US" sz="4900" b="1" dirty="0" smtClean="0">
                <a:solidFill>
                  <a:srgbClr val="7030A0"/>
                </a:solidFill>
              </a:rPr>
              <a:t> </a:t>
            </a:r>
            <a:r>
              <a:rPr lang="en-US" sz="4900" b="1" dirty="0" err="1" smtClean="0">
                <a:solidFill>
                  <a:srgbClr val="7030A0"/>
                </a:solidFill>
              </a:rPr>
              <a:t>уровня</a:t>
            </a:r>
            <a:r>
              <a:rPr lang="en-US" sz="4900" b="1" dirty="0" smtClean="0">
                <a:solidFill>
                  <a:srgbClr val="7030A0"/>
                </a:solidFill>
              </a:rPr>
              <a:t> и </a:t>
            </a:r>
            <a:r>
              <a:rPr lang="en-US" sz="4900" b="1" dirty="0" err="1" smtClean="0">
                <a:solidFill>
                  <a:srgbClr val="7030A0"/>
                </a:solidFill>
              </a:rPr>
              <a:t>определенной</a:t>
            </a:r>
            <a:r>
              <a:rPr lang="en-US" sz="4900" b="1" dirty="0" smtClean="0">
                <a:solidFill>
                  <a:srgbClr val="7030A0"/>
                </a:solidFill>
              </a:rPr>
              <a:t> </a:t>
            </a:r>
            <a:r>
              <a:rPr lang="en-US" sz="4900" b="1" dirty="0" err="1" smtClean="0">
                <a:solidFill>
                  <a:srgbClr val="7030A0"/>
                </a:solidFill>
              </a:rPr>
              <a:t>направленности</a:t>
            </a:r>
            <a:r>
              <a:rPr lang="ru-RU" sz="4900" b="1" dirty="0" smtClean="0">
                <a:solidFill>
                  <a:srgbClr val="7030A0"/>
                </a:solidFill>
              </a:rPr>
              <a:t>, </a:t>
            </a:r>
            <a:r>
              <a:rPr lang="en-US" sz="4900" b="1" dirty="0" smtClean="0">
                <a:solidFill>
                  <a:srgbClr val="7030A0"/>
                </a:solidFill>
              </a:rPr>
              <a:t>а </a:t>
            </a:r>
            <a:r>
              <a:rPr lang="en-US" sz="4900" b="1" dirty="0" err="1" smtClean="0">
                <a:solidFill>
                  <a:srgbClr val="7030A0"/>
                </a:solidFill>
              </a:rPr>
              <a:t>также</a:t>
            </a:r>
            <a:r>
              <a:rPr lang="ru-RU" sz="4900" b="1" dirty="0" smtClean="0">
                <a:solidFill>
                  <a:srgbClr val="7030A0"/>
                </a:solidFill>
              </a:rPr>
              <a:t> </a:t>
            </a:r>
            <a:r>
              <a:rPr lang="en-US" sz="4900" b="1" dirty="0" err="1" smtClean="0">
                <a:solidFill>
                  <a:srgbClr val="7030A0"/>
                </a:solidFill>
              </a:rPr>
              <a:t>социальному</a:t>
            </a:r>
            <a:r>
              <a:rPr lang="en-US" sz="4900" b="1" dirty="0" smtClean="0">
                <a:solidFill>
                  <a:srgbClr val="7030A0"/>
                </a:solidFill>
              </a:rPr>
              <a:t> </a:t>
            </a:r>
            <a:r>
              <a:rPr lang="en-US" sz="4900" b="1" dirty="0" err="1" smtClean="0">
                <a:solidFill>
                  <a:srgbClr val="7030A0"/>
                </a:solidFill>
              </a:rPr>
              <a:t>развитию</a:t>
            </a:r>
            <a:r>
              <a:rPr lang="en-US" sz="4900" b="1" dirty="0" smtClean="0">
                <a:solidFill>
                  <a:srgbClr val="7030A0"/>
                </a:solidFill>
              </a:rPr>
              <a:t> </a:t>
            </a:r>
            <a:r>
              <a:rPr lang="en-US" sz="4900" b="1" dirty="0" err="1" smtClean="0">
                <a:solidFill>
                  <a:srgbClr val="7030A0"/>
                </a:solidFill>
              </a:rPr>
              <a:t>лиц</a:t>
            </a:r>
            <a:r>
              <a:rPr lang="en-US" sz="4900" b="1" dirty="0" smtClean="0">
                <a:solidFill>
                  <a:srgbClr val="7030A0"/>
                </a:solidFill>
              </a:rPr>
              <a:t> с ОВЗ</a:t>
            </a:r>
            <a:r>
              <a:rPr lang="ru-RU" sz="4900" b="1" dirty="0" smtClean="0">
                <a:solidFill>
                  <a:srgbClr val="7030A0"/>
                </a:solidFill>
              </a:rPr>
              <a:t>, </a:t>
            </a:r>
            <a:r>
              <a:rPr lang="en-US" sz="4900" b="1" dirty="0" smtClean="0">
                <a:solidFill>
                  <a:srgbClr val="7030A0"/>
                </a:solidFill>
              </a:rPr>
              <a:t>в </a:t>
            </a:r>
            <a:r>
              <a:rPr lang="en-US" sz="4900" b="1" dirty="0" err="1" smtClean="0">
                <a:solidFill>
                  <a:srgbClr val="7030A0"/>
                </a:solidFill>
              </a:rPr>
              <a:t>том</a:t>
            </a:r>
            <a:r>
              <a:rPr lang="en-US" sz="4900" b="1" dirty="0" smtClean="0">
                <a:solidFill>
                  <a:srgbClr val="7030A0"/>
                </a:solidFill>
              </a:rPr>
              <a:t> </a:t>
            </a:r>
            <a:r>
              <a:rPr lang="en-US" sz="4900" b="1" dirty="0" err="1" smtClean="0">
                <a:solidFill>
                  <a:srgbClr val="7030A0"/>
                </a:solidFill>
              </a:rPr>
              <a:t>числе</a:t>
            </a:r>
            <a:r>
              <a:rPr lang="en-US" sz="4900" b="1" dirty="0" smtClean="0">
                <a:solidFill>
                  <a:srgbClr val="7030A0"/>
                </a:solidFill>
              </a:rPr>
              <a:t> </a:t>
            </a:r>
            <a:r>
              <a:rPr lang="en-US" sz="4900" b="1" dirty="0" err="1" smtClean="0">
                <a:solidFill>
                  <a:srgbClr val="7030A0"/>
                </a:solidFill>
              </a:rPr>
              <a:t>посредством</a:t>
            </a:r>
            <a:r>
              <a:rPr lang="en-US" sz="4900" b="1" dirty="0" smtClean="0">
                <a:solidFill>
                  <a:srgbClr val="7030A0"/>
                </a:solidFill>
              </a:rPr>
              <a:t> </a:t>
            </a:r>
            <a:r>
              <a:rPr lang="en-US" sz="4900" b="1" dirty="0" err="1" smtClean="0">
                <a:solidFill>
                  <a:srgbClr val="7030A0"/>
                </a:solidFill>
              </a:rPr>
              <a:t>организации</a:t>
            </a:r>
            <a:r>
              <a:rPr lang="ru-RU" sz="4900" b="1" dirty="0" smtClean="0">
                <a:solidFill>
                  <a:srgbClr val="7030A0"/>
                </a:solidFill>
              </a:rPr>
              <a:t> </a:t>
            </a:r>
            <a:r>
              <a:rPr lang="en-US" sz="4900" b="1" dirty="0" err="1" smtClean="0">
                <a:solidFill>
                  <a:srgbClr val="7030A0"/>
                </a:solidFill>
              </a:rPr>
              <a:t>инклюзивного</a:t>
            </a:r>
            <a:r>
              <a:rPr lang="en-US" sz="4900" b="1" dirty="0" smtClean="0">
                <a:solidFill>
                  <a:srgbClr val="7030A0"/>
                </a:solidFill>
              </a:rPr>
              <a:t> </a:t>
            </a:r>
            <a:r>
              <a:rPr lang="en-US" sz="4900" b="1" dirty="0" err="1" smtClean="0">
                <a:solidFill>
                  <a:srgbClr val="7030A0"/>
                </a:solidFill>
              </a:rPr>
              <a:t>образования</a:t>
            </a:r>
            <a:r>
              <a:rPr lang="ru-RU" sz="4900" b="1" dirty="0" smtClean="0">
                <a:solidFill>
                  <a:srgbClr val="7030A0"/>
                </a:solidFill>
              </a:rPr>
              <a:t>.</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9"/>
            <a:ext cx="8712968" cy="792087"/>
          </a:xfrm>
        </p:spPr>
        <p:txBody>
          <a:bodyPr>
            <a:normAutofit/>
          </a:bodyPr>
          <a:lstStyle/>
          <a:p>
            <a:pPr algn="ctr"/>
            <a:r>
              <a:rPr lang="ru-RU" sz="2800" dirty="0" smtClean="0">
                <a:solidFill>
                  <a:srgbClr val="C00000"/>
                </a:solidFill>
              </a:rPr>
              <a:t>Ограничение возможностей здоровья (ОВЗ)</a:t>
            </a:r>
            <a:endParaRPr lang="ru-RU" sz="2800" dirty="0">
              <a:solidFill>
                <a:srgbClr val="C00000"/>
              </a:solidFill>
            </a:endParaRPr>
          </a:p>
        </p:txBody>
      </p:sp>
      <p:sp>
        <p:nvSpPr>
          <p:cNvPr id="3" name="Подзаголовок 2"/>
          <p:cNvSpPr>
            <a:spLocks noGrp="1"/>
          </p:cNvSpPr>
          <p:nvPr>
            <p:ph type="subTitle" idx="1"/>
          </p:nvPr>
        </p:nvSpPr>
        <p:spPr>
          <a:xfrm>
            <a:off x="251520" y="1052736"/>
            <a:ext cx="8712968" cy="5544616"/>
          </a:xfrm>
        </p:spPr>
        <p:txBody>
          <a:bodyPr/>
          <a:lstStyle/>
          <a:p>
            <a:pPr algn="just"/>
            <a:r>
              <a:rPr lang="ru-RU" b="1" dirty="0" smtClean="0"/>
              <a:t>	</a:t>
            </a:r>
          </a:p>
          <a:p>
            <a:pPr algn="just"/>
            <a:r>
              <a:rPr lang="ru-RU" b="1" dirty="0" smtClean="0"/>
              <a:t>	</a:t>
            </a:r>
            <a:r>
              <a:rPr lang="ru-RU" b="1" dirty="0" smtClean="0">
                <a:solidFill>
                  <a:srgbClr val="7030A0"/>
                </a:solidFill>
              </a:rPr>
              <a:t>Ограничение возможностей здоровья</a:t>
            </a:r>
            <a:r>
              <a:rPr lang="ru-RU" dirty="0" smtClean="0">
                <a:solidFill>
                  <a:srgbClr val="7030A0"/>
                </a:solidFill>
              </a:rPr>
              <a:t> - любая утрата психической, физиологической или анатомической структуры или функции, либо отклонение от них, влекущие полное или частичное ограничение способности или возможности осуществлять бытовую, социальную, профессиональную или иную деятельность способом или в объеме, которые считаются нормальными для человека при прочих равных возрастных, социальных факторах.</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9"/>
            <a:ext cx="8352928" cy="936103"/>
          </a:xfrm>
        </p:spPr>
        <p:txBody>
          <a:bodyPr>
            <a:normAutofit/>
          </a:bodyPr>
          <a:lstStyle/>
          <a:p>
            <a:pPr algn="ctr"/>
            <a:r>
              <a:rPr lang="ru-RU" sz="1400" dirty="0" smtClean="0">
                <a:solidFill>
                  <a:srgbClr val="7030A0"/>
                </a:solidFill>
                <a:latin typeface="Times New Roman" pitchFamily="18" charset="0"/>
                <a:cs typeface="Times New Roman" pitchFamily="18" charset="0"/>
              </a:rPr>
              <a:t>Федеральный закон Российской Федерации от 29 декабря 2012 г. № 273 – ФЗ «Об образовании в РФ»</a:t>
            </a:r>
            <a:br>
              <a:rPr lang="ru-RU" sz="1400" dirty="0" smtClean="0">
                <a:solidFill>
                  <a:srgbClr val="7030A0"/>
                </a:solidFill>
                <a:latin typeface="Times New Roman" pitchFamily="18" charset="0"/>
                <a:cs typeface="Times New Roman" pitchFamily="18" charset="0"/>
              </a:rPr>
            </a:br>
            <a:r>
              <a:rPr lang="ru-RU" sz="1400" dirty="0" smtClean="0">
                <a:solidFill>
                  <a:srgbClr val="7030A0"/>
                </a:solidFill>
                <a:latin typeface="Times New Roman" pitchFamily="18" charset="0"/>
                <a:cs typeface="Times New Roman" pitchFamily="18" charset="0"/>
              </a:rPr>
              <a:t>(перечислены категории детей с ОВЗ (пункт 11, статья 79))</a:t>
            </a:r>
            <a:endParaRPr lang="ru-RU" sz="1400" dirty="0">
              <a:solidFill>
                <a:srgbClr val="7030A0"/>
              </a:solidFill>
            </a:endParaRPr>
          </a:p>
        </p:txBody>
      </p:sp>
      <p:sp>
        <p:nvSpPr>
          <p:cNvPr id="3" name="Подзаголовок 2"/>
          <p:cNvSpPr>
            <a:spLocks noGrp="1"/>
          </p:cNvSpPr>
          <p:nvPr>
            <p:ph type="subTitle" idx="1"/>
          </p:nvPr>
        </p:nvSpPr>
        <p:spPr>
          <a:xfrm>
            <a:off x="323528" y="1340768"/>
            <a:ext cx="8352928" cy="5328592"/>
          </a:xfrm>
        </p:spPr>
        <p:txBody>
          <a:bodyPr>
            <a:normAutofit/>
          </a:bodyPr>
          <a:lstStyle/>
          <a:p>
            <a:pPr algn="just"/>
            <a:r>
              <a:rPr lang="ru-RU" sz="2000" b="1" dirty="0" smtClean="0"/>
              <a:t>	</a:t>
            </a:r>
          </a:p>
          <a:p>
            <a:pPr algn="ctr"/>
            <a:r>
              <a:rPr lang="ru-RU" sz="2000" b="1" dirty="0" smtClean="0"/>
              <a:t>	</a:t>
            </a:r>
            <a:r>
              <a:rPr lang="ru-RU" sz="2000" b="1" dirty="0" smtClean="0">
                <a:solidFill>
                  <a:srgbClr val="7030A0"/>
                </a:solidFill>
              </a:rPr>
              <a:t>К группе детей с ОВЗ относятся:</a:t>
            </a:r>
          </a:p>
          <a:p>
            <a:pPr algn="just"/>
            <a:endParaRPr lang="ru-RU" sz="2000" b="1" dirty="0" smtClean="0">
              <a:solidFill>
                <a:srgbClr val="7030A0"/>
              </a:solidFill>
            </a:endParaRPr>
          </a:p>
          <a:p>
            <a:pPr algn="just">
              <a:buFont typeface="Wingdings" pitchFamily="2" charset="2"/>
              <a:buChar char="ü"/>
            </a:pPr>
            <a:r>
              <a:rPr lang="ru-RU" sz="2000" b="1" dirty="0" smtClean="0">
                <a:solidFill>
                  <a:srgbClr val="7030A0"/>
                </a:solidFill>
              </a:rPr>
              <a:t> глухие, слабослышащие, </a:t>
            </a:r>
            <a:r>
              <a:rPr lang="ru-RU" sz="2000" b="1" dirty="0" err="1" smtClean="0">
                <a:solidFill>
                  <a:srgbClr val="7030A0"/>
                </a:solidFill>
              </a:rPr>
              <a:t>позднеоглохшие</a:t>
            </a:r>
            <a:r>
              <a:rPr lang="ru-RU" sz="2000" b="1" dirty="0" smtClean="0">
                <a:solidFill>
                  <a:srgbClr val="7030A0"/>
                </a:solidFill>
              </a:rPr>
              <a:t>;</a:t>
            </a:r>
          </a:p>
          <a:p>
            <a:pPr algn="just">
              <a:buFont typeface="Wingdings" pitchFamily="2" charset="2"/>
              <a:buChar char="ü"/>
            </a:pPr>
            <a:r>
              <a:rPr lang="ru-RU" sz="2000" b="1" dirty="0" smtClean="0">
                <a:solidFill>
                  <a:srgbClr val="7030A0"/>
                </a:solidFill>
              </a:rPr>
              <a:t> слепые, слабовидящие;</a:t>
            </a:r>
          </a:p>
          <a:p>
            <a:pPr algn="just">
              <a:buFont typeface="Wingdings" pitchFamily="2" charset="2"/>
              <a:buChar char="ü"/>
            </a:pPr>
            <a:r>
              <a:rPr lang="ru-RU" sz="2000" b="1" dirty="0" smtClean="0">
                <a:solidFill>
                  <a:srgbClr val="7030A0"/>
                </a:solidFill>
              </a:rPr>
              <a:t> с тяжёлыми нарушениями речи;</a:t>
            </a:r>
          </a:p>
          <a:p>
            <a:pPr algn="just">
              <a:buFont typeface="Wingdings" pitchFamily="2" charset="2"/>
              <a:buChar char="ü"/>
            </a:pPr>
            <a:r>
              <a:rPr lang="ru-RU" sz="2000" b="1" dirty="0" smtClean="0">
                <a:solidFill>
                  <a:srgbClr val="7030A0"/>
                </a:solidFill>
              </a:rPr>
              <a:t> с нарушениями опорно-двигательного аппарата;</a:t>
            </a:r>
          </a:p>
          <a:p>
            <a:pPr algn="just">
              <a:buFont typeface="Wingdings" pitchFamily="2" charset="2"/>
              <a:buChar char="ü"/>
            </a:pPr>
            <a:r>
              <a:rPr lang="ru-RU" sz="2000" b="1" dirty="0" smtClean="0">
                <a:solidFill>
                  <a:srgbClr val="7030A0"/>
                </a:solidFill>
              </a:rPr>
              <a:t> с задержкой психического развития;</a:t>
            </a:r>
          </a:p>
          <a:p>
            <a:pPr algn="just">
              <a:buFont typeface="Wingdings" pitchFamily="2" charset="2"/>
              <a:buChar char="ü"/>
            </a:pPr>
            <a:r>
              <a:rPr lang="ru-RU" sz="2000" b="1" dirty="0" smtClean="0">
                <a:solidFill>
                  <a:srgbClr val="7030A0"/>
                </a:solidFill>
              </a:rPr>
              <a:t> с умственной отсталостью;</a:t>
            </a:r>
          </a:p>
          <a:p>
            <a:pPr algn="just">
              <a:buFont typeface="Wingdings" pitchFamily="2" charset="2"/>
              <a:buChar char="ü"/>
            </a:pPr>
            <a:r>
              <a:rPr lang="ru-RU" sz="2000" b="1" dirty="0" smtClean="0">
                <a:solidFill>
                  <a:srgbClr val="7030A0"/>
                </a:solidFill>
              </a:rPr>
              <a:t> с расстройствами </a:t>
            </a:r>
            <a:r>
              <a:rPr lang="ru-RU" sz="2000" b="1" dirty="0" err="1" smtClean="0">
                <a:solidFill>
                  <a:srgbClr val="7030A0"/>
                </a:solidFill>
              </a:rPr>
              <a:t>аутистического</a:t>
            </a:r>
            <a:r>
              <a:rPr lang="ru-RU" sz="2000" b="1" dirty="0" smtClean="0">
                <a:solidFill>
                  <a:srgbClr val="7030A0"/>
                </a:solidFill>
              </a:rPr>
              <a:t> спектра (РАС);</a:t>
            </a:r>
          </a:p>
          <a:p>
            <a:pPr algn="just">
              <a:buFont typeface="Wingdings" pitchFamily="2" charset="2"/>
              <a:buChar char="ü"/>
            </a:pPr>
            <a:r>
              <a:rPr lang="ru-RU" sz="2000" b="1" dirty="0" smtClean="0">
                <a:solidFill>
                  <a:srgbClr val="7030A0"/>
                </a:solidFill>
              </a:rPr>
              <a:t> со сложной структурой дефекта.</a:t>
            </a:r>
          </a:p>
          <a:p>
            <a:pPr algn="just">
              <a:buFont typeface="Wingdings" pitchFamily="2" charset="2"/>
              <a:buChar char="ü"/>
            </a:pPr>
            <a:endParaRPr lang="ru-RU" sz="2000" b="1" dirty="0" smtClean="0"/>
          </a:p>
          <a:p>
            <a:pPr algn="just"/>
            <a:endParaRPr lang="ru-RU"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7"/>
            <a:ext cx="8496944" cy="864095"/>
          </a:xfrm>
        </p:spPr>
        <p:txBody>
          <a:bodyPr>
            <a:normAutofit/>
          </a:bodyPr>
          <a:lstStyle/>
          <a:p>
            <a:pPr algn="ctr"/>
            <a:r>
              <a:rPr lang="ru-RU" sz="4400" dirty="0" smtClean="0">
                <a:solidFill>
                  <a:srgbClr val="00B050"/>
                </a:solidFill>
              </a:rPr>
              <a:t>Категории детей с ОВЗ</a:t>
            </a:r>
            <a:endParaRPr lang="ru-RU" sz="4400" dirty="0">
              <a:solidFill>
                <a:srgbClr val="00B050"/>
              </a:solidFill>
            </a:endParaRPr>
          </a:p>
        </p:txBody>
      </p:sp>
      <p:sp>
        <p:nvSpPr>
          <p:cNvPr id="3" name="Подзаголовок 2"/>
          <p:cNvSpPr>
            <a:spLocks noGrp="1"/>
          </p:cNvSpPr>
          <p:nvPr>
            <p:ph type="subTitle" idx="1"/>
          </p:nvPr>
        </p:nvSpPr>
        <p:spPr>
          <a:xfrm>
            <a:off x="323528" y="1484784"/>
            <a:ext cx="8424936" cy="5112568"/>
          </a:xfrm>
        </p:spPr>
        <p:txBody>
          <a:bodyPr>
            <a:normAutofit fontScale="92500"/>
          </a:bodyPr>
          <a:lstStyle/>
          <a:p>
            <a:pPr lvl="0" algn="just">
              <a:buFont typeface="Wingdings" pitchFamily="2" charset="2"/>
              <a:buChar char="§"/>
            </a:pPr>
            <a:r>
              <a:rPr lang="ru-RU" b="1" dirty="0" smtClean="0">
                <a:solidFill>
                  <a:srgbClr val="7030A0"/>
                </a:solidFill>
              </a:rPr>
              <a:t> Дети с нарушением слуха ( тугоухость, глухота)</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нарушением речи (расстройство коммуникативной и познавательной функции речи)</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нарушением зрения (слепые, слабовидящие, с пониженным зрением)</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нарушением опорно-двигательного аппарата (врожденная и приобретенная формы)</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задержкой психического развития (ЗПР)</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умственной отсталостью разной степени</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 расстройством </a:t>
            </a:r>
            <a:r>
              <a:rPr lang="ru-RU" b="1" dirty="0" err="1" smtClean="0">
                <a:solidFill>
                  <a:srgbClr val="7030A0"/>
                </a:solidFill>
              </a:rPr>
              <a:t>аутистического</a:t>
            </a:r>
            <a:r>
              <a:rPr lang="ru-RU" b="1" dirty="0" smtClean="0">
                <a:solidFill>
                  <a:srgbClr val="7030A0"/>
                </a:solidFill>
              </a:rPr>
              <a:t> спектра</a:t>
            </a:r>
            <a:endParaRPr lang="ru-RU" dirty="0" smtClean="0">
              <a:solidFill>
                <a:srgbClr val="7030A0"/>
              </a:solidFill>
            </a:endParaRPr>
          </a:p>
          <a:p>
            <a:pPr lvl="0" algn="just">
              <a:buFont typeface="Wingdings" pitchFamily="2" charset="2"/>
              <a:buChar char="§"/>
            </a:pPr>
            <a:r>
              <a:rPr lang="ru-RU" b="1" dirty="0" smtClean="0">
                <a:solidFill>
                  <a:srgbClr val="7030A0"/>
                </a:solidFill>
              </a:rPr>
              <a:t> Дети со сложной структурой дефекта</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04665"/>
            <a:ext cx="8424936" cy="1008111"/>
          </a:xfrm>
        </p:spPr>
        <p:txBody>
          <a:bodyPr>
            <a:normAutofit/>
          </a:bodyPr>
          <a:lstStyle/>
          <a:p>
            <a:pPr algn="ctr"/>
            <a:r>
              <a:rPr lang="ru-RU" sz="2000" dirty="0" smtClean="0">
                <a:solidFill>
                  <a:srgbClr val="7030A0"/>
                </a:solidFill>
              </a:rPr>
              <a:t>Основные виды нарушений функций организма и степени их выраженности </a:t>
            </a:r>
            <a:endParaRPr lang="ru-RU" sz="2000" dirty="0">
              <a:solidFill>
                <a:srgbClr val="7030A0"/>
              </a:solidFill>
            </a:endParaRPr>
          </a:p>
        </p:txBody>
      </p:sp>
      <p:sp>
        <p:nvSpPr>
          <p:cNvPr id="3" name="Подзаголовок 2"/>
          <p:cNvSpPr>
            <a:spLocks noGrp="1"/>
          </p:cNvSpPr>
          <p:nvPr>
            <p:ph type="subTitle" idx="1"/>
          </p:nvPr>
        </p:nvSpPr>
        <p:spPr>
          <a:xfrm>
            <a:off x="323528" y="1556792"/>
            <a:ext cx="8424936" cy="5040560"/>
          </a:xfrm>
        </p:spPr>
        <p:txBody>
          <a:bodyPr>
            <a:normAutofit fontScale="70000" lnSpcReduction="20000"/>
          </a:bodyPr>
          <a:lstStyle/>
          <a:p>
            <a:pPr lvl="0" algn="just">
              <a:buFont typeface="Wingdings" pitchFamily="2" charset="2"/>
              <a:buChar char="Ø"/>
            </a:pPr>
            <a:r>
              <a:rPr lang="ru-RU" b="1" dirty="0" smtClean="0">
                <a:solidFill>
                  <a:srgbClr val="7030A0"/>
                </a:solidFill>
              </a:rPr>
              <a:t> нарушения психических функций (восприятия, внимания, памяти, мышления, интеллекта, эмоций, воли, сознания, поведения, психомоторных функций);</a:t>
            </a:r>
            <a:endParaRPr lang="ru-RU" dirty="0" smtClean="0">
              <a:solidFill>
                <a:srgbClr val="7030A0"/>
              </a:solidFill>
            </a:endParaRPr>
          </a:p>
          <a:p>
            <a:pPr lvl="0" algn="just">
              <a:buFont typeface="Wingdings" pitchFamily="2" charset="2"/>
              <a:buChar char="Ø"/>
            </a:pPr>
            <a:r>
              <a:rPr lang="ru-RU" b="1" dirty="0" smtClean="0">
                <a:solidFill>
                  <a:srgbClr val="7030A0"/>
                </a:solidFill>
              </a:rPr>
              <a:t> нарушения языковых и речевых функций устной (</a:t>
            </a:r>
            <a:r>
              <a:rPr lang="ru-RU" b="1" dirty="0" err="1" smtClean="0">
                <a:solidFill>
                  <a:srgbClr val="7030A0"/>
                </a:solidFill>
              </a:rPr>
              <a:t>ринолалия</a:t>
            </a:r>
            <a:r>
              <a:rPr lang="ru-RU" b="1" dirty="0" smtClean="0">
                <a:solidFill>
                  <a:srgbClr val="7030A0"/>
                </a:solidFill>
              </a:rPr>
              <a:t>, дизартрия, заикание, алалия, афазия) и письменной (</a:t>
            </a:r>
            <a:r>
              <a:rPr lang="ru-RU" b="1" dirty="0" err="1" smtClean="0">
                <a:solidFill>
                  <a:srgbClr val="7030A0"/>
                </a:solidFill>
              </a:rPr>
              <a:t>дисграфия</a:t>
            </a:r>
            <a:r>
              <a:rPr lang="ru-RU" b="1" dirty="0" smtClean="0">
                <a:solidFill>
                  <a:srgbClr val="7030A0"/>
                </a:solidFill>
              </a:rPr>
              <a:t>, </a:t>
            </a:r>
            <a:r>
              <a:rPr lang="ru-RU" b="1" dirty="0" err="1" smtClean="0">
                <a:solidFill>
                  <a:srgbClr val="7030A0"/>
                </a:solidFill>
              </a:rPr>
              <a:t>дислексия</a:t>
            </a:r>
            <a:r>
              <a:rPr lang="ru-RU" b="1" dirty="0" smtClean="0">
                <a:solidFill>
                  <a:srgbClr val="7030A0"/>
                </a:solidFill>
              </a:rPr>
              <a:t>) речи, вербальной и невербальной речи, нарушения голосообразования);</a:t>
            </a:r>
            <a:endParaRPr lang="ru-RU" dirty="0" smtClean="0">
              <a:solidFill>
                <a:srgbClr val="7030A0"/>
              </a:solidFill>
            </a:endParaRPr>
          </a:p>
          <a:p>
            <a:pPr lvl="0" algn="just">
              <a:buFont typeface="Wingdings" pitchFamily="2" charset="2"/>
              <a:buChar char="Ø"/>
            </a:pPr>
            <a:r>
              <a:rPr lang="ru-RU" b="1" dirty="0" smtClean="0">
                <a:solidFill>
                  <a:srgbClr val="7030A0"/>
                </a:solidFill>
              </a:rPr>
              <a:t> нарушения сенсорных функций (зрения, слуха, обоняния, осязания, тактильной, болевой, температурной и других видов чувствительности);</a:t>
            </a:r>
            <a:endParaRPr lang="ru-RU" dirty="0" smtClean="0">
              <a:solidFill>
                <a:srgbClr val="7030A0"/>
              </a:solidFill>
            </a:endParaRPr>
          </a:p>
          <a:p>
            <a:pPr lvl="0" algn="just">
              <a:buFont typeface="Wingdings" pitchFamily="2" charset="2"/>
              <a:buChar char="Ø"/>
            </a:pPr>
            <a:r>
              <a:rPr lang="ru-RU" b="1" dirty="0" smtClean="0">
                <a:solidFill>
                  <a:srgbClr val="7030A0"/>
                </a:solidFill>
              </a:rPr>
              <a:t> нарушения статодинамических функций (двигательных функций головы, туловища, конечностей, статики, координации движений);</a:t>
            </a:r>
            <a:endParaRPr lang="ru-RU" dirty="0" smtClean="0">
              <a:solidFill>
                <a:srgbClr val="7030A0"/>
              </a:solidFill>
            </a:endParaRPr>
          </a:p>
          <a:p>
            <a:pPr lvl="0" algn="just">
              <a:buFont typeface="Wingdings" pitchFamily="2" charset="2"/>
              <a:buChar char="Ø"/>
            </a:pPr>
            <a:r>
              <a:rPr lang="ru-RU" b="1" dirty="0" smtClean="0">
                <a:solidFill>
                  <a:srgbClr val="7030A0"/>
                </a:solidFill>
              </a:rPr>
              <a:t> нарушения функций кровообращения, дыхания, пищеварения, выделения, кроветворения, обмена веществ и энергии, внутренней секреции, иммунитета;</a:t>
            </a:r>
            <a:endParaRPr lang="ru-RU" dirty="0" smtClean="0">
              <a:solidFill>
                <a:srgbClr val="7030A0"/>
              </a:solidFill>
            </a:endParaRPr>
          </a:p>
          <a:p>
            <a:pPr lvl="0" algn="just">
              <a:buFont typeface="Wingdings" pitchFamily="2" charset="2"/>
              <a:buChar char="Ø"/>
            </a:pPr>
            <a:r>
              <a:rPr lang="ru-RU" b="1" dirty="0" smtClean="0">
                <a:solidFill>
                  <a:srgbClr val="7030A0"/>
                </a:solidFill>
              </a:rPr>
              <a:t> нарушения, обусловленные физическим уродством (деформации лица, головы, туловища, конечностей, приводящие к внешнему уродству, аномальные отверстия пищеварительного, мочевыделительного, дыхательного трактов, нарушение размеров тела).</a:t>
            </a:r>
            <a:endParaRPr lang="ru-RU" dirty="0" smtClean="0">
              <a:solidFill>
                <a:srgbClr val="7030A0"/>
              </a:solidFill>
            </a:endParaRPr>
          </a:p>
          <a:p>
            <a:pPr algn="just"/>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2952327"/>
          </a:xfrm>
        </p:spPr>
        <p:txBody>
          <a:bodyPr>
            <a:normAutofit/>
          </a:bodyPr>
          <a:lstStyle/>
          <a:p>
            <a:pPr algn="ctr"/>
            <a:r>
              <a:rPr lang="ru-RU" sz="2400" dirty="0" smtClean="0">
                <a:solidFill>
                  <a:srgbClr val="C00000"/>
                </a:solidFill>
              </a:rPr>
              <a:t/>
            </a:r>
            <a:br>
              <a:rPr lang="ru-RU" sz="2400" dirty="0" smtClean="0">
                <a:solidFill>
                  <a:srgbClr val="C00000"/>
                </a:solidFill>
              </a:rPr>
            </a:br>
            <a:r>
              <a:rPr lang="ru-RU" sz="2400" dirty="0" smtClean="0">
                <a:solidFill>
                  <a:srgbClr val="C00000"/>
                </a:solidFill>
              </a:rPr>
              <a:t/>
            </a:r>
            <a:br>
              <a:rPr lang="ru-RU" sz="2400" dirty="0" smtClean="0">
                <a:solidFill>
                  <a:srgbClr val="C00000"/>
                </a:solidFill>
              </a:rPr>
            </a:br>
            <a:r>
              <a:rPr lang="ru-RU" sz="2400" dirty="0" smtClean="0">
                <a:solidFill>
                  <a:srgbClr val="C00000"/>
                </a:solidFill>
              </a:rPr>
              <a:t>Тема 1. Концептуальные основы образования детей с ограниченными возможностями здоровья</a:t>
            </a:r>
            <a:endParaRPr lang="ru-RU" sz="2400"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280920" cy="1080119"/>
          </a:xfrm>
        </p:spPr>
        <p:txBody>
          <a:bodyPr>
            <a:normAutofit/>
          </a:bodyPr>
          <a:lstStyle/>
          <a:p>
            <a:pPr algn="ctr"/>
            <a:r>
              <a:rPr lang="ru-RU" sz="2800" dirty="0" smtClean="0">
                <a:solidFill>
                  <a:srgbClr val="7030A0"/>
                </a:solidFill>
              </a:rPr>
              <a:t>Основные категории жизнедеятельности человека</a:t>
            </a:r>
            <a:endParaRPr lang="ru-RU" sz="2800" dirty="0">
              <a:solidFill>
                <a:srgbClr val="7030A0"/>
              </a:solidFill>
            </a:endParaRPr>
          </a:p>
        </p:txBody>
      </p:sp>
      <p:sp>
        <p:nvSpPr>
          <p:cNvPr id="3" name="Подзаголовок 2"/>
          <p:cNvSpPr>
            <a:spLocks noGrp="1"/>
          </p:cNvSpPr>
          <p:nvPr>
            <p:ph type="subTitle" idx="1"/>
          </p:nvPr>
        </p:nvSpPr>
        <p:spPr>
          <a:xfrm>
            <a:off x="323528" y="1628800"/>
            <a:ext cx="8352928" cy="4968552"/>
          </a:xfrm>
        </p:spPr>
        <p:txBody>
          <a:bodyPr/>
          <a:lstStyle/>
          <a:p>
            <a:pPr lvl="0" algn="just">
              <a:buFont typeface="Wingdings" pitchFamily="2" charset="2"/>
              <a:buChar char="v"/>
            </a:pPr>
            <a:r>
              <a:rPr lang="ru-RU" dirty="0" smtClean="0"/>
              <a:t> </a:t>
            </a:r>
            <a:r>
              <a:rPr lang="ru-RU" b="1" dirty="0" smtClean="0">
                <a:solidFill>
                  <a:srgbClr val="7030A0"/>
                </a:solidFill>
              </a:rPr>
              <a:t>способность к самообслуживанию;</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 самостоятельному   передвижению;</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 ориентации;</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 общению;</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контролировать свое поведение;</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 обучению;</a:t>
            </a:r>
            <a:endParaRPr lang="ru-RU" dirty="0" smtClean="0">
              <a:solidFill>
                <a:srgbClr val="7030A0"/>
              </a:solidFill>
            </a:endParaRPr>
          </a:p>
          <a:p>
            <a:pPr lvl="0" algn="just">
              <a:buFont typeface="Wingdings" pitchFamily="2" charset="2"/>
              <a:buChar char="v"/>
            </a:pPr>
            <a:r>
              <a:rPr lang="ru-RU" b="1" dirty="0" smtClean="0">
                <a:solidFill>
                  <a:srgbClr val="7030A0"/>
                </a:solidFill>
              </a:rPr>
              <a:t> способность к трудовой деятельности.</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0"/>
            <a:ext cx="8352928" cy="1196752"/>
          </a:xfrm>
        </p:spPr>
        <p:txBody>
          <a:bodyPr>
            <a:normAutofit fontScale="90000"/>
          </a:bodyPr>
          <a:lstStyle/>
          <a:p>
            <a:pPr algn="ctr"/>
            <a:r>
              <a:rPr lang="ru-RU" sz="1800" dirty="0" smtClean="0">
                <a:solidFill>
                  <a:srgbClr val="7030A0"/>
                </a:solidFill>
              </a:rPr>
              <a:t/>
            </a:r>
            <a:br>
              <a:rPr lang="ru-RU" sz="1800" dirty="0" smtClean="0">
                <a:solidFill>
                  <a:srgbClr val="7030A0"/>
                </a:solidFill>
              </a:rPr>
            </a:br>
            <a:r>
              <a:rPr lang="ru-RU" sz="1800" dirty="0" smtClean="0">
                <a:solidFill>
                  <a:srgbClr val="7030A0"/>
                </a:solidFill>
              </a:rPr>
              <a:t/>
            </a:r>
            <a:br>
              <a:rPr lang="ru-RU" sz="1800" dirty="0" smtClean="0">
                <a:solidFill>
                  <a:srgbClr val="7030A0"/>
                </a:solidFill>
              </a:rPr>
            </a:br>
            <a:r>
              <a:rPr lang="ru-RU" sz="1800" dirty="0" smtClean="0">
                <a:solidFill>
                  <a:srgbClr val="7030A0"/>
                </a:solidFill>
              </a:rPr>
              <a:t/>
            </a:r>
            <a:br>
              <a:rPr lang="ru-RU" sz="1800" dirty="0" smtClean="0">
                <a:solidFill>
                  <a:srgbClr val="7030A0"/>
                </a:solidFill>
              </a:rPr>
            </a:br>
            <a:r>
              <a:rPr lang="ru-RU" sz="1800" dirty="0" smtClean="0">
                <a:solidFill>
                  <a:srgbClr val="7030A0"/>
                </a:solidFill>
              </a:rPr>
              <a:t>Способность к обучению</a:t>
            </a:r>
            <a:r>
              <a:rPr lang="ru-RU" dirty="0" smtClean="0">
                <a:solidFill>
                  <a:srgbClr val="7030A0"/>
                </a:solidFill>
              </a:rPr>
              <a:t/>
            </a:r>
            <a:br>
              <a:rPr lang="ru-RU" dirty="0" smtClean="0">
                <a:solidFill>
                  <a:srgbClr val="7030A0"/>
                </a:solidFill>
              </a:rPr>
            </a:br>
            <a:endParaRPr lang="ru-RU" dirty="0"/>
          </a:p>
        </p:txBody>
      </p:sp>
      <p:sp>
        <p:nvSpPr>
          <p:cNvPr id="3" name="Подзаголовок 2"/>
          <p:cNvSpPr>
            <a:spLocks noGrp="1"/>
          </p:cNvSpPr>
          <p:nvPr>
            <p:ph type="subTitle" idx="1"/>
          </p:nvPr>
        </p:nvSpPr>
        <p:spPr>
          <a:xfrm>
            <a:off x="395536" y="1412776"/>
            <a:ext cx="8352928" cy="5040560"/>
          </a:xfrm>
        </p:spPr>
        <p:txBody>
          <a:bodyPr>
            <a:normAutofit fontScale="70000" lnSpcReduction="20000"/>
          </a:bodyPr>
          <a:lstStyle/>
          <a:p>
            <a:pPr lvl="0" algn="just">
              <a:buFont typeface="Wingdings" pitchFamily="2" charset="2"/>
              <a:buChar char="Ø"/>
            </a:pPr>
            <a:r>
              <a:rPr lang="ru-RU" b="1" dirty="0" smtClean="0">
                <a:solidFill>
                  <a:srgbClr val="7030A0"/>
                </a:solidFill>
              </a:rPr>
              <a:t> Способность к обучению - способность к восприятию, запоминанию, усвоению и воспроизведению знаний (общеобразовательных, профессиональных), овладению навыками и умениями (профессиональными, социальными, культурными, бытовыми):</a:t>
            </a:r>
            <a:endParaRPr lang="ru-RU" dirty="0" smtClean="0">
              <a:solidFill>
                <a:srgbClr val="7030A0"/>
              </a:solidFill>
            </a:endParaRPr>
          </a:p>
          <a:p>
            <a:pPr lvl="0" algn="just">
              <a:buFont typeface="Wingdings" pitchFamily="2" charset="2"/>
              <a:buChar char="Ø"/>
            </a:pPr>
            <a:r>
              <a:rPr lang="ru-RU" b="1" dirty="0" smtClean="0">
                <a:solidFill>
                  <a:srgbClr val="7030A0"/>
                </a:solidFill>
              </a:rPr>
              <a:t> 1 степень - способность к обучению, а также к получению образования определенного уровня в рамках государственных образовательных стандартов в образовательных учреждениях общего назначения с использованием специальных методов обучения, специального режима обучения, с применением при необходимости вспомогательных технических средств и технологий;</a:t>
            </a:r>
            <a:endParaRPr lang="ru-RU" dirty="0" smtClean="0">
              <a:solidFill>
                <a:srgbClr val="7030A0"/>
              </a:solidFill>
            </a:endParaRPr>
          </a:p>
          <a:p>
            <a:pPr lvl="0" algn="just">
              <a:buFont typeface="Wingdings" pitchFamily="2" charset="2"/>
              <a:buChar char="Ø"/>
            </a:pPr>
            <a:r>
              <a:rPr lang="ru-RU" b="1" dirty="0" smtClean="0">
                <a:solidFill>
                  <a:srgbClr val="7030A0"/>
                </a:solidFill>
              </a:rPr>
              <a:t> 2 степень - способность к обучению только в специальных (коррекционных) образовательных учреждениях для обучающихся, воспитанников, детей с ограниченными возможностями здоровья или на дому по специальным программам с использованием при необходимости вспомогательных технических средств и технологий;</a:t>
            </a:r>
            <a:endParaRPr lang="ru-RU" dirty="0" smtClean="0">
              <a:solidFill>
                <a:srgbClr val="7030A0"/>
              </a:solidFill>
            </a:endParaRPr>
          </a:p>
          <a:p>
            <a:pPr lvl="0" algn="just">
              <a:buFont typeface="Wingdings" pitchFamily="2" charset="2"/>
              <a:buChar char="Ø"/>
            </a:pPr>
            <a:r>
              <a:rPr lang="ru-RU" b="1" dirty="0" smtClean="0">
                <a:solidFill>
                  <a:srgbClr val="7030A0"/>
                </a:solidFill>
              </a:rPr>
              <a:t> 3 степень - неспособность к обучению.</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6632"/>
            <a:ext cx="8136904" cy="1440160"/>
          </a:xfrm>
        </p:spPr>
        <p:txBody>
          <a:bodyPr>
            <a:noAutofit/>
          </a:bodyPr>
          <a:lstStyle/>
          <a:p>
            <a:pPr algn="ctr"/>
            <a:r>
              <a:rPr lang="ru-RU" sz="1800" dirty="0" smtClean="0">
                <a:solidFill>
                  <a:srgbClr val="7030A0"/>
                </a:solidFill>
              </a:rPr>
              <a:t>Статья 34. Основные права обучающихся и меры их социальной поддержки и стимулирования</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395536" y="1700808"/>
            <a:ext cx="8136904" cy="4896544"/>
          </a:xfrm>
        </p:spPr>
        <p:txBody>
          <a:bodyPr>
            <a:normAutofit lnSpcReduction="10000"/>
          </a:bodyPr>
          <a:lstStyle/>
          <a:p>
            <a:pPr algn="just"/>
            <a:r>
              <a:rPr lang="ru-RU" sz="2200" b="1" dirty="0" smtClean="0">
                <a:solidFill>
                  <a:srgbClr val="7030A0"/>
                </a:solidFill>
              </a:rPr>
              <a:t>	Статья 34. Основные права обучающихся и меры их социальной поддержки и стимулирования</a:t>
            </a:r>
            <a:endParaRPr lang="ru-RU" sz="2200" dirty="0" smtClean="0">
              <a:solidFill>
                <a:srgbClr val="7030A0"/>
              </a:solidFill>
            </a:endParaRPr>
          </a:p>
          <a:p>
            <a:pPr lvl="0" algn="just"/>
            <a:r>
              <a:rPr lang="ru-RU" sz="2200" b="1" dirty="0" smtClean="0">
                <a:solidFill>
                  <a:srgbClr val="7030A0"/>
                </a:solidFill>
              </a:rPr>
              <a:t>1. Обучающимся предоставляются академические права на:</a:t>
            </a:r>
            <a:endParaRPr lang="ru-RU" sz="2200" dirty="0" smtClean="0">
              <a:solidFill>
                <a:srgbClr val="7030A0"/>
              </a:solidFill>
            </a:endParaRPr>
          </a:p>
          <a:p>
            <a:pPr lvl="0" algn="just"/>
            <a:r>
              <a:rPr lang="ru-RU" sz="2200" b="1" dirty="0" smtClean="0">
                <a:solidFill>
                  <a:srgbClr val="7030A0"/>
                </a:solidFill>
              </a:rPr>
              <a:t>…2) предоставление условий для обучения с учетом особенностей их психофизического развития и состояния здоровья, в том числе получение социально-педагогической и психологической помощи, бесплатной </a:t>
            </a:r>
            <a:r>
              <a:rPr lang="ru-RU" sz="2200" b="1" dirty="0" err="1" smtClean="0">
                <a:solidFill>
                  <a:srgbClr val="7030A0"/>
                </a:solidFill>
              </a:rPr>
              <a:t>психолого-медико-педагогической</a:t>
            </a:r>
            <a:r>
              <a:rPr lang="ru-RU" sz="2200" b="1" dirty="0" smtClean="0">
                <a:solidFill>
                  <a:srgbClr val="7030A0"/>
                </a:solidFill>
              </a:rPr>
              <a:t> коррекции;</a:t>
            </a:r>
            <a:endParaRPr lang="ru-RU" sz="2200" dirty="0" smtClean="0">
              <a:solidFill>
                <a:srgbClr val="7030A0"/>
              </a:solidFill>
            </a:endParaRPr>
          </a:p>
          <a:p>
            <a:pPr lvl="0" algn="just"/>
            <a:r>
              <a:rPr lang="ru-RU" sz="2200" b="1" dirty="0" smtClean="0">
                <a:solidFill>
                  <a:srgbClr val="7030A0"/>
                </a:solidFill>
              </a:rPr>
              <a:t>3) обучение по индивидуальному учебному плану, в том числе ускоренное обучение, в пределах осваиваемой образовательной программы в порядке, установленном локальными нормативными актами.</a:t>
            </a:r>
            <a:endParaRPr lang="ru-RU" sz="2200"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6632"/>
            <a:ext cx="7990656" cy="1224136"/>
          </a:xfrm>
        </p:spPr>
        <p:txBody>
          <a:bodyPr>
            <a:normAutofit/>
          </a:bodyPr>
          <a:lstStyle/>
          <a:p>
            <a:pPr algn="ctr"/>
            <a:r>
              <a:rPr lang="ru-RU" sz="1600" dirty="0" smtClean="0">
                <a:solidFill>
                  <a:srgbClr val="7030A0"/>
                </a:solidFill>
              </a:rPr>
              <a:t/>
            </a:r>
            <a:br>
              <a:rPr lang="ru-RU" sz="1600" dirty="0" smtClean="0">
                <a:solidFill>
                  <a:srgbClr val="7030A0"/>
                </a:solidFill>
              </a:rPr>
            </a:br>
            <a:r>
              <a:rPr lang="ru-RU" sz="1600" dirty="0" smtClean="0">
                <a:solidFill>
                  <a:srgbClr val="7030A0"/>
                </a:solidFill>
              </a:rPr>
              <a:t/>
            </a:r>
            <a:br>
              <a:rPr lang="ru-RU" sz="1600" dirty="0" smtClean="0">
                <a:solidFill>
                  <a:srgbClr val="7030A0"/>
                </a:solidFill>
              </a:rPr>
            </a:br>
            <a:r>
              <a:rPr lang="ru-RU" sz="1400" dirty="0" smtClean="0">
                <a:solidFill>
                  <a:srgbClr val="7030A0"/>
                </a:solidFill>
              </a:rPr>
              <a:t>Статья 44. Права, обязанности и ответственность в сфере образования родителей (законных представителей) несовершеннолетних обучающихся</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611560" y="1628800"/>
            <a:ext cx="8064896" cy="4896544"/>
          </a:xfrm>
        </p:spPr>
        <p:txBody>
          <a:bodyPr>
            <a:normAutofit fontScale="77500" lnSpcReduction="20000"/>
          </a:bodyPr>
          <a:lstStyle/>
          <a:p>
            <a:pPr algn="just"/>
            <a:r>
              <a:rPr lang="ru-RU" b="1" dirty="0" smtClean="0"/>
              <a:t>	</a:t>
            </a:r>
            <a:r>
              <a:rPr lang="ru-RU" b="1" dirty="0" smtClean="0">
                <a:solidFill>
                  <a:srgbClr val="7030A0"/>
                </a:solidFill>
              </a:rPr>
              <a:t>Статья 44. Права, обязанности и ответственность в сфере образования родителей (законных представителей) несовершеннолетних обучающихся</a:t>
            </a:r>
            <a:endParaRPr lang="ru-RU" dirty="0" smtClean="0">
              <a:solidFill>
                <a:srgbClr val="7030A0"/>
              </a:solidFill>
            </a:endParaRPr>
          </a:p>
          <a:p>
            <a:pPr lvl="0" algn="just"/>
            <a:r>
              <a:rPr lang="ru-RU" b="1" dirty="0" smtClean="0">
                <a:solidFill>
                  <a:srgbClr val="7030A0"/>
                </a:solidFill>
              </a:rPr>
              <a:t>3. Родители (законные представители) несовершеннолетних обучающихся имеют право:</a:t>
            </a:r>
            <a:endParaRPr lang="ru-RU" dirty="0" smtClean="0">
              <a:solidFill>
                <a:srgbClr val="7030A0"/>
              </a:solidFill>
            </a:endParaRPr>
          </a:p>
          <a:p>
            <a:pPr lvl="0" algn="just"/>
            <a:r>
              <a:rPr lang="ru-RU" b="1" dirty="0" smtClean="0">
                <a:solidFill>
                  <a:srgbClr val="7030A0"/>
                </a:solidFill>
              </a:rPr>
              <a:t>…..8) присутствовать при обследовании детей </a:t>
            </a:r>
            <a:r>
              <a:rPr lang="ru-RU" b="1" dirty="0" err="1" smtClean="0">
                <a:solidFill>
                  <a:srgbClr val="7030A0"/>
                </a:solidFill>
              </a:rPr>
              <a:t>психолого-медико-педагогической</a:t>
            </a:r>
            <a:r>
              <a:rPr lang="ru-RU" b="1" dirty="0" smtClean="0">
                <a:solidFill>
                  <a:srgbClr val="7030A0"/>
                </a:solidFill>
              </a:rPr>
              <a:t> комиссией, обсуждении результатов обследования и рекомендаций, полученных по результатам обследования, высказывать свое мнение относительно предлагаемых условий для организации обучения и воспитания детей.</a:t>
            </a:r>
            <a:endParaRPr lang="ru-RU" dirty="0" smtClean="0">
              <a:solidFill>
                <a:srgbClr val="7030A0"/>
              </a:solidFill>
            </a:endParaRPr>
          </a:p>
          <a:p>
            <a:pPr lvl="0" algn="just"/>
            <a:r>
              <a:rPr lang="ru-RU" b="1" dirty="0" smtClean="0">
                <a:solidFill>
                  <a:srgbClr val="7030A0"/>
                </a:solidFill>
              </a:rPr>
              <a:t>4. Родители (законные представители) несовершеннолетних обучающихся обязаны:</a:t>
            </a:r>
            <a:endParaRPr lang="ru-RU" dirty="0" smtClean="0">
              <a:solidFill>
                <a:srgbClr val="7030A0"/>
              </a:solidFill>
            </a:endParaRPr>
          </a:p>
          <a:p>
            <a:pPr lvl="0" algn="just"/>
            <a:r>
              <a:rPr lang="ru-RU" b="1" dirty="0" smtClean="0">
                <a:solidFill>
                  <a:srgbClr val="7030A0"/>
                </a:solidFill>
              </a:rPr>
              <a:t>1) обеспечить получение детьми общего образования.</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136904" cy="1152127"/>
          </a:xfrm>
        </p:spPr>
        <p:txBody>
          <a:bodyPr>
            <a:normAutofit/>
          </a:bodyPr>
          <a:lstStyle/>
          <a:p>
            <a:pPr algn="ctr"/>
            <a:r>
              <a:rPr lang="ru-RU" sz="2000" dirty="0" smtClean="0"/>
              <a:t>Организация доступной инклюзивной развивающей среды образовательного учреждения</a:t>
            </a:r>
            <a:endParaRPr lang="ru-RU" sz="2000" dirty="0"/>
          </a:p>
        </p:txBody>
      </p:sp>
      <p:sp>
        <p:nvSpPr>
          <p:cNvPr id="3" name="Подзаголовок 2"/>
          <p:cNvSpPr>
            <a:spLocks noGrp="1"/>
          </p:cNvSpPr>
          <p:nvPr>
            <p:ph type="subTitle" idx="1"/>
          </p:nvPr>
        </p:nvSpPr>
        <p:spPr>
          <a:xfrm>
            <a:off x="395536" y="1628800"/>
            <a:ext cx="8208912" cy="4968552"/>
          </a:xfrm>
        </p:spPr>
        <p:txBody>
          <a:bodyPr>
            <a:normAutofit fontScale="70000" lnSpcReduction="20000"/>
          </a:bodyPr>
          <a:lstStyle/>
          <a:p>
            <a:pPr algn="just"/>
            <a:r>
              <a:rPr lang="ru-RU" dirty="0" smtClean="0"/>
              <a:t>	</a:t>
            </a:r>
            <a:r>
              <a:rPr lang="en-US" dirty="0" err="1" smtClean="0">
                <a:solidFill>
                  <a:srgbClr val="7030A0"/>
                </a:solidFill>
              </a:rPr>
              <a:t>Многолетняя</a:t>
            </a:r>
            <a:r>
              <a:rPr lang="ru-RU" dirty="0" smtClean="0">
                <a:solidFill>
                  <a:srgbClr val="7030A0"/>
                </a:solidFill>
              </a:rPr>
              <a:t> </a:t>
            </a:r>
            <a:r>
              <a:rPr lang="en-US" dirty="0" err="1" smtClean="0">
                <a:solidFill>
                  <a:srgbClr val="7030A0"/>
                </a:solidFill>
              </a:rPr>
              <a:t>зарубежная</a:t>
            </a:r>
            <a:r>
              <a:rPr lang="en-US" dirty="0" smtClean="0">
                <a:solidFill>
                  <a:srgbClr val="7030A0"/>
                </a:solidFill>
              </a:rPr>
              <a:t> </a:t>
            </a:r>
            <a:r>
              <a:rPr lang="en-US" dirty="0" err="1" smtClean="0">
                <a:solidFill>
                  <a:srgbClr val="7030A0"/>
                </a:solidFill>
              </a:rPr>
              <a:t>практика</a:t>
            </a:r>
            <a:r>
              <a:rPr lang="en-US" dirty="0" smtClean="0">
                <a:solidFill>
                  <a:srgbClr val="7030A0"/>
                </a:solidFill>
              </a:rPr>
              <a:t> </a:t>
            </a:r>
            <a:r>
              <a:rPr lang="en-US" dirty="0" err="1" smtClean="0">
                <a:solidFill>
                  <a:srgbClr val="7030A0"/>
                </a:solidFill>
              </a:rPr>
              <a:t>показывает</a:t>
            </a:r>
            <a:r>
              <a:rPr lang="ru-RU" dirty="0" smtClean="0">
                <a:solidFill>
                  <a:srgbClr val="7030A0"/>
                </a:solidFill>
              </a:rPr>
              <a:t>, </a:t>
            </a:r>
            <a:r>
              <a:rPr lang="en-US" dirty="0" err="1" smtClean="0">
                <a:solidFill>
                  <a:srgbClr val="7030A0"/>
                </a:solidFill>
              </a:rPr>
              <a:t>что</a:t>
            </a:r>
            <a:r>
              <a:rPr lang="en-US" dirty="0" smtClean="0">
                <a:solidFill>
                  <a:srgbClr val="7030A0"/>
                </a:solidFill>
              </a:rPr>
              <a:t> </a:t>
            </a:r>
            <a:r>
              <a:rPr lang="en-US" dirty="0" err="1" smtClean="0">
                <a:solidFill>
                  <a:srgbClr val="7030A0"/>
                </a:solidFill>
              </a:rPr>
              <a:t>включение</a:t>
            </a:r>
            <a:r>
              <a:rPr lang="en-US" dirty="0" smtClean="0">
                <a:solidFill>
                  <a:srgbClr val="7030A0"/>
                </a:solidFill>
              </a:rPr>
              <a:t> </a:t>
            </a:r>
            <a:r>
              <a:rPr lang="en-US" dirty="0" err="1" smtClean="0">
                <a:solidFill>
                  <a:srgbClr val="7030A0"/>
                </a:solidFill>
              </a:rPr>
              <a:t>ребенка</a:t>
            </a:r>
            <a:r>
              <a:rPr lang="en-US" dirty="0" smtClean="0">
                <a:solidFill>
                  <a:srgbClr val="7030A0"/>
                </a:solidFill>
              </a:rPr>
              <a:t> с ОВЗ в </a:t>
            </a:r>
            <a:r>
              <a:rPr lang="en-US" dirty="0" err="1" smtClean="0">
                <a:solidFill>
                  <a:srgbClr val="7030A0"/>
                </a:solidFill>
              </a:rPr>
              <a:t>образовательный</a:t>
            </a:r>
            <a:r>
              <a:rPr lang="ru-RU" dirty="0" smtClean="0">
                <a:solidFill>
                  <a:srgbClr val="7030A0"/>
                </a:solidFill>
              </a:rPr>
              <a:t> </a:t>
            </a:r>
            <a:r>
              <a:rPr lang="en-US" dirty="0" err="1" smtClean="0">
                <a:solidFill>
                  <a:srgbClr val="7030A0"/>
                </a:solidFill>
              </a:rPr>
              <a:t>процесс</a:t>
            </a:r>
            <a:r>
              <a:rPr lang="en-US" dirty="0" smtClean="0">
                <a:solidFill>
                  <a:srgbClr val="7030A0"/>
                </a:solidFill>
              </a:rPr>
              <a:t> </a:t>
            </a:r>
            <a:r>
              <a:rPr lang="en-US" dirty="0" err="1" smtClean="0">
                <a:solidFill>
                  <a:srgbClr val="7030A0"/>
                </a:solidFill>
              </a:rPr>
              <a:t>массовой</a:t>
            </a:r>
            <a:r>
              <a:rPr lang="en-US" dirty="0" smtClean="0">
                <a:solidFill>
                  <a:srgbClr val="7030A0"/>
                </a:solidFill>
              </a:rPr>
              <a:t> </a:t>
            </a:r>
            <a:r>
              <a:rPr lang="en-US" dirty="0" err="1" smtClean="0">
                <a:solidFill>
                  <a:srgbClr val="7030A0"/>
                </a:solidFill>
              </a:rPr>
              <a:t>школы</a:t>
            </a:r>
            <a:r>
              <a:rPr lang="en-US" dirty="0" smtClean="0">
                <a:solidFill>
                  <a:srgbClr val="7030A0"/>
                </a:solidFill>
              </a:rPr>
              <a:t> </a:t>
            </a:r>
            <a:r>
              <a:rPr lang="en-US" dirty="0" err="1" smtClean="0">
                <a:solidFill>
                  <a:srgbClr val="7030A0"/>
                </a:solidFill>
              </a:rPr>
              <a:t>предполагает</a:t>
            </a:r>
            <a:r>
              <a:rPr lang="en-US" dirty="0" smtClean="0">
                <a:solidFill>
                  <a:srgbClr val="7030A0"/>
                </a:solidFill>
              </a:rPr>
              <a:t> в </a:t>
            </a:r>
            <a:r>
              <a:rPr lang="en-US" dirty="0" err="1" smtClean="0">
                <a:solidFill>
                  <a:srgbClr val="7030A0"/>
                </a:solidFill>
              </a:rPr>
              <a:t>первую</a:t>
            </a:r>
            <a:r>
              <a:rPr lang="en-US" dirty="0" smtClean="0">
                <a:solidFill>
                  <a:srgbClr val="7030A0"/>
                </a:solidFill>
              </a:rPr>
              <a:t> </a:t>
            </a:r>
            <a:r>
              <a:rPr lang="en-US" dirty="0" err="1" smtClean="0">
                <a:solidFill>
                  <a:srgbClr val="7030A0"/>
                </a:solidFill>
              </a:rPr>
              <a:t>очередь</a:t>
            </a:r>
            <a:r>
              <a:rPr lang="en-US" dirty="0" smtClean="0">
                <a:solidFill>
                  <a:srgbClr val="7030A0"/>
                </a:solidFill>
              </a:rPr>
              <a:t> </a:t>
            </a:r>
            <a:r>
              <a:rPr lang="en-US" dirty="0" err="1" smtClean="0">
                <a:solidFill>
                  <a:srgbClr val="7030A0"/>
                </a:solidFill>
              </a:rPr>
              <a:t>перестройку</a:t>
            </a:r>
            <a:r>
              <a:rPr lang="en-US" dirty="0" smtClean="0">
                <a:solidFill>
                  <a:srgbClr val="7030A0"/>
                </a:solidFill>
              </a:rPr>
              <a:t> </a:t>
            </a:r>
            <a:r>
              <a:rPr lang="en-US" dirty="0" err="1" smtClean="0">
                <a:solidFill>
                  <a:srgbClr val="7030A0"/>
                </a:solidFill>
              </a:rPr>
              <a:t>образовательной</a:t>
            </a:r>
            <a:r>
              <a:rPr lang="ru-RU" dirty="0" smtClean="0">
                <a:solidFill>
                  <a:srgbClr val="7030A0"/>
                </a:solidFill>
              </a:rPr>
              <a:t> </a:t>
            </a:r>
            <a:r>
              <a:rPr lang="en-US" dirty="0" err="1" smtClean="0">
                <a:solidFill>
                  <a:srgbClr val="7030A0"/>
                </a:solidFill>
              </a:rPr>
              <a:t>деятельности</a:t>
            </a:r>
            <a:r>
              <a:rPr lang="en-US" dirty="0" smtClean="0">
                <a:solidFill>
                  <a:srgbClr val="7030A0"/>
                </a:solidFill>
              </a:rPr>
              <a:t> </a:t>
            </a:r>
            <a:r>
              <a:rPr lang="en-US" dirty="0" err="1" smtClean="0">
                <a:solidFill>
                  <a:srgbClr val="7030A0"/>
                </a:solidFill>
              </a:rPr>
              <a:t>массовой</a:t>
            </a:r>
            <a:r>
              <a:rPr lang="en-US" dirty="0" smtClean="0">
                <a:solidFill>
                  <a:srgbClr val="7030A0"/>
                </a:solidFill>
              </a:rPr>
              <a:t> </a:t>
            </a:r>
            <a:r>
              <a:rPr lang="en-US" dirty="0" err="1" smtClean="0">
                <a:solidFill>
                  <a:srgbClr val="7030A0"/>
                </a:solidFill>
              </a:rPr>
              <a:t>школы</a:t>
            </a:r>
            <a:r>
              <a:rPr lang="ru-RU" dirty="0" smtClean="0">
                <a:solidFill>
                  <a:srgbClr val="7030A0"/>
                </a:solidFill>
              </a:rPr>
              <a:t>. </a:t>
            </a:r>
          </a:p>
          <a:p>
            <a:pPr algn="just"/>
            <a:r>
              <a:rPr lang="ru-RU" dirty="0" smtClean="0">
                <a:solidFill>
                  <a:srgbClr val="7030A0"/>
                </a:solidFill>
              </a:rPr>
              <a:t>	</a:t>
            </a:r>
            <a:r>
              <a:rPr lang="en-US" dirty="0" err="1" smtClean="0">
                <a:solidFill>
                  <a:srgbClr val="7030A0"/>
                </a:solidFill>
              </a:rPr>
              <a:t>Это</a:t>
            </a:r>
            <a:r>
              <a:rPr lang="en-US" dirty="0" smtClean="0">
                <a:solidFill>
                  <a:srgbClr val="7030A0"/>
                </a:solidFill>
              </a:rPr>
              <a:t> </a:t>
            </a:r>
            <a:r>
              <a:rPr lang="en-US" dirty="0" err="1" smtClean="0">
                <a:solidFill>
                  <a:srgbClr val="7030A0"/>
                </a:solidFill>
              </a:rPr>
              <a:t>создание</a:t>
            </a:r>
            <a:r>
              <a:rPr lang="en-US" dirty="0" smtClean="0">
                <a:solidFill>
                  <a:srgbClr val="7030A0"/>
                </a:solidFill>
              </a:rPr>
              <a:t> </a:t>
            </a:r>
            <a:r>
              <a:rPr lang="en-US" b="1" dirty="0" err="1" smtClean="0">
                <a:solidFill>
                  <a:srgbClr val="7030A0"/>
                </a:solidFill>
              </a:rPr>
              <a:t>доступной</a:t>
            </a:r>
            <a:r>
              <a:rPr lang="en-US" b="1" dirty="0" smtClean="0">
                <a:solidFill>
                  <a:srgbClr val="7030A0"/>
                </a:solidFill>
              </a:rPr>
              <a:t> </a:t>
            </a:r>
            <a:r>
              <a:rPr lang="en-US" b="1" dirty="0" err="1" smtClean="0">
                <a:solidFill>
                  <a:srgbClr val="7030A0"/>
                </a:solidFill>
              </a:rPr>
              <a:t>среды</a:t>
            </a:r>
            <a:r>
              <a:rPr lang="ru-RU" dirty="0" smtClean="0">
                <a:solidFill>
                  <a:srgbClr val="7030A0"/>
                </a:solidFill>
              </a:rPr>
              <a:t>, </a:t>
            </a:r>
            <a:r>
              <a:rPr lang="en-US" dirty="0" err="1" smtClean="0">
                <a:solidFill>
                  <a:srgbClr val="7030A0"/>
                </a:solidFill>
              </a:rPr>
              <a:t>которая</a:t>
            </a:r>
            <a:r>
              <a:rPr lang="en-US" dirty="0" smtClean="0">
                <a:solidFill>
                  <a:srgbClr val="7030A0"/>
                </a:solidFill>
              </a:rPr>
              <a:t> </a:t>
            </a:r>
            <a:r>
              <a:rPr lang="en-US" dirty="0" err="1" smtClean="0">
                <a:solidFill>
                  <a:srgbClr val="7030A0"/>
                </a:solidFill>
              </a:rPr>
              <a:t>подразумевает</a:t>
            </a:r>
            <a:endParaRPr lang="ru-RU" dirty="0" smtClean="0">
              <a:solidFill>
                <a:srgbClr val="7030A0"/>
              </a:solidFill>
            </a:endParaRPr>
          </a:p>
          <a:p>
            <a:pPr algn="just">
              <a:buFont typeface="Wingdings" pitchFamily="2" charset="2"/>
              <a:buChar char="q"/>
            </a:pPr>
            <a:r>
              <a:rPr lang="ru-RU" b="1" dirty="0" smtClean="0">
                <a:solidFill>
                  <a:srgbClr val="7030A0"/>
                </a:solidFill>
              </a:rPr>
              <a:t> </a:t>
            </a:r>
            <a:r>
              <a:rPr lang="en-US" b="1" dirty="0" err="1" smtClean="0">
                <a:solidFill>
                  <a:srgbClr val="7030A0"/>
                </a:solidFill>
              </a:rPr>
              <a:t>физическую</a:t>
            </a:r>
            <a:r>
              <a:rPr lang="en-US" b="1" dirty="0" smtClean="0">
                <a:solidFill>
                  <a:srgbClr val="7030A0"/>
                </a:solidFill>
              </a:rPr>
              <a:t> </a:t>
            </a:r>
            <a:r>
              <a:rPr lang="en-US" b="1" dirty="0" err="1" smtClean="0">
                <a:solidFill>
                  <a:srgbClr val="7030A0"/>
                </a:solidFill>
              </a:rPr>
              <a:t>доступность</a:t>
            </a:r>
            <a:r>
              <a:rPr lang="ru-RU" b="1" dirty="0" smtClean="0">
                <a:solidFill>
                  <a:srgbClr val="7030A0"/>
                </a:solidFill>
              </a:rPr>
              <a:t> (</a:t>
            </a:r>
            <a:r>
              <a:rPr lang="en-US" b="1" dirty="0" err="1" smtClean="0">
                <a:solidFill>
                  <a:srgbClr val="7030A0"/>
                </a:solidFill>
              </a:rPr>
              <a:t>школьного</a:t>
            </a:r>
            <a:r>
              <a:rPr lang="en-US" b="1" dirty="0" smtClean="0">
                <a:solidFill>
                  <a:srgbClr val="7030A0"/>
                </a:solidFill>
              </a:rPr>
              <a:t> </a:t>
            </a:r>
            <a:r>
              <a:rPr lang="en-US" b="1" dirty="0" err="1" smtClean="0">
                <a:solidFill>
                  <a:srgbClr val="7030A0"/>
                </a:solidFill>
              </a:rPr>
              <a:t>здания</a:t>
            </a:r>
            <a:r>
              <a:rPr lang="ru-RU" b="1" dirty="0" smtClean="0">
                <a:solidFill>
                  <a:srgbClr val="7030A0"/>
                </a:solidFill>
              </a:rPr>
              <a:t>, </a:t>
            </a:r>
            <a:r>
              <a:rPr lang="en-US" b="1" dirty="0" err="1" smtClean="0">
                <a:solidFill>
                  <a:srgbClr val="7030A0"/>
                </a:solidFill>
              </a:rPr>
              <a:t>классов</a:t>
            </a:r>
            <a:r>
              <a:rPr lang="ru-RU" b="1" dirty="0" smtClean="0">
                <a:solidFill>
                  <a:srgbClr val="7030A0"/>
                </a:solidFill>
              </a:rPr>
              <a:t>, </a:t>
            </a:r>
            <a:r>
              <a:rPr lang="en-US" b="1" dirty="0" err="1" smtClean="0">
                <a:solidFill>
                  <a:srgbClr val="7030A0"/>
                </a:solidFill>
              </a:rPr>
              <a:t>всех</a:t>
            </a:r>
            <a:r>
              <a:rPr lang="en-US" b="1" dirty="0" smtClean="0">
                <a:solidFill>
                  <a:srgbClr val="7030A0"/>
                </a:solidFill>
              </a:rPr>
              <a:t> </a:t>
            </a:r>
            <a:r>
              <a:rPr lang="en-US" b="1" dirty="0" err="1" smtClean="0">
                <a:solidFill>
                  <a:srgbClr val="7030A0"/>
                </a:solidFill>
              </a:rPr>
              <a:t>помещений</a:t>
            </a:r>
            <a:r>
              <a:rPr lang="en-US" b="1" dirty="0" smtClean="0">
                <a:solidFill>
                  <a:srgbClr val="7030A0"/>
                </a:solidFill>
              </a:rPr>
              <a:t> </a:t>
            </a:r>
            <a:r>
              <a:rPr lang="en-US" b="1" dirty="0" err="1" smtClean="0">
                <a:solidFill>
                  <a:srgbClr val="7030A0"/>
                </a:solidFill>
              </a:rPr>
              <a:t>школы</a:t>
            </a:r>
            <a:r>
              <a:rPr lang="ru-RU" b="1" dirty="0" smtClean="0">
                <a:solidFill>
                  <a:srgbClr val="7030A0"/>
                </a:solidFill>
              </a:rPr>
              <a:t>);</a:t>
            </a:r>
            <a:r>
              <a:rPr lang="ru-RU" dirty="0" smtClean="0">
                <a:solidFill>
                  <a:srgbClr val="7030A0"/>
                </a:solidFill>
              </a:rPr>
              <a:t> </a:t>
            </a:r>
          </a:p>
          <a:p>
            <a:pPr algn="just">
              <a:buFont typeface="Wingdings" pitchFamily="2" charset="2"/>
              <a:buChar char="q"/>
            </a:pPr>
            <a:r>
              <a:rPr lang="ru-RU" b="1" dirty="0" smtClean="0">
                <a:solidFill>
                  <a:srgbClr val="7030A0"/>
                </a:solidFill>
              </a:rPr>
              <a:t> </a:t>
            </a:r>
            <a:r>
              <a:rPr lang="en-US" b="1" dirty="0" err="1" smtClean="0">
                <a:solidFill>
                  <a:srgbClr val="7030A0"/>
                </a:solidFill>
              </a:rPr>
              <a:t>академическую</a:t>
            </a:r>
            <a:r>
              <a:rPr lang="ru-RU" b="1" dirty="0" smtClean="0">
                <a:solidFill>
                  <a:srgbClr val="7030A0"/>
                </a:solidFill>
              </a:rPr>
              <a:t>/</a:t>
            </a:r>
            <a:r>
              <a:rPr lang="en-US" b="1" dirty="0" err="1" smtClean="0">
                <a:solidFill>
                  <a:srgbClr val="7030A0"/>
                </a:solidFill>
              </a:rPr>
              <a:t>программную</a:t>
            </a:r>
            <a:r>
              <a:rPr lang="en-US" b="1" dirty="0" smtClean="0">
                <a:solidFill>
                  <a:srgbClr val="7030A0"/>
                </a:solidFill>
              </a:rPr>
              <a:t> </a:t>
            </a:r>
            <a:r>
              <a:rPr lang="en-US" b="1" dirty="0" err="1" smtClean="0">
                <a:solidFill>
                  <a:srgbClr val="7030A0"/>
                </a:solidFill>
              </a:rPr>
              <a:t>доступность</a:t>
            </a:r>
            <a:r>
              <a:rPr lang="ru-RU" b="1" dirty="0" smtClean="0">
                <a:solidFill>
                  <a:srgbClr val="7030A0"/>
                </a:solidFill>
              </a:rPr>
              <a:t>, </a:t>
            </a:r>
            <a:r>
              <a:rPr lang="en-US" b="1" dirty="0" err="1" smtClean="0">
                <a:solidFill>
                  <a:srgbClr val="7030A0"/>
                </a:solidFill>
              </a:rPr>
              <a:t>которую</a:t>
            </a:r>
            <a:r>
              <a:rPr lang="en-US" b="1" dirty="0" smtClean="0">
                <a:solidFill>
                  <a:srgbClr val="7030A0"/>
                </a:solidFill>
              </a:rPr>
              <a:t> </a:t>
            </a:r>
            <a:r>
              <a:rPr lang="en-US" b="1" dirty="0" err="1" smtClean="0">
                <a:solidFill>
                  <a:srgbClr val="7030A0"/>
                </a:solidFill>
              </a:rPr>
              <a:t>определяет</a:t>
            </a:r>
            <a:r>
              <a:rPr lang="en-US" b="1" dirty="0" smtClean="0">
                <a:solidFill>
                  <a:srgbClr val="7030A0"/>
                </a:solidFill>
              </a:rPr>
              <a:t> </a:t>
            </a:r>
            <a:r>
              <a:rPr lang="en-US" b="1" dirty="0" err="1" smtClean="0">
                <a:solidFill>
                  <a:srgbClr val="7030A0"/>
                </a:solidFill>
              </a:rPr>
              <a:t>учебный</a:t>
            </a:r>
            <a:r>
              <a:rPr lang="en-US" b="1" dirty="0" smtClean="0">
                <a:solidFill>
                  <a:srgbClr val="7030A0"/>
                </a:solidFill>
              </a:rPr>
              <a:t> </a:t>
            </a:r>
            <a:r>
              <a:rPr lang="en-US" b="1" dirty="0" err="1" smtClean="0">
                <a:solidFill>
                  <a:srgbClr val="7030A0"/>
                </a:solidFill>
              </a:rPr>
              <a:t>план</a:t>
            </a:r>
            <a:r>
              <a:rPr lang="ru-RU" b="1" dirty="0" smtClean="0">
                <a:solidFill>
                  <a:srgbClr val="7030A0"/>
                </a:solidFill>
              </a:rPr>
              <a:t>,</a:t>
            </a:r>
            <a:r>
              <a:rPr lang="ru-RU" dirty="0" smtClean="0">
                <a:solidFill>
                  <a:srgbClr val="7030A0"/>
                </a:solidFill>
              </a:rPr>
              <a:t> </a:t>
            </a:r>
            <a:r>
              <a:rPr lang="en-US" b="1" dirty="0" err="1" smtClean="0">
                <a:solidFill>
                  <a:srgbClr val="7030A0"/>
                </a:solidFill>
              </a:rPr>
              <a:t>организацию</a:t>
            </a:r>
            <a:r>
              <a:rPr lang="en-US" b="1" dirty="0" smtClean="0">
                <a:solidFill>
                  <a:srgbClr val="7030A0"/>
                </a:solidFill>
              </a:rPr>
              <a:t> </a:t>
            </a:r>
            <a:r>
              <a:rPr lang="en-US" b="1" dirty="0" err="1" smtClean="0">
                <a:solidFill>
                  <a:srgbClr val="7030A0"/>
                </a:solidFill>
              </a:rPr>
              <a:t>процесса</a:t>
            </a:r>
            <a:r>
              <a:rPr lang="en-US" b="1" dirty="0" smtClean="0">
                <a:solidFill>
                  <a:srgbClr val="7030A0"/>
                </a:solidFill>
              </a:rPr>
              <a:t> </a:t>
            </a:r>
            <a:r>
              <a:rPr lang="en-US" b="1" dirty="0" err="1" smtClean="0">
                <a:solidFill>
                  <a:srgbClr val="7030A0"/>
                </a:solidFill>
              </a:rPr>
              <a:t>обучения</a:t>
            </a:r>
            <a:r>
              <a:rPr lang="en-US" b="1" dirty="0" smtClean="0">
                <a:solidFill>
                  <a:srgbClr val="7030A0"/>
                </a:solidFill>
              </a:rPr>
              <a:t> </a:t>
            </a:r>
            <a:r>
              <a:rPr lang="en-US" b="1" dirty="0" err="1" smtClean="0">
                <a:solidFill>
                  <a:srgbClr val="7030A0"/>
                </a:solidFill>
              </a:rPr>
              <a:t>посредством</a:t>
            </a:r>
            <a:r>
              <a:rPr lang="en-US" b="1" dirty="0" smtClean="0">
                <a:solidFill>
                  <a:srgbClr val="7030A0"/>
                </a:solidFill>
              </a:rPr>
              <a:t> </a:t>
            </a:r>
            <a:r>
              <a:rPr lang="en-US" b="1" dirty="0" err="1" smtClean="0">
                <a:solidFill>
                  <a:srgbClr val="7030A0"/>
                </a:solidFill>
              </a:rPr>
              <a:t>введения</a:t>
            </a:r>
            <a:r>
              <a:rPr lang="en-US" b="1" dirty="0" smtClean="0">
                <a:solidFill>
                  <a:srgbClr val="7030A0"/>
                </a:solidFill>
              </a:rPr>
              <a:t> </a:t>
            </a:r>
            <a:r>
              <a:rPr lang="en-US" b="1" dirty="0" err="1" smtClean="0">
                <a:solidFill>
                  <a:srgbClr val="7030A0"/>
                </a:solidFill>
              </a:rPr>
              <a:t>различных</a:t>
            </a:r>
            <a:r>
              <a:rPr lang="en-US" b="1" dirty="0" smtClean="0">
                <a:solidFill>
                  <a:srgbClr val="7030A0"/>
                </a:solidFill>
              </a:rPr>
              <a:t> </a:t>
            </a:r>
            <a:r>
              <a:rPr lang="en-US" b="1" dirty="0" err="1" smtClean="0">
                <a:solidFill>
                  <a:srgbClr val="7030A0"/>
                </a:solidFill>
              </a:rPr>
              <a:t>форм</a:t>
            </a:r>
            <a:r>
              <a:rPr lang="en-US" b="1" dirty="0" smtClean="0">
                <a:solidFill>
                  <a:srgbClr val="7030A0"/>
                </a:solidFill>
              </a:rPr>
              <a:t> </a:t>
            </a:r>
            <a:r>
              <a:rPr lang="en-US" b="1" dirty="0" err="1" smtClean="0">
                <a:solidFill>
                  <a:srgbClr val="7030A0"/>
                </a:solidFill>
              </a:rPr>
              <a:t>адаптации</a:t>
            </a:r>
            <a:r>
              <a:rPr lang="en-US" b="1" dirty="0" smtClean="0">
                <a:solidFill>
                  <a:srgbClr val="7030A0"/>
                </a:solidFill>
              </a:rPr>
              <a:t> и</a:t>
            </a:r>
            <a:r>
              <a:rPr lang="ru-RU" dirty="0" smtClean="0">
                <a:solidFill>
                  <a:srgbClr val="7030A0"/>
                </a:solidFill>
              </a:rPr>
              <a:t> </a:t>
            </a:r>
            <a:r>
              <a:rPr lang="en-US" b="1" dirty="0" err="1" smtClean="0">
                <a:solidFill>
                  <a:srgbClr val="7030A0"/>
                </a:solidFill>
              </a:rPr>
              <a:t>поддержки</a:t>
            </a:r>
            <a:r>
              <a:rPr lang="ru-RU" b="1" dirty="0" smtClean="0">
                <a:solidFill>
                  <a:srgbClr val="7030A0"/>
                </a:solidFill>
              </a:rPr>
              <a:t>; </a:t>
            </a:r>
          </a:p>
          <a:p>
            <a:pPr algn="just">
              <a:buFont typeface="Wingdings" pitchFamily="2" charset="2"/>
              <a:buChar char="q"/>
            </a:pPr>
            <a:r>
              <a:rPr lang="ru-RU" b="1" dirty="0" smtClean="0">
                <a:solidFill>
                  <a:srgbClr val="7030A0"/>
                </a:solidFill>
              </a:rPr>
              <a:t> </a:t>
            </a:r>
            <a:r>
              <a:rPr lang="en-US" b="1" dirty="0" err="1" smtClean="0">
                <a:solidFill>
                  <a:srgbClr val="7030A0"/>
                </a:solidFill>
              </a:rPr>
              <a:t>социальную</a:t>
            </a:r>
            <a:r>
              <a:rPr lang="en-US" b="1" dirty="0" smtClean="0">
                <a:solidFill>
                  <a:srgbClr val="7030A0"/>
                </a:solidFill>
              </a:rPr>
              <a:t> </a:t>
            </a:r>
            <a:r>
              <a:rPr lang="en-US" b="1" dirty="0" err="1" smtClean="0">
                <a:solidFill>
                  <a:srgbClr val="7030A0"/>
                </a:solidFill>
              </a:rPr>
              <a:t>доступность</a:t>
            </a:r>
            <a:r>
              <a:rPr lang="ru-RU" b="1" dirty="0" smtClean="0">
                <a:solidFill>
                  <a:srgbClr val="7030A0"/>
                </a:solidFill>
              </a:rPr>
              <a:t> (</a:t>
            </a:r>
            <a:r>
              <a:rPr lang="en-US" b="1" dirty="0" err="1" smtClean="0">
                <a:solidFill>
                  <a:srgbClr val="7030A0"/>
                </a:solidFill>
              </a:rPr>
              <a:t>взаимоотношения</a:t>
            </a:r>
            <a:r>
              <a:rPr lang="en-US" b="1" dirty="0" smtClean="0">
                <a:solidFill>
                  <a:srgbClr val="7030A0"/>
                </a:solidFill>
              </a:rPr>
              <a:t> </a:t>
            </a:r>
            <a:r>
              <a:rPr lang="en-US" b="1" dirty="0" err="1" smtClean="0">
                <a:solidFill>
                  <a:srgbClr val="7030A0"/>
                </a:solidFill>
              </a:rPr>
              <a:t>со</a:t>
            </a:r>
            <a:r>
              <a:rPr lang="en-US" b="1" dirty="0" smtClean="0">
                <a:solidFill>
                  <a:srgbClr val="7030A0"/>
                </a:solidFill>
              </a:rPr>
              <a:t> </a:t>
            </a:r>
            <a:r>
              <a:rPr lang="en-US" b="1" dirty="0" err="1" smtClean="0">
                <a:solidFill>
                  <a:srgbClr val="7030A0"/>
                </a:solidFill>
              </a:rPr>
              <a:t>сверстниками</a:t>
            </a:r>
            <a:r>
              <a:rPr lang="en-US" b="1" dirty="0" smtClean="0">
                <a:solidFill>
                  <a:srgbClr val="7030A0"/>
                </a:solidFill>
              </a:rPr>
              <a:t> и</a:t>
            </a:r>
            <a:endParaRPr lang="ru-RU" dirty="0" smtClean="0">
              <a:solidFill>
                <a:srgbClr val="7030A0"/>
              </a:solidFill>
            </a:endParaRPr>
          </a:p>
          <a:p>
            <a:pPr algn="just"/>
            <a:r>
              <a:rPr lang="en-US" b="1" dirty="0" err="1" smtClean="0">
                <a:solidFill>
                  <a:srgbClr val="7030A0"/>
                </a:solidFill>
              </a:rPr>
              <a:t>персоналом</a:t>
            </a:r>
            <a:r>
              <a:rPr lang="en-US" b="1" dirty="0" smtClean="0">
                <a:solidFill>
                  <a:srgbClr val="7030A0"/>
                </a:solidFill>
              </a:rPr>
              <a:t> </a:t>
            </a:r>
            <a:r>
              <a:rPr lang="en-US" b="1" dirty="0" err="1" smtClean="0">
                <a:solidFill>
                  <a:srgbClr val="7030A0"/>
                </a:solidFill>
              </a:rPr>
              <a:t>школы</a:t>
            </a:r>
            <a:r>
              <a:rPr lang="ru-RU" b="1" dirty="0" smtClean="0">
                <a:solidFill>
                  <a:srgbClr val="7030A0"/>
                </a:solidFill>
              </a:rPr>
              <a:t>); </a:t>
            </a:r>
          </a:p>
          <a:p>
            <a:pPr algn="just">
              <a:buFont typeface="Wingdings" pitchFamily="2" charset="2"/>
              <a:buChar char="q"/>
            </a:pPr>
            <a:r>
              <a:rPr lang="ru-RU" b="1" dirty="0" smtClean="0">
                <a:solidFill>
                  <a:srgbClr val="7030A0"/>
                </a:solidFill>
              </a:rPr>
              <a:t> </a:t>
            </a:r>
            <a:r>
              <a:rPr lang="en-US" b="1" dirty="0" err="1" smtClean="0">
                <a:solidFill>
                  <a:srgbClr val="7030A0"/>
                </a:solidFill>
              </a:rPr>
              <a:t>экономическую</a:t>
            </a:r>
            <a:r>
              <a:rPr lang="en-US" b="1" dirty="0" smtClean="0">
                <a:solidFill>
                  <a:srgbClr val="7030A0"/>
                </a:solidFill>
              </a:rPr>
              <a:t> </a:t>
            </a:r>
            <a:r>
              <a:rPr lang="en-US" b="1" dirty="0" err="1" smtClean="0">
                <a:solidFill>
                  <a:srgbClr val="7030A0"/>
                </a:solidFill>
              </a:rPr>
              <a:t>доступность</a:t>
            </a:r>
            <a:r>
              <a:rPr lang="ru-RU" b="1" dirty="0" smtClean="0">
                <a:solidFill>
                  <a:srgbClr val="7030A0"/>
                </a:solidFill>
              </a:rPr>
              <a:t> (</a:t>
            </a:r>
            <a:r>
              <a:rPr lang="en-US" b="1" dirty="0" err="1" smtClean="0">
                <a:solidFill>
                  <a:srgbClr val="7030A0"/>
                </a:solidFill>
              </a:rPr>
              <a:t>определяется</a:t>
            </a:r>
            <a:r>
              <a:rPr lang="en-US" b="1" dirty="0" smtClean="0">
                <a:solidFill>
                  <a:srgbClr val="7030A0"/>
                </a:solidFill>
              </a:rPr>
              <a:t> </a:t>
            </a:r>
            <a:r>
              <a:rPr lang="en-US" b="1" dirty="0" err="1" smtClean="0">
                <a:solidFill>
                  <a:srgbClr val="7030A0"/>
                </a:solidFill>
              </a:rPr>
              <a:t>достаточным</a:t>
            </a:r>
            <a:r>
              <a:rPr lang="en-US" b="1" dirty="0" smtClean="0">
                <a:solidFill>
                  <a:srgbClr val="7030A0"/>
                </a:solidFill>
              </a:rPr>
              <a:t> </a:t>
            </a:r>
            <a:r>
              <a:rPr lang="en-US" b="1" dirty="0" err="1" smtClean="0">
                <a:solidFill>
                  <a:srgbClr val="7030A0"/>
                </a:solidFill>
              </a:rPr>
              <a:t>по</a:t>
            </a:r>
            <a:endParaRPr lang="ru-RU" dirty="0" smtClean="0">
              <a:solidFill>
                <a:srgbClr val="7030A0"/>
              </a:solidFill>
            </a:endParaRPr>
          </a:p>
          <a:p>
            <a:pPr algn="just"/>
            <a:r>
              <a:rPr lang="en-US" b="1" dirty="0" err="1" smtClean="0">
                <a:solidFill>
                  <a:srgbClr val="7030A0"/>
                </a:solidFill>
              </a:rPr>
              <a:t>средствам</a:t>
            </a:r>
            <a:r>
              <a:rPr lang="en-US" b="1" dirty="0" smtClean="0">
                <a:solidFill>
                  <a:srgbClr val="7030A0"/>
                </a:solidFill>
              </a:rPr>
              <a:t> </a:t>
            </a:r>
            <a:r>
              <a:rPr lang="en-US" b="1" dirty="0" err="1" smtClean="0">
                <a:solidFill>
                  <a:srgbClr val="7030A0"/>
                </a:solidFill>
              </a:rPr>
              <a:t>обучением</a:t>
            </a:r>
            <a:r>
              <a:rPr lang="ru-RU" b="1" dirty="0" smtClean="0">
                <a:solidFill>
                  <a:srgbClr val="7030A0"/>
                </a:solidFill>
              </a:rPr>
              <a:t>).</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7992888" cy="1080119"/>
          </a:xfrm>
        </p:spPr>
        <p:txBody>
          <a:bodyPr>
            <a:normAutofit/>
          </a:bodyPr>
          <a:lstStyle/>
          <a:p>
            <a:r>
              <a:rPr lang="ru-RU" sz="2400" dirty="0" err="1" smtClean="0">
                <a:solidFill>
                  <a:srgbClr val="7030A0"/>
                </a:solidFill>
              </a:rPr>
              <a:t>Содание</a:t>
            </a:r>
            <a:r>
              <a:rPr lang="ru-RU" sz="2400" dirty="0" smtClean="0">
                <a:solidFill>
                  <a:srgbClr val="7030A0"/>
                </a:solidFill>
              </a:rPr>
              <a:t> инклюзивной образовательной среды</a:t>
            </a:r>
            <a:endParaRPr lang="ru-RU" sz="2400" dirty="0">
              <a:solidFill>
                <a:srgbClr val="7030A0"/>
              </a:solidFill>
            </a:endParaRPr>
          </a:p>
        </p:txBody>
      </p:sp>
      <p:sp>
        <p:nvSpPr>
          <p:cNvPr id="3" name="Подзаголовок 2"/>
          <p:cNvSpPr>
            <a:spLocks noGrp="1"/>
          </p:cNvSpPr>
          <p:nvPr>
            <p:ph type="subTitle" idx="1"/>
          </p:nvPr>
        </p:nvSpPr>
        <p:spPr>
          <a:xfrm>
            <a:off x="539552" y="1772816"/>
            <a:ext cx="8064896" cy="4824536"/>
          </a:xfrm>
        </p:spPr>
        <p:txBody>
          <a:bodyPr>
            <a:normAutofit fontScale="85000" lnSpcReduction="20000"/>
          </a:bodyPr>
          <a:lstStyle/>
          <a:p>
            <a:pPr algn="just">
              <a:lnSpc>
                <a:spcPct val="80000"/>
              </a:lnSpc>
            </a:pPr>
            <a:r>
              <a:rPr lang="ru-RU" altLang="ru-RU" sz="2800" dirty="0" smtClean="0"/>
              <a:t>	</a:t>
            </a:r>
            <a:r>
              <a:rPr lang="ru-RU" altLang="ru-RU" sz="2800" dirty="0" smtClean="0">
                <a:solidFill>
                  <a:srgbClr val="7030A0"/>
                </a:solidFill>
              </a:rPr>
              <a:t>Основными механизмами достижения максимальной доступности и индивидуализации образования для различных категорий обучающихся являются:</a:t>
            </a:r>
          </a:p>
          <a:p>
            <a:pPr algn="just">
              <a:lnSpc>
                <a:spcPct val="80000"/>
              </a:lnSpc>
            </a:pPr>
            <a:r>
              <a:rPr lang="ru-RU" altLang="ru-RU" sz="2800" dirty="0" smtClean="0">
                <a:solidFill>
                  <a:srgbClr val="7030A0"/>
                </a:solidFill>
              </a:rPr>
              <a:t> </a:t>
            </a:r>
          </a:p>
          <a:p>
            <a:pPr algn="just">
              <a:lnSpc>
                <a:spcPct val="80000"/>
              </a:lnSpc>
            </a:pPr>
            <a:r>
              <a:rPr lang="ru-RU" altLang="ru-RU" sz="2800" dirty="0" smtClean="0">
                <a:solidFill>
                  <a:srgbClr val="7030A0"/>
                </a:solidFill>
              </a:rPr>
              <a:t>- разработка вариативного индивидуального образовательного маршрута ребенка с ОВЗ в рамках образовательного учреждения, </a:t>
            </a:r>
          </a:p>
          <a:p>
            <a:pPr algn="just">
              <a:lnSpc>
                <a:spcPct val="80000"/>
              </a:lnSpc>
            </a:pPr>
            <a:endParaRPr lang="ru-RU" altLang="ru-RU" sz="2800" dirty="0" smtClean="0">
              <a:solidFill>
                <a:srgbClr val="7030A0"/>
              </a:solidFill>
            </a:endParaRPr>
          </a:p>
          <a:p>
            <a:pPr algn="just">
              <a:lnSpc>
                <a:spcPct val="80000"/>
              </a:lnSpc>
            </a:pPr>
            <a:r>
              <a:rPr lang="ru-RU" altLang="ru-RU" sz="2800" dirty="0" smtClean="0">
                <a:solidFill>
                  <a:srgbClr val="7030A0"/>
                </a:solidFill>
              </a:rPr>
              <a:t> - разработка адаптированной образовательной программы, </a:t>
            </a:r>
          </a:p>
          <a:p>
            <a:pPr algn="just">
              <a:lnSpc>
                <a:spcPct val="80000"/>
              </a:lnSpc>
            </a:pPr>
            <a:endParaRPr lang="ru-RU" altLang="ru-RU" sz="2800" dirty="0" smtClean="0">
              <a:solidFill>
                <a:srgbClr val="7030A0"/>
              </a:solidFill>
            </a:endParaRPr>
          </a:p>
          <a:p>
            <a:pPr algn="just">
              <a:lnSpc>
                <a:spcPct val="80000"/>
              </a:lnSpc>
            </a:pPr>
            <a:r>
              <a:rPr lang="ru-RU" altLang="ru-RU" sz="2800" dirty="0" smtClean="0">
                <a:solidFill>
                  <a:srgbClr val="7030A0"/>
                </a:solidFill>
              </a:rPr>
              <a:t>- создание специальных образовательных условий, соответствующих потребностям разных категорий детей с ОВЗ.</a:t>
            </a:r>
          </a:p>
          <a:p>
            <a:pPr algn="just">
              <a:lnSpc>
                <a:spcPct val="80000"/>
              </a:lnSpc>
            </a:pPr>
            <a:endParaRPr lang="ru-RU" altLang="ru-RU" sz="2800" dirty="0" smtClean="0">
              <a:solidFill>
                <a:srgbClr val="7030A0"/>
              </a:solidFill>
            </a:endParaRPr>
          </a:p>
          <a:p>
            <a:pPr algn="just">
              <a:lnSpc>
                <a:spcPct val="80000"/>
              </a:lnSpc>
            </a:pPr>
            <a:endParaRPr lang="ru-RU" altLang="ru-RU" sz="2800" dirty="0" smtClean="0">
              <a:solidFill>
                <a:srgbClr val="7030A0"/>
              </a:solidFill>
            </a:endParaRPr>
          </a:p>
          <a:p>
            <a:pPr algn="ctr">
              <a:lnSpc>
                <a:spcPct val="80000"/>
              </a:lnSpc>
            </a:pPr>
            <a:r>
              <a:rPr lang="ru-RU" altLang="ru-RU" sz="2800" b="1" i="1" dirty="0" smtClean="0">
                <a:solidFill>
                  <a:srgbClr val="7030A0"/>
                </a:solidFill>
              </a:rPr>
              <a:t>создание инклюзивной образовательной среды</a:t>
            </a:r>
          </a:p>
          <a:p>
            <a:endParaRPr lang="ru-RU" dirty="0"/>
          </a:p>
        </p:txBody>
      </p:sp>
      <p:sp>
        <p:nvSpPr>
          <p:cNvPr id="4" name="Левая фигурная скобка 3"/>
          <p:cNvSpPr/>
          <p:nvPr/>
        </p:nvSpPr>
        <p:spPr>
          <a:xfrm>
            <a:off x="107504" y="2825552"/>
            <a:ext cx="576064" cy="2691680"/>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5"/>
            <a:ext cx="8208912" cy="1512168"/>
          </a:xfrm>
        </p:spPr>
        <p:txBody>
          <a:bodyPr>
            <a:normAutofit/>
          </a:bodyPr>
          <a:lstStyle/>
          <a:p>
            <a:pPr algn="ctr"/>
            <a:r>
              <a:rPr lang="ru-RU" sz="1600" dirty="0" smtClean="0">
                <a:solidFill>
                  <a:srgbClr val="7030A0"/>
                </a:solidFill>
              </a:rPr>
              <a:t>Статья 55. Общие требования к приему на обучение в организацию, осуществляющую образовательную деятельность</a:t>
            </a:r>
            <a:r>
              <a:rPr lang="ru-RU" dirty="0" smtClean="0"/>
              <a:t/>
            </a:r>
            <a:br>
              <a:rPr lang="ru-RU" dirty="0" smtClean="0"/>
            </a:br>
            <a:endParaRPr lang="ru-RU" dirty="0"/>
          </a:p>
        </p:txBody>
      </p:sp>
      <p:sp>
        <p:nvSpPr>
          <p:cNvPr id="3" name="Подзаголовок 2"/>
          <p:cNvSpPr>
            <a:spLocks noGrp="1"/>
          </p:cNvSpPr>
          <p:nvPr>
            <p:ph type="subTitle" idx="1"/>
          </p:nvPr>
        </p:nvSpPr>
        <p:spPr>
          <a:xfrm>
            <a:off x="539552" y="1484784"/>
            <a:ext cx="8208912" cy="5184576"/>
          </a:xfrm>
        </p:spPr>
        <p:txBody>
          <a:bodyPr>
            <a:normAutofit fontScale="92500" lnSpcReduction="20000"/>
          </a:bodyPr>
          <a:lstStyle/>
          <a:p>
            <a:pPr algn="just"/>
            <a:r>
              <a:rPr lang="ru-RU" b="1" dirty="0" smtClean="0">
                <a:solidFill>
                  <a:srgbClr val="7030A0"/>
                </a:solidFill>
              </a:rPr>
              <a:t>	3. Прием на обучение по основным общеобразовательным программам и образовательным программам среднего профессионального образования за счет бюджетных ассигнований федерального бюджета, бюджетов субъектов Российской Федерации и местных бюджетов проводится на общедоступной основе, если иное не предусмотрено настоящим Федеральным законом. 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(законных представителей) и на основании рекомендаций </a:t>
            </a:r>
            <a:r>
              <a:rPr lang="ru-RU" b="1" dirty="0" err="1" smtClean="0">
                <a:solidFill>
                  <a:srgbClr val="7030A0"/>
                </a:solidFill>
              </a:rPr>
              <a:t>психолого-медико-педагогической</a:t>
            </a:r>
            <a:r>
              <a:rPr lang="ru-RU" b="1" dirty="0" smtClean="0">
                <a:solidFill>
                  <a:srgbClr val="7030A0"/>
                </a:solidFill>
              </a:rPr>
              <a:t> комиссии.</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8062664" cy="1296144"/>
          </a:xfrm>
        </p:spPr>
        <p:txBody>
          <a:bodyPr>
            <a:normAutofit fontScale="90000"/>
          </a:bodyPr>
          <a:lstStyle/>
          <a:p>
            <a:pPr algn="ctr"/>
            <a:r>
              <a:rPr lang="ru-RU" sz="1600" dirty="0" smtClean="0">
                <a:solidFill>
                  <a:srgbClr val="7030A0"/>
                </a:solidFill>
              </a:rPr>
              <a:t>Статья 79. Организация получения образования обучающимися с ограниченными возможностями здоровья</a:t>
            </a:r>
            <a:r>
              <a:rPr lang="ru-RU" dirty="0" smtClean="0"/>
              <a:t/>
            </a:r>
            <a:br>
              <a:rPr lang="ru-RU" dirty="0" smtClean="0"/>
            </a:br>
            <a:endParaRPr lang="ru-RU" dirty="0"/>
          </a:p>
        </p:txBody>
      </p:sp>
      <p:sp>
        <p:nvSpPr>
          <p:cNvPr id="3" name="Подзаголовок 2"/>
          <p:cNvSpPr>
            <a:spLocks noGrp="1"/>
          </p:cNvSpPr>
          <p:nvPr>
            <p:ph type="subTitle" idx="1"/>
          </p:nvPr>
        </p:nvSpPr>
        <p:spPr>
          <a:xfrm>
            <a:off x="685800" y="1412776"/>
            <a:ext cx="8062664" cy="5184576"/>
          </a:xfrm>
        </p:spPr>
        <p:txBody>
          <a:bodyPr>
            <a:normAutofit fontScale="55000" lnSpcReduction="20000"/>
          </a:bodyPr>
          <a:lstStyle/>
          <a:p>
            <a:endParaRPr lang="ru-RU" dirty="0" smtClean="0"/>
          </a:p>
          <a:p>
            <a:pPr lvl="0" algn="just"/>
            <a:r>
              <a:rPr lang="ru-RU" b="1" dirty="0" smtClean="0"/>
              <a:t>	1.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 а для инвалидов также в соответствии с индивидуальной программой реабилитации инвалида.</a:t>
            </a:r>
            <a:endParaRPr lang="ru-RU" dirty="0" smtClean="0"/>
          </a:p>
          <a:p>
            <a:pPr lvl="0" algn="just"/>
            <a:r>
              <a:rPr lang="ru-RU" b="1" dirty="0" smtClean="0"/>
              <a:t>	2.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создаются специальные условия для получения образования указанными обучающимися.</a:t>
            </a:r>
            <a:endParaRPr lang="ru-RU" dirty="0" smtClean="0"/>
          </a:p>
          <a:p>
            <a:pPr lvl="0" algn="just"/>
            <a:r>
              <a:rPr lang="ru-RU" b="1" dirty="0" smtClean="0"/>
              <a:t>	5. Отдельные организации, осуществляющие образовательную деятельность по адаптированным основным общеобразовательным программам, создаются органами государственной власти субъектов Российской Федерации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a:t>
            </a:r>
            <a:r>
              <a:rPr lang="ru-RU" b="1" dirty="0" err="1" smtClean="0"/>
              <a:t>аутистического</a:t>
            </a:r>
            <a:r>
              <a:rPr lang="ru-RU" b="1" dirty="0" smtClean="0"/>
              <a:t> спектра, со сложными дефектами и других обучающихся с ограниченными возможностями здоровья.</a:t>
            </a:r>
            <a:endParaRPr lang="ru-RU" dirty="0" smtClean="0"/>
          </a:p>
          <a:p>
            <a:pPr lvl="0" algn="just"/>
            <a:r>
              <a:rPr lang="ru-RU" b="1" dirty="0" smtClean="0"/>
              <a:t>	8. 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 адаптированных при необходимости для обучения указанных обучающихся.</a:t>
            </a:r>
            <a:endParaRPr lang="ru-RU" dirty="0" smtClean="0"/>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3"/>
            <a:ext cx="8208912" cy="1008111"/>
          </a:xfrm>
        </p:spPr>
        <p:txBody>
          <a:bodyPr>
            <a:noAutofit/>
          </a:bodyPr>
          <a:lstStyle/>
          <a:p>
            <a:pPr algn="ctr"/>
            <a:r>
              <a:rPr lang="ru-RU" sz="1400" dirty="0" smtClean="0"/>
              <a:t/>
            </a:r>
            <a:br>
              <a:rPr lang="ru-RU" sz="1400" dirty="0" smtClean="0"/>
            </a:br>
            <a:r>
              <a:rPr lang="ru-RU" sz="1400" dirty="0" smtClean="0"/>
              <a:t/>
            </a:r>
            <a:br>
              <a:rPr lang="ru-RU" sz="1400" dirty="0" smtClean="0"/>
            </a:br>
            <a:r>
              <a:rPr lang="ru-RU" sz="1400" dirty="0" smtClean="0"/>
              <a:t>Комментарии к </a:t>
            </a:r>
            <a:br>
              <a:rPr lang="ru-RU" sz="1400" dirty="0" smtClean="0"/>
            </a:br>
            <a:r>
              <a:rPr lang="ru-RU" sz="1400" dirty="0" smtClean="0"/>
              <a:t>Федеральному закону от 29.12.2012 N 273-ФЗ</a:t>
            </a:r>
            <a:br>
              <a:rPr lang="ru-RU" sz="1400" dirty="0" smtClean="0"/>
            </a:br>
            <a:r>
              <a:rPr lang="ru-RU" sz="1400" dirty="0" smtClean="0"/>
              <a:t>(ред. от 23.07.2013)</a:t>
            </a:r>
            <a:br>
              <a:rPr lang="ru-RU" sz="1400" dirty="0" smtClean="0"/>
            </a:br>
            <a:r>
              <a:rPr lang="ru-RU" sz="1400" dirty="0" smtClean="0"/>
              <a:t>«Об образовании в Российской Федерации»</a:t>
            </a:r>
            <a:br>
              <a:rPr lang="ru-RU" sz="1400" dirty="0" smtClean="0"/>
            </a:br>
            <a:endParaRPr lang="ru-RU" sz="1400" dirty="0"/>
          </a:p>
        </p:txBody>
      </p:sp>
      <p:sp>
        <p:nvSpPr>
          <p:cNvPr id="3" name="Подзаголовок 2"/>
          <p:cNvSpPr>
            <a:spLocks noGrp="1"/>
          </p:cNvSpPr>
          <p:nvPr>
            <p:ph type="subTitle" idx="1"/>
          </p:nvPr>
        </p:nvSpPr>
        <p:spPr>
          <a:xfrm>
            <a:off x="395536" y="1484784"/>
            <a:ext cx="8208912" cy="5112568"/>
          </a:xfrm>
        </p:spPr>
        <p:txBody>
          <a:bodyPr>
            <a:normAutofit fontScale="62500" lnSpcReduction="20000"/>
          </a:bodyPr>
          <a:lstStyle/>
          <a:p>
            <a:pPr lvl="0" algn="just"/>
            <a:r>
              <a:rPr lang="ru-RU" b="1" i="1" dirty="0" smtClean="0">
                <a:solidFill>
                  <a:srgbClr val="7030A0"/>
                </a:solidFill>
              </a:rPr>
              <a:t>	</a:t>
            </a:r>
            <a:r>
              <a:rPr lang="ru-RU" b="1" i="1" dirty="0" smtClean="0">
                <a:solidFill>
                  <a:srgbClr val="C00000"/>
                </a:solidFill>
              </a:rPr>
              <a:t>Адаптированная основная образовательная программа</a:t>
            </a:r>
            <a:r>
              <a:rPr lang="ru-RU" b="1" dirty="0" smtClean="0">
                <a:solidFill>
                  <a:srgbClr val="C00000"/>
                </a:solidFill>
              </a:rPr>
              <a:t> (АООП) </a:t>
            </a:r>
            <a:r>
              <a:rPr lang="ru-RU" b="1" dirty="0" smtClean="0">
                <a:solidFill>
                  <a:srgbClr val="7030A0"/>
                </a:solidFill>
              </a:rPr>
              <a:t>- образовательная программа, адаптированная для обучения определенных категорий лиц с ограниченными возможностями здоровья, в том числе с инвалидностью, т.е.      образовательная программа специальных (коррекционных) образовательных учреждений </a:t>
            </a:r>
            <a:r>
              <a:rPr lang="en-US" b="1" dirty="0" smtClean="0">
                <a:solidFill>
                  <a:srgbClr val="7030A0"/>
                </a:solidFill>
              </a:rPr>
              <a:t>I</a:t>
            </a:r>
            <a:r>
              <a:rPr lang="ru-RU" b="1" dirty="0" smtClean="0">
                <a:solidFill>
                  <a:srgbClr val="7030A0"/>
                </a:solidFill>
              </a:rPr>
              <a:t>-</a:t>
            </a:r>
            <a:r>
              <a:rPr lang="en-US" b="1" dirty="0" smtClean="0">
                <a:solidFill>
                  <a:srgbClr val="7030A0"/>
                </a:solidFill>
              </a:rPr>
              <a:t>VIII</a:t>
            </a:r>
            <a:r>
              <a:rPr lang="ru-RU" b="1" dirty="0" smtClean="0">
                <a:solidFill>
                  <a:srgbClr val="7030A0"/>
                </a:solidFill>
              </a:rPr>
              <a:t> видов (ФЗ, ст.2, п.п. 28).</a:t>
            </a:r>
            <a:endParaRPr lang="ru-RU" dirty="0" smtClean="0">
              <a:solidFill>
                <a:srgbClr val="7030A0"/>
              </a:solidFill>
            </a:endParaRPr>
          </a:p>
          <a:p>
            <a:pPr lvl="0" algn="just"/>
            <a:r>
              <a:rPr lang="ru-RU" b="1" i="1" dirty="0" smtClean="0">
                <a:solidFill>
                  <a:srgbClr val="7030A0"/>
                </a:solidFill>
              </a:rPr>
              <a:t>	</a:t>
            </a:r>
            <a:r>
              <a:rPr lang="ru-RU" b="1" i="1" dirty="0" smtClean="0">
                <a:solidFill>
                  <a:srgbClr val="C00000"/>
                </a:solidFill>
              </a:rPr>
              <a:t>Адаптированная образовательная программа</a:t>
            </a:r>
            <a:r>
              <a:rPr lang="ru-RU" b="1" dirty="0" smtClean="0">
                <a:solidFill>
                  <a:srgbClr val="C00000"/>
                </a:solidFill>
              </a:rPr>
              <a:t> (АОП) </a:t>
            </a:r>
            <a:r>
              <a:rPr lang="ru-RU" b="1" dirty="0" smtClean="0">
                <a:solidFill>
                  <a:srgbClr val="7030A0"/>
                </a:solidFill>
              </a:rPr>
              <a:t>– это образовательная программа, адаптированная для обучения ребенка с ОВЗ (в том числе с инвалидностью), разрабатывается на базе основной общеобразовательной программы, с учетом адаптированной основной образовательной программы и в соответствии с  психофизическими особенностями и особыми образовательными потребностями категории лиц с ОВЗ, к которой относится ребенок (например, лиц с нарушениями зрения – слепых, слабовидящих; лиц с нарушением слуха – глухих, слабослышащих и т.д.). При этом </a:t>
            </a:r>
            <a:r>
              <a:rPr lang="ru-RU" b="1" dirty="0" err="1" smtClean="0">
                <a:solidFill>
                  <a:srgbClr val="7030A0"/>
                </a:solidFill>
              </a:rPr>
              <a:t>адаптированию</a:t>
            </a:r>
            <a:r>
              <a:rPr lang="ru-RU" b="1" dirty="0" smtClean="0">
                <a:solidFill>
                  <a:srgbClr val="7030A0"/>
                </a:solidFill>
              </a:rPr>
              <a:t> и модификации подлежат программы учебных предметов; учебники и рабочие тетради; электронные средства и формы организации обучения; формы организации учебного процесса; способы учебной работы  с учащимися, имеющими особые образовательные потребности (способы организации коллективной учебной деятельности, способы коммуникации, способы предъявления и выполнения заданий, способы работы с текстовыми материалами, формы и способы контроля и оценки знаний, компетенций и мн. др.). </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8208912" cy="1152127"/>
          </a:xfrm>
        </p:spPr>
        <p:txBody>
          <a:bodyPr>
            <a:normAutofit/>
          </a:bodyPr>
          <a:lstStyle/>
          <a:p>
            <a:pPr algn="ctr"/>
            <a:r>
              <a:rPr lang="ru-RU" sz="2000" dirty="0" smtClean="0"/>
              <a:t>Медико-социальная экспертиза и индивидуальная программа реабилитации</a:t>
            </a:r>
            <a:endParaRPr lang="ru-RU" sz="2000" dirty="0"/>
          </a:p>
        </p:txBody>
      </p:sp>
      <p:sp>
        <p:nvSpPr>
          <p:cNvPr id="3" name="Подзаголовок 2"/>
          <p:cNvSpPr>
            <a:spLocks noGrp="1"/>
          </p:cNvSpPr>
          <p:nvPr>
            <p:ph type="subTitle" idx="1"/>
          </p:nvPr>
        </p:nvSpPr>
        <p:spPr>
          <a:xfrm>
            <a:off x="539552" y="1844824"/>
            <a:ext cx="8208912" cy="4752528"/>
          </a:xfrm>
        </p:spPr>
        <p:txBody>
          <a:bodyPr>
            <a:normAutofit fontScale="62500" lnSpcReduction="20000"/>
          </a:bodyPr>
          <a:lstStyle/>
          <a:p>
            <a:pPr algn="ctr"/>
            <a:r>
              <a:rPr lang="ru-RU" sz="2900" b="1" dirty="0" smtClean="0"/>
              <a:t>Медико-социальная экспертиза</a:t>
            </a:r>
            <a:endParaRPr lang="ru-RU" sz="2900" dirty="0" smtClean="0"/>
          </a:p>
          <a:p>
            <a:pPr lvl="0" algn="just"/>
            <a:r>
              <a:rPr lang="ru-RU" sz="2900" b="1" dirty="0" smtClean="0"/>
              <a:t>Медико-социальная экспертиза осуществляется исходя из комплексной оценки состояния организма на основе анализа клинико-функциональных, социально-бытовых, профессионально-трудовых, психологических данных </a:t>
            </a:r>
            <a:r>
              <a:rPr lang="ru-RU" sz="2900" b="1" dirty="0" err="1" smtClean="0"/>
              <a:t>освидетельствуемого</a:t>
            </a:r>
            <a:r>
              <a:rPr lang="ru-RU" sz="2900" b="1" dirty="0" smtClean="0"/>
              <a:t> лица с использованием классификаций и критериев, разрабатываемых и утверждаемых в порядке, определяемом уполномоченным Правительством Российской Федерации федеральным органом исполнительной власти. </a:t>
            </a:r>
            <a:endParaRPr lang="ru-RU" sz="2900" dirty="0" smtClean="0"/>
          </a:p>
          <a:p>
            <a:pPr algn="ctr"/>
            <a:r>
              <a:rPr lang="ru-RU" sz="2900" b="1" dirty="0" smtClean="0"/>
              <a:t>Индивидуальная </a:t>
            </a:r>
            <a:br>
              <a:rPr lang="ru-RU" sz="2900" b="1" dirty="0" smtClean="0"/>
            </a:br>
            <a:r>
              <a:rPr lang="ru-RU" sz="2900" b="1" dirty="0" smtClean="0"/>
              <a:t>программа реабилитации (ИПР)</a:t>
            </a:r>
            <a:endParaRPr lang="ru-RU" sz="2900" dirty="0" smtClean="0"/>
          </a:p>
          <a:p>
            <a:pPr lvl="0" algn="just"/>
            <a:r>
              <a:rPr lang="ru-RU" sz="2900" b="1" dirty="0" smtClean="0"/>
              <a:t>Индивидуальная программа реабилитации инвалида (ИПРИ) является обязательной для исполнения соответствующими органами государственной власти, органами местного самоуправления, а также организациями, независимо от организационно-правовых форм и форм собственности.</a:t>
            </a:r>
            <a:endParaRPr lang="ru-RU" sz="2900" dirty="0" smtClean="0"/>
          </a:p>
          <a:p>
            <a:pPr lvl="0" algn="just"/>
            <a:r>
              <a:rPr lang="ru-RU" sz="2900" b="1" dirty="0" smtClean="0"/>
              <a:t>Однако для самого инвалида ИПР имеет рекомендательный характер, он вправе отказаться от того или иного вида, формы и объёма реабилитационных мероприятий, а также от реализации программы в целом. </a:t>
            </a:r>
            <a:endParaRPr lang="ru-RU" sz="29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404664"/>
            <a:ext cx="7772400" cy="864096"/>
          </a:xfrm>
        </p:spPr>
        <p:txBody>
          <a:bodyPr>
            <a:normAutofit/>
          </a:bodyPr>
          <a:lstStyle/>
          <a:p>
            <a:pPr algn="ctr"/>
            <a:r>
              <a:rPr lang="ru-RU" sz="2400" dirty="0" smtClean="0">
                <a:solidFill>
                  <a:schemeClr val="accent1">
                    <a:lumMod val="40000"/>
                    <a:lumOff val="60000"/>
                  </a:schemeClr>
                </a:solidFill>
              </a:rPr>
              <a:t>Актуальность инклюзивного образования </a:t>
            </a:r>
            <a:endParaRPr lang="ru-RU" sz="2400" dirty="0">
              <a:solidFill>
                <a:schemeClr val="accent1">
                  <a:lumMod val="40000"/>
                  <a:lumOff val="60000"/>
                </a:schemeClr>
              </a:solidFill>
            </a:endParaRPr>
          </a:p>
        </p:txBody>
      </p:sp>
      <p:sp>
        <p:nvSpPr>
          <p:cNvPr id="3" name="Текст 2"/>
          <p:cNvSpPr>
            <a:spLocks noGrp="1"/>
          </p:cNvSpPr>
          <p:nvPr>
            <p:ph type="body" idx="1"/>
          </p:nvPr>
        </p:nvSpPr>
        <p:spPr>
          <a:xfrm>
            <a:off x="395536" y="1484784"/>
            <a:ext cx="8496944" cy="5112568"/>
          </a:xfrm>
        </p:spPr>
        <p:txBody>
          <a:bodyPr>
            <a:normAutofit fontScale="77500" lnSpcReduction="20000"/>
          </a:bodyPr>
          <a:lstStyle/>
          <a:p>
            <a:pPr algn="just"/>
            <a:r>
              <a:rPr lang="ru-RU" dirty="0" smtClean="0">
                <a:solidFill>
                  <a:srgbClr val="FFC000"/>
                </a:solidFill>
              </a:rPr>
              <a:t>	</a:t>
            </a:r>
            <a:r>
              <a:rPr lang="en-US" dirty="0" err="1" smtClean="0"/>
              <a:t>Модернизация</a:t>
            </a:r>
            <a:r>
              <a:rPr lang="en-US" dirty="0" smtClean="0"/>
              <a:t> </a:t>
            </a:r>
            <a:r>
              <a:rPr lang="en-US" dirty="0" err="1" smtClean="0"/>
              <a:t>образования</a:t>
            </a:r>
            <a:r>
              <a:rPr lang="ru-RU" dirty="0" smtClean="0"/>
              <a:t>, </a:t>
            </a:r>
            <a:r>
              <a:rPr lang="en-US" dirty="0" err="1" smtClean="0"/>
              <a:t>повышение</a:t>
            </a:r>
            <a:r>
              <a:rPr lang="en-US" dirty="0" smtClean="0"/>
              <a:t> </a:t>
            </a:r>
            <a:r>
              <a:rPr lang="en-US" dirty="0" err="1" smtClean="0"/>
              <a:t>его</a:t>
            </a:r>
            <a:r>
              <a:rPr lang="en-US" dirty="0" smtClean="0"/>
              <a:t> </a:t>
            </a:r>
            <a:r>
              <a:rPr lang="en-US" dirty="0" err="1" smtClean="0"/>
              <a:t>доступности</a:t>
            </a:r>
            <a:r>
              <a:rPr lang="en-US" dirty="0" smtClean="0"/>
              <a:t> и </a:t>
            </a:r>
            <a:r>
              <a:rPr lang="en-US" dirty="0" err="1" smtClean="0"/>
              <a:t>качества</a:t>
            </a:r>
            <a:r>
              <a:rPr lang="en-US" dirty="0" smtClean="0"/>
              <a:t> </a:t>
            </a:r>
            <a:r>
              <a:rPr lang="en-US" dirty="0" err="1" smtClean="0"/>
              <a:t>для</a:t>
            </a:r>
            <a:r>
              <a:rPr lang="en-US" dirty="0" smtClean="0"/>
              <a:t> </a:t>
            </a:r>
            <a:r>
              <a:rPr lang="en-US" dirty="0" err="1" smtClean="0"/>
              <a:t>всех</a:t>
            </a:r>
            <a:r>
              <a:rPr lang="ru-RU" dirty="0" smtClean="0"/>
              <a:t> </a:t>
            </a:r>
            <a:r>
              <a:rPr lang="en-US" dirty="0" err="1" smtClean="0"/>
              <a:t>категорий</a:t>
            </a:r>
            <a:r>
              <a:rPr lang="en-US" dirty="0" smtClean="0"/>
              <a:t> </a:t>
            </a:r>
            <a:r>
              <a:rPr lang="en-US" dirty="0" err="1" smtClean="0"/>
              <a:t>граждан</a:t>
            </a:r>
            <a:r>
              <a:rPr lang="en-US" dirty="0" smtClean="0"/>
              <a:t> </a:t>
            </a:r>
            <a:r>
              <a:rPr lang="en-US" dirty="0" err="1" smtClean="0"/>
              <a:t>является</a:t>
            </a:r>
            <a:r>
              <a:rPr lang="en-US" dirty="0" smtClean="0"/>
              <a:t> </a:t>
            </a:r>
            <a:r>
              <a:rPr lang="en-US" dirty="0" err="1" smtClean="0"/>
              <a:t>приоритетной</a:t>
            </a:r>
            <a:r>
              <a:rPr lang="en-US" dirty="0" smtClean="0"/>
              <a:t> </a:t>
            </a:r>
            <a:r>
              <a:rPr lang="en-US" dirty="0" err="1" smtClean="0"/>
              <a:t>задачей</a:t>
            </a:r>
            <a:r>
              <a:rPr lang="en-US" dirty="0" smtClean="0"/>
              <a:t> </a:t>
            </a:r>
            <a:r>
              <a:rPr lang="en-US" dirty="0" err="1" smtClean="0"/>
              <a:t>социальной</a:t>
            </a:r>
            <a:r>
              <a:rPr lang="en-US" dirty="0" smtClean="0"/>
              <a:t> </a:t>
            </a:r>
            <a:r>
              <a:rPr lang="en-US" dirty="0" err="1" smtClean="0"/>
              <a:t>политики</a:t>
            </a:r>
            <a:r>
              <a:rPr lang="en-US" dirty="0" smtClean="0"/>
              <a:t> </a:t>
            </a:r>
            <a:r>
              <a:rPr lang="en-US" dirty="0" err="1" smtClean="0"/>
              <a:t>России</a:t>
            </a:r>
            <a:r>
              <a:rPr lang="ru-RU" dirty="0" smtClean="0"/>
              <a:t>. </a:t>
            </a:r>
          </a:p>
          <a:p>
            <a:pPr algn="just"/>
            <a:r>
              <a:rPr lang="ru-RU" dirty="0" smtClean="0"/>
              <a:t>	</a:t>
            </a:r>
            <a:r>
              <a:rPr lang="en-US" dirty="0" smtClean="0"/>
              <a:t>В</a:t>
            </a:r>
            <a:r>
              <a:rPr lang="ru-RU" dirty="0" smtClean="0"/>
              <a:t> </a:t>
            </a:r>
            <a:r>
              <a:rPr lang="en-US" dirty="0" err="1" smtClean="0"/>
              <a:t>связи</a:t>
            </a:r>
            <a:r>
              <a:rPr lang="en-US" dirty="0" smtClean="0"/>
              <a:t> с </a:t>
            </a:r>
            <a:r>
              <a:rPr lang="en-US" dirty="0" err="1" smtClean="0"/>
              <a:t>этим</a:t>
            </a:r>
            <a:r>
              <a:rPr lang="en-US" dirty="0" smtClean="0"/>
              <a:t> </a:t>
            </a:r>
            <a:r>
              <a:rPr lang="en-US" dirty="0" err="1" smtClean="0"/>
              <a:t>особое</a:t>
            </a:r>
            <a:r>
              <a:rPr lang="en-US" dirty="0" smtClean="0"/>
              <a:t> </a:t>
            </a:r>
            <a:r>
              <a:rPr lang="en-US" dirty="0" err="1" smtClean="0"/>
              <a:t>значение</a:t>
            </a:r>
            <a:r>
              <a:rPr lang="en-US" dirty="0" smtClean="0"/>
              <a:t> </a:t>
            </a:r>
            <a:r>
              <a:rPr lang="en-US" dirty="0" err="1" smtClean="0"/>
              <a:t>приобретает</a:t>
            </a:r>
            <a:r>
              <a:rPr lang="en-US" dirty="0" smtClean="0"/>
              <a:t> </a:t>
            </a:r>
            <a:r>
              <a:rPr lang="en-US" dirty="0" err="1" smtClean="0"/>
              <a:t>создание</a:t>
            </a:r>
            <a:r>
              <a:rPr lang="en-US" dirty="0" smtClean="0"/>
              <a:t> </a:t>
            </a:r>
            <a:r>
              <a:rPr lang="en-US" dirty="0" err="1" smtClean="0"/>
              <a:t>равных</a:t>
            </a:r>
            <a:r>
              <a:rPr lang="en-US" dirty="0" smtClean="0"/>
              <a:t> </a:t>
            </a:r>
            <a:r>
              <a:rPr lang="en-US" dirty="0" err="1" smtClean="0"/>
              <a:t>возможностей</a:t>
            </a:r>
            <a:r>
              <a:rPr lang="en-US" dirty="0" smtClean="0"/>
              <a:t> </a:t>
            </a:r>
            <a:r>
              <a:rPr lang="en-US" dirty="0" err="1" smtClean="0"/>
              <a:t>для</a:t>
            </a:r>
            <a:r>
              <a:rPr lang="ru-RU" dirty="0" smtClean="0"/>
              <a:t> </a:t>
            </a:r>
            <a:r>
              <a:rPr lang="en-US" dirty="0" err="1" smtClean="0"/>
              <a:t>получения</a:t>
            </a:r>
            <a:r>
              <a:rPr lang="en-US" dirty="0" smtClean="0"/>
              <a:t> </a:t>
            </a:r>
            <a:r>
              <a:rPr lang="en-US" dirty="0" err="1" smtClean="0"/>
              <a:t>образования</a:t>
            </a:r>
            <a:r>
              <a:rPr lang="en-US" dirty="0" smtClean="0"/>
              <a:t> </a:t>
            </a:r>
            <a:r>
              <a:rPr lang="en-US" dirty="0" err="1" smtClean="0"/>
              <a:t>людьми</a:t>
            </a:r>
            <a:r>
              <a:rPr lang="en-US" dirty="0" smtClean="0"/>
              <a:t> с </a:t>
            </a:r>
            <a:r>
              <a:rPr lang="en-US" dirty="0" err="1" smtClean="0"/>
              <a:t>ограниченными</a:t>
            </a:r>
            <a:r>
              <a:rPr lang="en-US" dirty="0" smtClean="0"/>
              <a:t> </a:t>
            </a:r>
            <a:r>
              <a:rPr lang="en-US" dirty="0" err="1" smtClean="0"/>
              <a:t>возможностями</a:t>
            </a:r>
            <a:r>
              <a:rPr lang="en-US" dirty="0" smtClean="0"/>
              <a:t> </a:t>
            </a:r>
            <a:r>
              <a:rPr lang="en-US" dirty="0" err="1" smtClean="0"/>
              <a:t>здоровья</a:t>
            </a:r>
            <a:r>
              <a:rPr lang="ru-RU" dirty="0" smtClean="0"/>
              <a:t> (</a:t>
            </a:r>
            <a:r>
              <a:rPr lang="en-US" dirty="0" smtClean="0"/>
              <a:t>ОВЗ</a:t>
            </a:r>
            <a:r>
              <a:rPr lang="ru-RU" dirty="0" smtClean="0"/>
              <a:t>).</a:t>
            </a:r>
          </a:p>
          <a:p>
            <a:pPr algn="just"/>
            <a:r>
              <a:rPr lang="ru-RU" dirty="0" smtClean="0"/>
              <a:t>	</a:t>
            </a:r>
            <a:r>
              <a:rPr lang="en-US" dirty="0" err="1" smtClean="0"/>
              <a:t>Тенденцией</a:t>
            </a:r>
            <a:r>
              <a:rPr lang="en-US" dirty="0" smtClean="0"/>
              <a:t> </a:t>
            </a:r>
            <a:r>
              <a:rPr lang="en-US" dirty="0" err="1" smtClean="0"/>
              <a:t>последних</a:t>
            </a:r>
            <a:r>
              <a:rPr lang="en-US" dirty="0" smtClean="0"/>
              <a:t> </a:t>
            </a:r>
            <a:r>
              <a:rPr lang="en-US" dirty="0" err="1" smtClean="0"/>
              <a:t>лет</a:t>
            </a:r>
            <a:r>
              <a:rPr lang="en-US" dirty="0" smtClean="0"/>
              <a:t> </a:t>
            </a:r>
            <a:r>
              <a:rPr lang="en-US" dirty="0" err="1" smtClean="0"/>
              <a:t>является</a:t>
            </a:r>
            <a:r>
              <a:rPr lang="en-US" dirty="0" smtClean="0"/>
              <a:t> </a:t>
            </a:r>
            <a:r>
              <a:rPr lang="en-US" dirty="0" err="1" smtClean="0"/>
              <a:t>резкий</a:t>
            </a:r>
            <a:r>
              <a:rPr lang="en-US" dirty="0" smtClean="0"/>
              <a:t> </a:t>
            </a:r>
            <a:r>
              <a:rPr lang="en-US" dirty="0" err="1" smtClean="0"/>
              <a:t>рост</a:t>
            </a:r>
            <a:r>
              <a:rPr lang="en-US" dirty="0" smtClean="0"/>
              <a:t> </a:t>
            </a:r>
            <a:r>
              <a:rPr lang="en-US" dirty="0" err="1" smtClean="0"/>
              <a:t>числа</a:t>
            </a:r>
            <a:r>
              <a:rPr lang="en-US" dirty="0" smtClean="0"/>
              <a:t> </a:t>
            </a:r>
            <a:r>
              <a:rPr lang="en-US" dirty="0" err="1" smtClean="0"/>
              <a:t>детей</a:t>
            </a:r>
            <a:r>
              <a:rPr lang="en-US" dirty="0" smtClean="0"/>
              <a:t> с </a:t>
            </a:r>
            <a:r>
              <a:rPr lang="en-US" dirty="0" err="1" smtClean="0"/>
              <a:t>нарушениями</a:t>
            </a:r>
            <a:r>
              <a:rPr lang="ru-RU" dirty="0" smtClean="0"/>
              <a:t> </a:t>
            </a:r>
            <a:r>
              <a:rPr lang="en-US" dirty="0" err="1" smtClean="0"/>
              <a:t>психического</a:t>
            </a:r>
            <a:r>
              <a:rPr lang="en-US" dirty="0" smtClean="0"/>
              <a:t> и </a:t>
            </a:r>
            <a:r>
              <a:rPr lang="en-US" dirty="0" err="1" smtClean="0"/>
              <a:t>соматического</a:t>
            </a:r>
            <a:r>
              <a:rPr lang="en-US" dirty="0" smtClean="0"/>
              <a:t> </a:t>
            </a:r>
            <a:r>
              <a:rPr lang="en-US" dirty="0" err="1" smtClean="0"/>
              <a:t>развития</a:t>
            </a:r>
            <a:r>
              <a:rPr lang="ru-RU" dirty="0" smtClean="0"/>
              <a:t>. </a:t>
            </a:r>
          </a:p>
          <a:p>
            <a:pPr algn="just"/>
            <a:r>
              <a:rPr lang="ru-RU" dirty="0" smtClean="0"/>
              <a:t>	</a:t>
            </a:r>
            <a:r>
              <a:rPr lang="en-US" dirty="0" smtClean="0"/>
              <a:t>В </a:t>
            </a:r>
            <a:r>
              <a:rPr lang="en-US" dirty="0" err="1" smtClean="0"/>
              <a:t>настоящее</a:t>
            </a:r>
            <a:r>
              <a:rPr lang="en-US" dirty="0" smtClean="0"/>
              <a:t> </a:t>
            </a:r>
            <a:r>
              <a:rPr lang="en-US" dirty="0" err="1" smtClean="0"/>
              <a:t>время</a:t>
            </a:r>
            <a:r>
              <a:rPr lang="en-US" dirty="0" smtClean="0"/>
              <a:t> в </a:t>
            </a:r>
            <a:r>
              <a:rPr lang="en-US" dirty="0" err="1" smtClean="0"/>
              <a:t>России</a:t>
            </a:r>
            <a:r>
              <a:rPr lang="en-US" dirty="0" smtClean="0"/>
              <a:t> </a:t>
            </a:r>
            <a:r>
              <a:rPr lang="en-US" dirty="0" err="1" smtClean="0"/>
              <a:t>насчитывается</a:t>
            </a:r>
            <a:r>
              <a:rPr lang="ru-RU" dirty="0" smtClean="0"/>
              <a:t> </a:t>
            </a:r>
            <a:r>
              <a:rPr lang="en-US" dirty="0" err="1" smtClean="0"/>
              <a:t>более</a:t>
            </a:r>
            <a:r>
              <a:rPr lang="ru-RU" dirty="0" smtClean="0"/>
              <a:t> 2 </a:t>
            </a:r>
            <a:r>
              <a:rPr lang="en-US" dirty="0" err="1" smtClean="0"/>
              <a:t>млн</a:t>
            </a:r>
            <a:r>
              <a:rPr lang="ru-RU" dirty="0" smtClean="0"/>
              <a:t>. </a:t>
            </a:r>
            <a:r>
              <a:rPr lang="en-US" dirty="0" err="1" smtClean="0"/>
              <a:t>детей</a:t>
            </a:r>
            <a:r>
              <a:rPr lang="en-US" dirty="0" smtClean="0"/>
              <a:t> с </a:t>
            </a:r>
            <a:r>
              <a:rPr lang="en-US" dirty="0" err="1" smtClean="0"/>
              <a:t>ограниченными</a:t>
            </a:r>
            <a:r>
              <a:rPr lang="en-US" dirty="0" smtClean="0"/>
              <a:t> </a:t>
            </a:r>
            <a:r>
              <a:rPr lang="en-US" dirty="0" err="1" smtClean="0"/>
              <a:t>возможностями</a:t>
            </a:r>
            <a:r>
              <a:rPr lang="ru-RU" dirty="0" smtClean="0"/>
              <a:t> (8% </a:t>
            </a:r>
            <a:r>
              <a:rPr lang="en-US" dirty="0" err="1" smtClean="0"/>
              <a:t>всех</a:t>
            </a:r>
            <a:r>
              <a:rPr lang="en-US" dirty="0" smtClean="0"/>
              <a:t> </a:t>
            </a:r>
            <a:r>
              <a:rPr lang="en-US" dirty="0" err="1" smtClean="0"/>
              <a:t>детей</a:t>
            </a:r>
            <a:r>
              <a:rPr lang="ru-RU" dirty="0" smtClean="0"/>
              <a:t>), </a:t>
            </a:r>
            <a:r>
              <a:rPr lang="en-US" dirty="0" err="1" smtClean="0"/>
              <a:t>из</a:t>
            </a:r>
            <a:r>
              <a:rPr lang="en-US" dirty="0" smtClean="0"/>
              <a:t> </a:t>
            </a:r>
            <a:r>
              <a:rPr lang="en-US" dirty="0" err="1" smtClean="0"/>
              <a:t>них</a:t>
            </a:r>
            <a:r>
              <a:rPr lang="en-US" dirty="0" smtClean="0"/>
              <a:t> </a:t>
            </a:r>
            <a:r>
              <a:rPr lang="en-US" dirty="0" err="1" smtClean="0"/>
              <a:t>около</a:t>
            </a:r>
            <a:r>
              <a:rPr lang="ru-RU" dirty="0" smtClean="0"/>
              <a:t> 700 </a:t>
            </a:r>
            <a:r>
              <a:rPr lang="en-US" dirty="0" err="1" smtClean="0"/>
              <a:t>тыс</a:t>
            </a:r>
            <a:r>
              <a:rPr lang="ru-RU" dirty="0" smtClean="0"/>
              <a:t>. </a:t>
            </a:r>
            <a:r>
              <a:rPr lang="en-US" dirty="0" err="1" smtClean="0"/>
              <a:t>составляют</a:t>
            </a:r>
            <a:r>
              <a:rPr lang="en-US" dirty="0" smtClean="0"/>
              <a:t> </a:t>
            </a:r>
            <a:r>
              <a:rPr lang="en-US" dirty="0" err="1" smtClean="0"/>
              <a:t>дети</a:t>
            </a:r>
            <a:r>
              <a:rPr lang="ru-RU" dirty="0" smtClean="0"/>
              <a:t>-</a:t>
            </a:r>
            <a:r>
              <a:rPr lang="en-US" dirty="0" err="1" smtClean="0"/>
              <a:t>инвалиды</a:t>
            </a:r>
            <a:r>
              <a:rPr lang="ru-RU" dirty="0" smtClean="0"/>
              <a:t>. </a:t>
            </a:r>
            <a:r>
              <a:rPr lang="en-US" dirty="0" err="1" smtClean="0"/>
              <a:t>Почти</a:t>
            </a:r>
            <a:r>
              <a:rPr lang="en-US" dirty="0" smtClean="0"/>
              <a:t> </a:t>
            </a:r>
            <a:r>
              <a:rPr lang="en-US" dirty="0" err="1" smtClean="0"/>
              <a:t>четверть</a:t>
            </a:r>
            <a:r>
              <a:rPr lang="en-US" dirty="0" smtClean="0"/>
              <a:t> </a:t>
            </a:r>
            <a:r>
              <a:rPr lang="en-US" dirty="0" err="1" smtClean="0"/>
              <a:t>детей</a:t>
            </a:r>
            <a:r>
              <a:rPr lang="ru-RU" dirty="0" smtClean="0"/>
              <a:t>-</a:t>
            </a:r>
            <a:r>
              <a:rPr lang="en-US" dirty="0" err="1" smtClean="0"/>
              <a:t>инвалидов</a:t>
            </a:r>
            <a:r>
              <a:rPr lang="en-US" dirty="0" smtClean="0"/>
              <a:t> </a:t>
            </a:r>
            <a:r>
              <a:rPr lang="en-US" dirty="0" err="1" smtClean="0"/>
              <a:t>страдают</a:t>
            </a:r>
            <a:r>
              <a:rPr lang="ru-RU" dirty="0" smtClean="0"/>
              <a:t> </a:t>
            </a:r>
            <a:r>
              <a:rPr lang="en-US" dirty="0" err="1" smtClean="0"/>
              <a:t>заболеваниями</a:t>
            </a:r>
            <a:r>
              <a:rPr lang="en-US" dirty="0" smtClean="0"/>
              <a:t> </a:t>
            </a:r>
            <a:r>
              <a:rPr lang="en-US" dirty="0" err="1" smtClean="0"/>
              <a:t>различных</a:t>
            </a:r>
            <a:r>
              <a:rPr lang="en-US" dirty="0" smtClean="0"/>
              <a:t> </a:t>
            </a:r>
            <a:r>
              <a:rPr lang="en-US" dirty="0" err="1" smtClean="0"/>
              <a:t>органов</a:t>
            </a:r>
            <a:r>
              <a:rPr lang="en-US" dirty="0" smtClean="0"/>
              <a:t> и </a:t>
            </a:r>
            <a:r>
              <a:rPr lang="en-US" dirty="0" err="1" smtClean="0"/>
              <a:t>нарушений</a:t>
            </a:r>
            <a:r>
              <a:rPr lang="en-US" dirty="0" smtClean="0"/>
              <a:t> </a:t>
            </a:r>
            <a:r>
              <a:rPr lang="en-US" dirty="0" err="1" smtClean="0"/>
              <a:t>обмена</a:t>
            </a:r>
            <a:r>
              <a:rPr lang="en-US" dirty="0" smtClean="0"/>
              <a:t> </a:t>
            </a:r>
            <a:r>
              <a:rPr lang="en-US" dirty="0" err="1" smtClean="0"/>
              <a:t>веществ</a:t>
            </a:r>
            <a:r>
              <a:rPr lang="ru-RU" dirty="0" smtClean="0"/>
              <a:t>, 21,3% - </a:t>
            </a:r>
            <a:r>
              <a:rPr lang="en-US" dirty="0" err="1" smtClean="0"/>
              <a:t>умственными</a:t>
            </a:r>
            <a:r>
              <a:rPr lang="ru-RU" dirty="0" smtClean="0"/>
              <a:t> </a:t>
            </a:r>
            <a:r>
              <a:rPr lang="en-US" dirty="0" err="1" smtClean="0"/>
              <a:t>нарушениями</a:t>
            </a:r>
            <a:r>
              <a:rPr lang="en-US" dirty="0" smtClean="0"/>
              <a:t> и</a:t>
            </a:r>
            <a:r>
              <a:rPr lang="ru-RU" dirty="0" smtClean="0"/>
              <a:t> 23,1% </a:t>
            </a:r>
            <a:r>
              <a:rPr lang="en-US" dirty="0" err="1" smtClean="0"/>
              <a:t>детей</a:t>
            </a:r>
            <a:r>
              <a:rPr lang="ru-RU" dirty="0" smtClean="0"/>
              <a:t>-</a:t>
            </a:r>
            <a:r>
              <a:rPr lang="en-US" dirty="0" err="1" smtClean="0"/>
              <a:t>инвалидов</a:t>
            </a:r>
            <a:r>
              <a:rPr lang="en-US" dirty="0" smtClean="0"/>
              <a:t> </a:t>
            </a:r>
            <a:r>
              <a:rPr lang="en-US" dirty="0" err="1" smtClean="0"/>
              <a:t>имеют</a:t>
            </a:r>
            <a:r>
              <a:rPr lang="en-US" dirty="0" smtClean="0"/>
              <a:t> </a:t>
            </a:r>
            <a:r>
              <a:rPr lang="en-US" dirty="0" err="1" smtClean="0"/>
              <a:t>двигательные</a:t>
            </a:r>
            <a:r>
              <a:rPr lang="en-US" dirty="0" smtClean="0"/>
              <a:t> </a:t>
            </a:r>
            <a:r>
              <a:rPr lang="en-US" dirty="0" err="1" smtClean="0"/>
              <a:t>нарушения</a:t>
            </a:r>
            <a:r>
              <a:rPr lang="ru-RU" dirty="0" smtClean="0"/>
              <a:t>. </a:t>
            </a:r>
          </a:p>
          <a:p>
            <a:pPr algn="just"/>
            <a:r>
              <a:rPr lang="ru-RU" dirty="0" smtClean="0"/>
              <a:t>	</a:t>
            </a:r>
            <a:r>
              <a:rPr lang="en-US" dirty="0" smtClean="0"/>
              <a:t>В</a:t>
            </a:r>
            <a:r>
              <a:rPr lang="ru-RU" dirty="0" smtClean="0"/>
              <a:t> </a:t>
            </a:r>
            <a:r>
              <a:rPr lang="en-US" dirty="0" err="1" smtClean="0"/>
              <a:t>образовательных</a:t>
            </a:r>
            <a:r>
              <a:rPr lang="en-US" dirty="0" smtClean="0"/>
              <a:t> </a:t>
            </a:r>
            <a:r>
              <a:rPr lang="en-US" dirty="0" err="1" smtClean="0"/>
              <a:t>организациях</a:t>
            </a:r>
            <a:r>
              <a:rPr lang="en-US" dirty="0" smtClean="0"/>
              <a:t> </a:t>
            </a:r>
            <a:r>
              <a:rPr lang="en-US" dirty="0" err="1" smtClean="0"/>
              <a:t>Российской</a:t>
            </a:r>
            <a:r>
              <a:rPr lang="en-US" dirty="0" smtClean="0"/>
              <a:t> </a:t>
            </a:r>
            <a:r>
              <a:rPr lang="en-US" dirty="0" err="1" smtClean="0"/>
              <a:t>федерации</a:t>
            </a:r>
            <a:r>
              <a:rPr lang="en-US" dirty="0" smtClean="0"/>
              <a:t> </a:t>
            </a:r>
            <a:r>
              <a:rPr lang="en-US" dirty="0" err="1" smtClean="0"/>
              <a:t>обучаются</a:t>
            </a:r>
            <a:r>
              <a:rPr lang="ru-RU" dirty="0" smtClean="0"/>
              <a:t> 467 176 </a:t>
            </a:r>
            <a:r>
              <a:rPr lang="en-US" dirty="0" err="1" smtClean="0"/>
              <a:t>таких</a:t>
            </a:r>
            <a:r>
              <a:rPr lang="en-US" dirty="0" smtClean="0"/>
              <a:t> </a:t>
            </a:r>
            <a:r>
              <a:rPr lang="en-US" dirty="0" err="1" smtClean="0"/>
              <a:t>детей</a:t>
            </a:r>
            <a:r>
              <a:rPr lang="ru-RU" dirty="0" smtClean="0"/>
              <a:t>.</a:t>
            </a:r>
          </a:p>
          <a:p>
            <a:pPr algn="just"/>
            <a:r>
              <a:rPr lang="ru-RU" dirty="0" smtClean="0"/>
              <a:t>	</a:t>
            </a:r>
            <a:r>
              <a:rPr lang="en-US" dirty="0" err="1" smtClean="0"/>
              <a:t>Из</a:t>
            </a:r>
            <a:r>
              <a:rPr lang="en-US" dirty="0" smtClean="0"/>
              <a:t> </a:t>
            </a:r>
            <a:r>
              <a:rPr lang="en-US" dirty="0" err="1" smtClean="0"/>
              <a:t>них</a:t>
            </a:r>
            <a:r>
              <a:rPr lang="ru-RU" dirty="0" smtClean="0"/>
              <a:t> 210 194 </a:t>
            </a:r>
            <a:r>
              <a:rPr lang="en-US" dirty="0" err="1" smtClean="0"/>
              <a:t>ребенка</a:t>
            </a:r>
            <a:r>
              <a:rPr lang="en-US" dirty="0" smtClean="0"/>
              <a:t> </a:t>
            </a:r>
            <a:r>
              <a:rPr lang="en-US" dirty="0" err="1" smtClean="0"/>
              <a:t>учатся</a:t>
            </a:r>
            <a:r>
              <a:rPr lang="en-US" dirty="0" smtClean="0"/>
              <a:t> в</a:t>
            </a:r>
            <a:r>
              <a:rPr lang="ru-RU" dirty="0" smtClean="0"/>
              <a:t> 1676 </a:t>
            </a:r>
            <a:r>
              <a:rPr lang="en-US" dirty="0" err="1" smtClean="0"/>
              <a:t>коррекционных</a:t>
            </a:r>
            <a:r>
              <a:rPr lang="en-US" dirty="0" smtClean="0"/>
              <a:t> </a:t>
            </a:r>
            <a:r>
              <a:rPr lang="en-US" dirty="0" err="1" smtClean="0"/>
              <a:t>школах</a:t>
            </a:r>
            <a:r>
              <a:rPr lang="ru-RU" dirty="0" smtClean="0"/>
              <a:t>.</a:t>
            </a:r>
          </a:p>
          <a:p>
            <a:pPr algn="just"/>
            <a:r>
              <a:rPr lang="ru-RU" dirty="0" smtClean="0"/>
              <a:t>	</a:t>
            </a:r>
            <a:r>
              <a:rPr lang="en-US" dirty="0" err="1" smtClean="0"/>
              <a:t>Таким</a:t>
            </a:r>
            <a:r>
              <a:rPr lang="en-US" dirty="0" smtClean="0"/>
              <a:t> </a:t>
            </a:r>
            <a:r>
              <a:rPr lang="en-US" dirty="0" err="1" smtClean="0"/>
              <a:t>образом</a:t>
            </a:r>
            <a:r>
              <a:rPr lang="ru-RU" dirty="0" smtClean="0"/>
              <a:t>, </a:t>
            </a:r>
            <a:r>
              <a:rPr lang="en-US" dirty="0" err="1" smtClean="0"/>
              <a:t>сейчас</a:t>
            </a:r>
            <a:r>
              <a:rPr lang="en-US" dirty="0" smtClean="0"/>
              <a:t> в </a:t>
            </a:r>
            <a:r>
              <a:rPr lang="en-US" dirty="0" err="1" smtClean="0"/>
              <a:t>инклюзивное</a:t>
            </a:r>
            <a:r>
              <a:rPr lang="en-US" dirty="0" smtClean="0"/>
              <a:t> </a:t>
            </a:r>
            <a:r>
              <a:rPr lang="en-US" dirty="0" err="1" smtClean="0"/>
              <a:t>образование</a:t>
            </a:r>
            <a:r>
              <a:rPr lang="en-US" dirty="0" smtClean="0"/>
              <a:t> </a:t>
            </a:r>
            <a:r>
              <a:rPr lang="en-US" dirty="0" err="1" smtClean="0"/>
              <a:t>включены</a:t>
            </a:r>
            <a:r>
              <a:rPr lang="en-US" dirty="0" smtClean="0"/>
              <a:t> </a:t>
            </a:r>
            <a:r>
              <a:rPr lang="en-US" dirty="0" err="1" smtClean="0"/>
              <a:t>около</a:t>
            </a:r>
            <a:r>
              <a:rPr lang="ru-RU" dirty="0" smtClean="0"/>
              <a:t> 55% </a:t>
            </a:r>
            <a:r>
              <a:rPr lang="en-US" dirty="0" err="1" smtClean="0"/>
              <a:t>детей</a:t>
            </a:r>
            <a:r>
              <a:rPr lang="ru-RU" dirty="0" smtClean="0"/>
              <a:t> </a:t>
            </a:r>
            <a:r>
              <a:rPr lang="en-US" dirty="0" smtClean="0"/>
              <a:t>с </a:t>
            </a:r>
            <a:r>
              <a:rPr lang="en-US" dirty="0" err="1" smtClean="0"/>
              <a:t>ограниченными</a:t>
            </a:r>
            <a:r>
              <a:rPr lang="en-US" dirty="0" smtClean="0"/>
              <a:t> </a:t>
            </a:r>
            <a:r>
              <a:rPr lang="en-US" dirty="0" err="1" smtClean="0"/>
              <a:t>возможностями</a:t>
            </a:r>
            <a:r>
              <a:rPr lang="en-US" dirty="0" smtClean="0"/>
              <a:t> </a:t>
            </a:r>
            <a:r>
              <a:rPr lang="en-US" dirty="0" err="1" smtClean="0"/>
              <a:t>здоровья</a:t>
            </a:r>
            <a:r>
              <a:rPr lang="en-US" dirty="0" smtClean="0"/>
              <a:t> </a:t>
            </a:r>
            <a:r>
              <a:rPr lang="en-US" dirty="0" err="1" smtClean="0"/>
              <a:t>от</a:t>
            </a:r>
            <a:r>
              <a:rPr lang="en-US" dirty="0" smtClean="0"/>
              <a:t> </a:t>
            </a:r>
            <a:r>
              <a:rPr lang="en-US" dirty="0" err="1" smtClean="0"/>
              <a:t>общего</a:t>
            </a:r>
            <a:r>
              <a:rPr lang="en-US" dirty="0" smtClean="0"/>
              <a:t> </a:t>
            </a:r>
            <a:r>
              <a:rPr lang="en-US" dirty="0" err="1" smtClean="0"/>
              <a:t>числа</a:t>
            </a:r>
            <a:r>
              <a:rPr lang="en-US" dirty="0" smtClean="0"/>
              <a:t> </a:t>
            </a:r>
            <a:r>
              <a:rPr lang="en-US" dirty="0" err="1" smtClean="0"/>
              <a:t>детей</a:t>
            </a:r>
            <a:r>
              <a:rPr lang="ru-RU" dirty="0" smtClean="0"/>
              <a:t>-</a:t>
            </a:r>
            <a:r>
              <a:rPr lang="en-US" dirty="0" err="1" smtClean="0"/>
              <a:t>инвалидов</a:t>
            </a:r>
            <a:r>
              <a:rPr lang="ru-RU" dirty="0" smtClean="0"/>
              <a:t>.</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3"/>
            <a:ext cx="8280920" cy="1008111"/>
          </a:xfrm>
        </p:spPr>
        <p:txBody>
          <a:bodyPr>
            <a:normAutofit/>
          </a:bodyPr>
          <a:lstStyle/>
          <a:p>
            <a:pPr algn="ctr"/>
            <a:r>
              <a:rPr lang="ru-RU" sz="1800" dirty="0" smtClean="0">
                <a:solidFill>
                  <a:srgbClr val="7030A0"/>
                </a:solidFill>
              </a:rPr>
              <a:t>Порядок реализации индивидуальной программы реабилитации инвалида (ребёнка-инвалида)</a:t>
            </a:r>
            <a:endParaRPr lang="ru-RU" sz="1800" dirty="0">
              <a:solidFill>
                <a:srgbClr val="7030A0"/>
              </a:solidFill>
            </a:endParaRPr>
          </a:p>
        </p:txBody>
      </p:sp>
      <p:sp>
        <p:nvSpPr>
          <p:cNvPr id="3" name="Подзаголовок 2"/>
          <p:cNvSpPr>
            <a:spLocks noGrp="1"/>
          </p:cNvSpPr>
          <p:nvPr>
            <p:ph type="subTitle" idx="1"/>
          </p:nvPr>
        </p:nvSpPr>
        <p:spPr>
          <a:xfrm>
            <a:off x="467544" y="1700808"/>
            <a:ext cx="8352928" cy="4968552"/>
          </a:xfrm>
        </p:spPr>
        <p:txBody>
          <a:bodyPr>
            <a:normAutofit fontScale="85000" lnSpcReduction="20000"/>
          </a:bodyPr>
          <a:lstStyle/>
          <a:p>
            <a:pPr algn="just"/>
            <a:r>
              <a:rPr lang="ru-RU" sz="2600" b="1" dirty="0" smtClean="0">
                <a:solidFill>
                  <a:srgbClr val="7030A0"/>
                </a:solidFill>
              </a:rPr>
              <a:t>1. Реализацию индивидуальной программы реабилитации инвалида (ребёнка-инвалида) осуществляют организации независимо от их организационно-правовых форм и форм собственности, учреждения государственной службы реабилитации инвалидов, негосударственные реабилитационные учреждения, образовательные учреждения.</a:t>
            </a:r>
            <a:endParaRPr lang="ru-RU" sz="2600" dirty="0" smtClean="0">
              <a:solidFill>
                <a:srgbClr val="7030A0"/>
              </a:solidFill>
            </a:endParaRPr>
          </a:p>
          <a:p>
            <a:pPr algn="just"/>
            <a:r>
              <a:rPr lang="ru-RU" sz="2600" b="1" dirty="0" smtClean="0">
                <a:solidFill>
                  <a:srgbClr val="7030A0"/>
                </a:solidFill>
              </a:rPr>
              <a:t> 2. Координация мероприятий по реализации индивидуальной программы реабилитации инвалида (ребёнка-инвалида) и оказание необходимого содействия инвалиду осуществляется органом социальной защиты населения.</a:t>
            </a:r>
            <a:endParaRPr lang="ru-RU" sz="2600" dirty="0" smtClean="0">
              <a:solidFill>
                <a:srgbClr val="7030A0"/>
              </a:solidFill>
            </a:endParaRPr>
          </a:p>
          <a:p>
            <a:pPr algn="just"/>
            <a:r>
              <a:rPr lang="ru-RU" sz="2600" b="1" dirty="0" smtClean="0">
                <a:solidFill>
                  <a:srgbClr val="7030A0"/>
                </a:solidFill>
              </a:rPr>
              <a:t> 3. Оценка результатов проведения мероприятий медицинской, психолого-педагогической, социальной и профессиональной реабилитации осуществляется специалистами бюро (Федерального бюро, главного бюро) при очередном освидетельствовании инвалида.</a:t>
            </a:r>
            <a:endParaRPr lang="ru-RU" sz="2600" dirty="0" smtClean="0">
              <a:solidFill>
                <a:srgbClr val="7030A0"/>
              </a:solidFill>
            </a:endParaRPr>
          </a:p>
          <a:p>
            <a:endParaRPr lang="ru-RU" dirty="0">
              <a:solidFill>
                <a:srgbClr val="7030A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992888" cy="1368152"/>
          </a:xfrm>
        </p:spPr>
        <p:txBody>
          <a:bodyPr>
            <a:normAutofit fontScale="90000"/>
          </a:bodyPr>
          <a:lstStyle/>
          <a:p>
            <a:pPr algn="ctr"/>
            <a:r>
              <a:rPr lang="ru-RU" sz="1600" dirty="0" smtClean="0">
                <a:solidFill>
                  <a:srgbClr val="7030A0"/>
                </a:solidFill>
              </a:rPr>
              <a:t>Приказ Министерства образования и науки Российской Федерации  от 20 сентября 2013 г. N 1082 г. Москва «Об утверждении Положения о </a:t>
            </a:r>
            <a:r>
              <a:rPr lang="ru-RU" sz="1600" dirty="0" err="1" smtClean="0">
                <a:solidFill>
                  <a:srgbClr val="7030A0"/>
                </a:solidFill>
              </a:rPr>
              <a:t>психолого-медико-педагогической</a:t>
            </a:r>
            <a:r>
              <a:rPr lang="ru-RU" sz="1600" dirty="0" smtClean="0">
                <a:solidFill>
                  <a:srgbClr val="7030A0"/>
                </a:solidFill>
              </a:rPr>
              <a:t> комиссии»</a:t>
            </a:r>
            <a:r>
              <a:rPr lang="ru-RU" dirty="0" smtClean="0"/>
              <a:t/>
            </a:r>
            <a:br>
              <a:rPr lang="ru-RU" dirty="0" smtClean="0"/>
            </a:br>
            <a:endParaRPr lang="ru-RU" dirty="0"/>
          </a:p>
        </p:txBody>
      </p:sp>
      <p:sp>
        <p:nvSpPr>
          <p:cNvPr id="3" name="Подзаголовок 2"/>
          <p:cNvSpPr>
            <a:spLocks noGrp="1"/>
          </p:cNvSpPr>
          <p:nvPr>
            <p:ph type="subTitle" idx="1"/>
          </p:nvPr>
        </p:nvSpPr>
        <p:spPr>
          <a:xfrm>
            <a:off x="539552" y="1556792"/>
            <a:ext cx="7992888" cy="4968552"/>
          </a:xfrm>
        </p:spPr>
        <p:txBody>
          <a:bodyPr>
            <a:normAutofit fontScale="62500" lnSpcReduction="20000"/>
          </a:bodyPr>
          <a:lstStyle/>
          <a:p>
            <a:pPr lvl="0" algn="just"/>
            <a:r>
              <a:rPr lang="ru-RU" sz="2900" b="1" dirty="0" smtClean="0"/>
              <a:t>	</a:t>
            </a:r>
            <a:r>
              <a:rPr lang="ru-RU" sz="2900" b="1" dirty="0" smtClean="0">
                <a:solidFill>
                  <a:srgbClr val="7030A0"/>
                </a:solidFill>
              </a:rPr>
              <a:t>2. Комиссия создается в целях своевременного выявления детей с особенностями в физическом и (или) психическом развитии и (или) отклонениями в поведении, проведения их комплексного </a:t>
            </a:r>
            <a:r>
              <a:rPr lang="ru-RU" sz="2900" b="1" dirty="0" err="1" smtClean="0">
                <a:solidFill>
                  <a:srgbClr val="7030A0"/>
                </a:solidFill>
              </a:rPr>
              <a:t>психолого-медико-педагогического</a:t>
            </a:r>
            <a:r>
              <a:rPr lang="ru-RU" sz="2900" b="1" dirty="0" smtClean="0">
                <a:solidFill>
                  <a:srgbClr val="7030A0"/>
                </a:solidFill>
              </a:rPr>
              <a:t> обследования (далее - обследование) и подготовки по результатам обследования рекомендаций по оказанию им </a:t>
            </a:r>
            <a:r>
              <a:rPr lang="ru-RU" sz="2900" b="1" dirty="0" err="1" smtClean="0">
                <a:solidFill>
                  <a:srgbClr val="7030A0"/>
                </a:solidFill>
              </a:rPr>
              <a:t>психолого-медико-педагогической</a:t>
            </a:r>
            <a:r>
              <a:rPr lang="ru-RU" sz="2900" b="1" dirty="0" smtClean="0">
                <a:solidFill>
                  <a:srgbClr val="7030A0"/>
                </a:solidFill>
              </a:rPr>
              <a:t> помощи и организации их обучения и воспитания, а также подтверждения, уточнения или изменения ранее данных рекомендаций.</a:t>
            </a:r>
            <a:endParaRPr lang="ru-RU" sz="2900" dirty="0" smtClean="0">
              <a:solidFill>
                <a:srgbClr val="7030A0"/>
              </a:solidFill>
            </a:endParaRPr>
          </a:p>
          <a:p>
            <a:pPr algn="just"/>
            <a:r>
              <a:rPr lang="ru-RU" sz="2900" b="1" dirty="0" smtClean="0">
                <a:solidFill>
                  <a:srgbClr val="7030A0"/>
                </a:solidFill>
              </a:rPr>
              <a:t>	II. Основные направления деятельности и права комиссии</a:t>
            </a:r>
            <a:endParaRPr lang="ru-RU" sz="2900" dirty="0" smtClean="0">
              <a:solidFill>
                <a:srgbClr val="7030A0"/>
              </a:solidFill>
            </a:endParaRPr>
          </a:p>
          <a:p>
            <a:pPr lvl="0" algn="just"/>
            <a:r>
              <a:rPr lang="ru-RU" sz="2900" b="1" dirty="0" smtClean="0">
                <a:solidFill>
                  <a:srgbClr val="7030A0"/>
                </a:solidFill>
              </a:rPr>
              <a:t>а) проведение обследования детей в возрасте от 0 до 18 лет в целях своевременного выявления особенностей в физическом и (или) психическом развитии и (или) отклонений в поведении детей; </a:t>
            </a:r>
            <a:endParaRPr lang="ru-RU" sz="2900" dirty="0" smtClean="0">
              <a:solidFill>
                <a:srgbClr val="7030A0"/>
              </a:solidFill>
            </a:endParaRPr>
          </a:p>
          <a:p>
            <a:pPr lvl="0" algn="just"/>
            <a:r>
              <a:rPr lang="ru-RU" sz="2900" b="1" dirty="0" smtClean="0">
                <a:solidFill>
                  <a:srgbClr val="7030A0"/>
                </a:solidFill>
              </a:rPr>
              <a:t>б) подготовка по результатам обследования рекомендаций по оказанию детям </a:t>
            </a:r>
            <a:r>
              <a:rPr lang="ru-RU" sz="2900" b="1" dirty="0" err="1" smtClean="0">
                <a:solidFill>
                  <a:srgbClr val="7030A0"/>
                </a:solidFill>
              </a:rPr>
              <a:t>психолого-медико-педагогической</a:t>
            </a:r>
            <a:r>
              <a:rPr lang="ru-RU" sz="2900" b="1" dirty="0" smtClean="0">
                <a:solidFill>
                  <a:srgbClr val="7030A0"/>
                </a:solidFill>
              </a:rPr>
              <a:t> помощи и организации их обучения и воспитания, подтверждение, уточнение или изменение ранее данных комиссией рекомендаций; </a:t>
            </a:r>
            <a:endParaRPr lang="ru-RU" sz="2900" dirty="0" smtClean="0">
              <a:solidFill>
                <a:srgbClr val="7030A0"/>
              </a:solidFill>
            </a:endParaRPr>
          </a:p>
          <a:p>
            <a:pPr lvl="0" algn="just"/>
            <a:r>
              <a:rPr lang="ru-RU" sz="2900" b="1" dirty="0" smtClean="0">
                <a:solidFill>
                  <a:srgbClr val="7030A0"/>
                </a:solidFill>
              </a:rPr>
              <a:t>г) оказание федеральным учреждениям медико-социальной экспертизы содействия в разработке индивидуальной программы реабилитации ребёнка-инвалида. </a:t>
            </a:r>
            <a:endParaRPr lang="ru-RU" sz="2900"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620689"/>
            <a:ext cx="8280920" cy="936103"/>
          </a:xfrm>
        </p:spPr>
        <p:txBody>
          <a:bodyPr>
            <a:normAutofit fontScale="90000"/>
          </a:bodyPr>
          <a:lstStyle/>
          <a:p>
            <a:r>
              <a:rPr lang="ru-RU" sz="1400" dirty="0" smtClean="0">
                <a:solidFill>
                  <a:srgbClr val="7030A0"/>
                </a:solidFill>
              </a:rPr>
              <a:t>Приказ Министерства образования и науки Российской Федерации  от 20 сентября 2013 г. N 1082 г. Москва «Об утверждении Положения о </a:t>
            </a:r>
            <a:r>
              <a:rPr lang="ru-RU" sz="1400" dirty="0" err="1" smtClean="0">
                <a:solidFill>
                  <a:srgbClr val="7030A0"/>
                </a:solidFill>
              </a:rPr>
              <a:t>психолого-медико-педагогической</a:t>
            </a:r>
            <a:r>
              <a:rPr lang="ru-RU" sz="1400" dirty="0" smtClean="0">
                <a:solidFill>
                  <a:srgbClr val="7030A0"/>
                </a:solidFill>
              </a:rPr>
              <a:t> комиссии»</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395536" y="1484784"/>
            <a:ext cx="8280920" cy="4968552"/>
          </a:xfrm>
        </p:spPr>
        <p:txBody>
          <a:bodyPr>
            <a:normAutofit fontScale="55000" lnSpcReduction="20000"/>
          </a:bodyPr>
          <a:lstStyle/>
          <a:p>
            <a:pPr algn="just"/>
            <a:r>
              <a:rPr lang="ru-RU" sz="2900" b="1" dirty="0" smtClean="0">
                <a:solidFill>
                  <a:srgbClr val="7030A0"/>
                </a:solidFill>
              </a:rPr>
              <a:t>	21. В заключении комиссии, заполненном на бланке, указываются:</a:t>
            </a:r>
            <a:endParaRPr lang="ru-RU" sz="2900" dirty="0" smtClean="0">
              <a:solidFill>
                <a:srgbClr val="7030A0"/>
              </a:solidFill>
            </a:endParaRPr>
          </a:p>
          <a:p>
            <a:pPr lvl="0" algn="just"/>
            <a:r>
              <a:rPr lang="ru-RU" sz="2900" b="1" dirty="0" smtClean="0">
                <a:solidFill>
                  <a:srgbClr val="7030A0"/>
                </a:solidFill>
              </a:rPr>
              <a:t>обоснованные выводы о наличии либо отсутствии у ребенка особенностей в физическом и (или) психическом развитии и (или) отклонений в поведении и наличии либо отсутствии необходимости создания условий для получения ребенком образования, коррекции нарушений развития и социальной адаптации на основе специальных педагогических подходов;</a:t>
            </a:r>
            <a:endParaRPr lang="ru-RU" sz="2900" dirty="0" smtClean="0">
              <a:solidFill>
                <a:srgbClr val="7030A0"/>
              </a:solidFill>
            </a:endParaRPr>
          </a:p>
          <a:p>
            <a:pPr lvl="0" algn="just"/>
            <a:r>
              <a:rPr lang="ru-RU" sz="2900" b="1" dirty="0" smtClean="0">
                <a:solidFill>
                  <a:srgbClr val="7030A0"/>
                </a:solidFill>
              </a:rPr>
              <a:t>рекомендации по определению формы получения образования, образовательной программы, которую ребенок может освоить, форм и методов </a:t>
            </a:r>
            <a:r>
              <a:rPr lang="ru-RU" sz="2900" b="1" dirty="0" err="1" smtClean="0">
                <a:solidFill>
                  <a:srgbClr val="7030A0"/>
                </a:solidFill>
              </a:rPr>
              <a:t>психолого-медико-педагогической</a:t>
            </a:r>
            <a:r>
              <a:rPr lang="ru-RU" sz="2900" b="1" dirty="0" smtClean="0">
                <a:solidFill>
                  <a:srgbClr val="7030A0"/>
                </a:solidFill>
              </a:rPr>
              <a:t> помощи, созданию специальных условий для получения образования.</a:t>
            </a:r>
            <a:endParaRPr lang="ru-RU" sz="2900" dirty="0" smtClean="0">
              <a:solidFill>
                <a:srgbClr val="7030A0"/>
              </a:solidFill>
            </a:endParaRPr>
          </a:p>
          <a:p>
            <a:pPr algn="just"/>
            <a:r>
              <a:rPr lang="ru-RU" sz="2900" b="1" dirty="0" smtClean="0">
                <a:solidFill>
                  <a:srgbClr val="7030A0"/>
                </a:solidFill>
              </a:rPr>
              <a:t>	23. Заключение комиссии носит для родителей (законных представителей) детей рекомендательный характер.</a:t>
            </a:r>
            <a:endParaRPr lang="ru-RU" sz="2900" dirty="0" smtClean="0">
              <a:solidFill>
                <a:srgbClr val="7030A0"/>
              </a:solidFill>
            </a:endParaRPr>
          </a:p>
          <a:p>
            <a:pPr lvl="0" algn="just"/>
            <a:r>
              <a:rPr lang="ru-RU" sz="2900" b="1" dirty="0" smtClean="0">
                <a:solidFill>
                  <a:srgbClr val="7030A0"/>
                </a:solidFill>
              </a:rPr>
              <a:t>Представленное родителями (законными представителями) детей заключение комиссии является основанием для создания органами исполнительной власти субъектов Российской Федерации, осуществляющими государственное управление в сфере образования, и органами местного самоуправления, осуществляющими управление в сфере образования, образовательными организациями, иными органами и организациями в соответствии с их компетенцией рекомендованных в заключении условий для обучения и воспитания детей.</a:t>
            </a:r>
            <a:endParaRPr lang="ru-RU" sz="2900" dirty="0" smtClean="0">
              <a:solidFill>
                <a:srgbClr val="7030A0"/>
              </a:solidFill>
            </a:endParaRPr>
          </a:p>
          <a:p>
            <a:pPr lvl="0" algn="just"/>
            <a:r>
              <a:rPr lang="ru-RU" sz="2900" b="1" dirty="0" smtClean="0">
                <a:solidFill>
                  <a:srgbClr val="7030A0"/>
                </a:solidFill>
              </a:rPr>
              <a:t>Заключение комиссии действительно для представления в указанные органы, организации в течение календарного года с даты его подписания.</a:t>
            </a:r>
            <a:endParaRPr lang="ru-RU" sz="2900" dirty="0" smtClean="0">
              <a:solidFill>
                <a:srgbClr val="7030A0"/>
              </a:solidFill>
            </a:endParaRP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31440"/>
            <a:ext cx="8208912" cy="2160240"/>
          </a:xfrm>
        </p:spPr>
        <p:txBody>
          <a:bodyPr>
            <a:normAutofit/>
          </a:bodyPr>
          <a:lstStyle/>
          <a:p>
            <a:pPr algn="ctr"/>
            <a:r>
              <a:rPr lang="ru-RU" sz="1800" dirty="0" smtClean="0">
                <a:solidFill>
                  <a:srgbClr val="7030A0"/>
                </a:solidFill>
              </a:rPr>
              <a:t>Основание для изменения ИПР </a:t>
            </a:r>
            <a:br>
              <a:rPr lang="ru-RU" sz="1800" dirty="0" smtClean="0">
                <a:solidFill>
                  <a:srgbClr val="7030A0"/>
                </a:solidFill>
              </a:rPr>
            </a:br>
            <a:r>
              <a:rPr lang="ru-RU" sz="1800" dirty="0" smtClean="0">
                <a:solidFill>
                  <a:srgbClr val="7030A0"/>
                </a:solidFill>
              </a:rPr>
              <a:t>по условиям образования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1484784"/>
            <a:ext cx="8280920" cy="5184576"/>
          </a:xfrm>
        </p:spPr>
        <p:txBody>
          <a:bodyPr>
            <a:normAutofit/>
          </a:bodyPr>
          <a:lstStyle/>
          <a:p>
            <a:pPr lvl="0" algn="just"/>
            <a:r>
              <a:rPr lang="ru-RU" sz="2200" b="1" dirty="0" smtClean="0"/>
              <a:t>	</a:t>
            </a:r>
          </a:p>
          <a:p>
            <a:pPr lvl="0" algn="just"/>
            <a:endParaRPr lang="ru-RU" sz="2200" b="1" dirty="0" smtClean="0"/>
          </a:p>
          <a:p>
            <a:pPr lvl="0" algn="just"/>
            <a:r>
              <a:rPr lang="ru-RU" sz="2200" b="1" dirty="0" smtClean="0"/>
              <a:t>	</a:t>
            </a:r>
            <a:r>
              <a:rPr lang="ru-RU" sz="2200" b="1" dirty="0" smtClean="0">
                <a:solidFill>
                  <a:srgbClr val="7030A0"/>
                </a:solidFill>
              </a:rPr>
              <a:t>Единственным специализированным</a:t>
            </a:r>
            <a:r>
              <a:rPr lang="ru-RU" sz="2200" dirty="0" smtClean="0">
                <a:solidFill>
                  <a:srgbClr val="7030A0"/>
                </a:solidFill>
              </a:rPr>
              <a:t> </a:t>
            </a:r>
            <a:r>
              <a:rPr lang="ru-RU" sz="2200" b="1" dirty="0" smtClean="0">
                <a:solidFill>
                  <a:srgbClr val="7030A0"/>
                </a:solidFill>
              </a:rPr>
              <a:t>органом, который правомочен давать рекомендации по условиям образования детей с особенностями развития, является ПМПК, которая определяет их исходя из образовательных возможностей и потребностей ребенка. </a:t>
            </a:r>
            <a:endParaRPr lang="ru-RU" sz="2200" dirty="0" smtClean="0">
              <a:solidFill>
                <a:srgbClr val="7030A0"/>
              </a:solidFill>
            </a:endParaRPr>
          </a:p>
          <a:p>
            <a:pPr algn="just"/>
            <a:r>
              <a:rPr lang="ru-RU" sz="2200" b="1" dirty="0" smtClean="0">
                <a:solidFill>
                  <a:srgbClr val="7030A0"/>
                </a:solidFill>
              </a:rPr>
              <a:t>   Заключение ПМПК является основанием для изменения ИПР по условиям образования.</a:t>
            </a:r>
            <a:endParaRPr lang="ru-RU" sz="2200" dirty="0" smtClean="0">
              <a:solidFill>
                <a:srgbClr val="7030A0"/>
              </a:solidFill>
            </a:endParaRPr>
          </a:p>
          <a:p>
            <a:pPr algn="just"/>
            <a:r>
              <a:rPr lang="ru-RU" sz="2200" b="1" dirty="0" smtClean="0"/>
              <a:t>	</a:t>
            </a:r>
            <a:r>
              <a:rPr lang="ru-RU" b="1" dirty="0" smtClean="0"/>
              <a:t/>
            </a:r>
            <a:br>
              <a:rPr lang="ru-RU" b="1" dirty="0" smtClean="0"/>
            </a:br>
            <a:endParaRPr lang="ru-RU" dirty="0" smtClean="0"/>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394722"/>
          </a:xfrm>
        </p:spPr>
        <p:txBody>
          <a:bodyPr>
            <a:normAutofit/>
          </a:bodyPr>
          <a:lstStyle/>
          <a:p>
            <a:pPr algn="just">
              <a:lnSpc>
                <a:spcPct val="80000"/>
              </a:lnSpc>
            </a:pPr>
            <a:r>
              <a:rPr lang="ru-RU" altLang="ru-RU" sz="2200" dirty="0" smtClean="0"/>
              <a:t>Согласно п.21 раздела </a:t>
            </a:r>
            <a:r>
              <a:rPr lang="en-US" altLang="ru-RU" sz="2200" dirty="0" smtClean="0"/>
              <a:t>II</a:t>
            </a:r>
            <a:r>
              <a:rPr lang="ru-RU" altLang="ru-RU" sz="2200" dirty="0" smtClean="0"/>
              <a:t> приказа Министерства образования и науки РФ от 20 сентября 2013 года № 1082 «Об утверждении положения о </a:t>
            </a:r>
            <a:r>
              <a:rPr lang="ru-RU" altLang="ru-RU" sz="2200" dirty="0" err="1" smtClean="0"/>
              <a:t>психолого-медико-педагогической</a:t>
            </a:r>
            <a:r>
              <a:rPr lang="ru-RU" altLang="ru-RU" sz="2200" dirty="0" smtClean="0"/>
              <a:t> комиссии» структура коллегиального заключения ПМПК включает:</a:t>
            </a:r>
            <a:br>
              <a:rPr lang="ru-RU" altLang="ru-RU" sz="2200" dirty="0" smtClean="0"/>
            </a:br>
            <a:r>
              <a:rPr lang="ru-RU" altLang="ru-RU" sz="2200" dirty="0" smtClean="0"/>
              <a:t/>
            </a:r>
            <a:br>
              <a:rPr lang="ru-RU" altLang="ru-RU" sz="2200" dirty="0" smtClean="0"/>
            </a:br>
            <a:r>
              <a:rPr lang="ru-RU" altLang="ru-RU" sz="2200" dirty="0" smtClean="0"/>
              <a:t>      1. Обоснованные выводы о наличии либо отсутствии у ребенка особенностей в физическом и/или психическом развитии и/или отклонений в поведении.</a:t>
            </a:r>
            <a:br>
              <a:rPr lang="ru-RU" altLang="ru-RU" sz="2200" dirty="0" smtClean="0"/>
            </a:br>
            <a:r>
              <a:rPr lang="ru-RU" altLang="ru-RU" sz="2200" dirty="0" smtClean="0"/>
              <a:t/>
            </a:r>
            <a:br>
              <a:rPr lang="ru-RU" altLang="ru-RU" sz="2200" dirty="0" smtClean="0"/>
            </a:br>
            <a:r>
              <a:rPr lang="ru-RU" altLang="ru-RU" sz="2200" dirty="0" smtClean="0"/>
              <a:t>      2.   Рекомендации по созданию специальных условий обучения:  </a:t>
            </a:r>
            <a:br>
              <a:rPr lang="ru-RU" altLang="ru-RU" sz="2200" dirty="0" smtClean="0"/>
            </a:br>
            <a:r>
              <a:rPr lang="ru-RU" altLang="ru-RU" sz="2200" dirty="0" smtClean="0"/>
              <a:t>              2.1. образовательная программа; </a:t>
            </a:r>
            <a:br>
              <a:rPr lang="ru-RU" altLang="ru-RU" sz="2200" dirty="0" smtClean="0"/>
            </a:br>
            <a:r>
              <a:rPr lang="ru-RU" altLang="ru-RU" sz="2200" dirty="0" smtClean="0"/>
              <a:t>              2.2. рекомендуемая образовательная организация (класс, группа) и форма  </a:t>
            </a:r>
            <a:br>
              <a:rPr lang="ru-RU" altLang="ru-RU" sz="2200" dirty="0" smtClean="0"/>
            </a:br>
            <a:r>
              <a:rPr lang="ru-RU" altLang="ru-RU" sz="2200" dirty="0" smtClean="0"/>
              <a:t>                    получения образования;</a:t>
            </a:r>
            <a:br>
              <a:rPr lang="ru-RU" altLang="ru-RU" sz="2200" dirty="0" smtClean="0"/>
            </a:br>
            <a:r>
              <a:rPr lang="ru-RU" altLang="ru-RU" sz="2200" dirty="0" smtClean="0"/>
              <a:t>              2.3. </a:t>
            </a:r>
            <a:r>
              <a:rPr lang="ru-RU" altLang="ru-RU" sz="2200" dirty="0" err="1" smtClean="0"/>
              <a:t>психолого-медико-педагогическое</a:t>
            </a:r>
            <a:r>
              <a:rPr lang="ru-RU" altLang="ru-RU" sz="2200" dirty="0" smtClean="0"/>
              <a:t> сопровождение (необходимое сопровождение специалистами, рекомендации по созданию специальных условий, срок и показания к повторному обследованию на ПМПК; иное.</a:t>
            </a:r>
            <a:r>
              <a:rPr lang="ru-RU" altLang="ru-RU" sz="4400" dirty="0" smtClean="0"/>
              <a:t/>
            </a:r>
            <a:br>
              <a:rPr lang="ru-RU" altLang="ru-RU" sz="4400" dirty="0" smtClean="0"/>
            </a:b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322714"/>
          </a:xfrm>
        </p:spPr>
        <p:txBody>
          <a:bodyPr>
            <a:normAutofit fontScale="90000"/>
          </a:bodyPr>
          <a:lstStyle/>
          <a:p>
            <a:pPr algn="just">
              <a:lnSpc>
                <a:spcPct val="80000"/>
              </a:lnSpc>
            </a:pPr>
            <a:r>
              <a:rPr lang="ru-RU" altLang="ru-RU" sz="2200" dirty="0" smtClean="0"/>
              <a:t>Разработаны два варианта заключений ПМПК:</a:t>
            </a:r>
            <a:br>
              <a:rPr lang="ru-RU" altLang="ru-RU" sz="2200" dirty="0" smtClean="0"/>
            </a:br>
            <a:r>
              <a:rPr lang="ru-RU" altLang="ru-RU" sz="2200" dirty="0" smtClean="0"/>
              <a:t/>
            </a:r>
            <a:br>
              <a:rPr lang="ru-RU" altLang="ru-RU" sz="2200" dirty="0" smtClean="0"/>
            </a:br>
            <a:r>
              <a:rPr lang="ru-RU" altLang="ru-RU" sz="2200" dirty="0" smtClean="0"/>
              <a:t>1 вариант – в случае согласия родителей на обучение и воспитание ребенка в условиях специально созданной группы, класса, образовательной организации для той или иной категории детей с ОВЗ. В данном варианте указывается необходимость обучения ребёнка по адаптированной основной образовательной программе с указанием формы получения образования и условий, необходимых для обучения и воспитания.</a:t>
            </a:r>
            <a:br>
              <a:rPr lang="ru-RU" altLang="ru-RU" sz="2200" dirty="0" smtClean="0"/>
            </a:br>
            <a:r>
              <a:rPr lang="ru-RU" altLang="ru-RU" sz="2200" dirty="0" smtClean="0"/>
              <a:t/>
            </a:r>
            <a:br>
              <a:rPr lang="ru-RU" altLang="ru-RU" sz="2200" dirty="0" smtClean="0"/>
            </a:br>
            <a:r>
              <a:rPr lang="ru-RU" altLang="ru-RU" sz="2200" dirty="0" smtClean="0"/>
              <a:t>2 вариант – в случае предполагаемой эффективности инклюзивного обучения, при отказе родителей от обучения и воспитания в условиях специально созданной группы, класса, образовательной организации для той или иной категории детей с ОВЗ, либо территориальной недоступностью необходимого варианта учреждений, рекомендуется инклюзивное обучение в условиях общеобразовательной группы, класса. Здесь особое внимание уделяется определению специальных условий (организационное, психолого-педагогическое и кадровое обеспечение), а также прилагаются краткие рекомендации по организации обучения и воспитания данного ребёнка в условиях общеобразовательного класса, группы.</a:t>
            </a:r>
            <a:r>
              <a:rPr lang="ru-RU" altLang="ru-RU" sz="4400" dirty="0" smtClean="0"/>
              <a:t/>
            </a:r>
            <a:br>
              <a:rPr lang="ru-RU" altLang="ru-RU" sz="4400" dirty="0" smtClean="0"/>
            </a:b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1"/>
            <a:ext cx="8280920" cy="1008111"/>
          </a:xfrm>
        </p:spPr>
        <p:txBody>
          <a:bodyPr>
            <a:normAutofit/>
          </a:bodyPr>
          <a:lstStyle/>
          <a:p>
            <a:pPr algn="ctr"/>
            <a:r>
              <a:rPr lang="ru-RU" sz="2000" dirty="0" smtClean="0">
                <a:solidFill>
                  <a:srgbClr val="00B050"/>
                </a:solidFill>
              </a:rPr>
              <a:t>Индивидуальная программа реабилитации ребёнка-инвалида,            выдаваемая федеральными государственными учреждениями</a:t>
            </a:r>
            <a:br>
              <a:rPr lang="ru-RU" sz="2000" dirty="0" smtClean="0">
                <a:solidFill>
                  <a:srgbClr val="00B050"/>
                </a:solidFill>
              </a:rPr>
            </a:br>
            <a:r>
              <a:rPr lang="ru-RU" sz="2000" dirty="0" smtClean="0">
                <a:solidFill>
                  <a:srgbClr val="00B050"/>
                </a:solidFill>
              </a:rPr>
              <a:t>                          медико-социальной экспертизы</a:t>
            </a:r>
            <a:endParaRPr lang="ru-RU" sz="2000" dirty="0">
              <a:solidFill>
                <a:srgbClr val="00B050"/>
              </a:solidFill>
            </a:endParaRPr>
          </a:p>
        </p:txBody>
      </p:sp>
      <p:sp>
        <p:nvSpPr>
          <p:cNvPr id="3" name="Подзаголовок 2"/>
          <p:cNvSpPr>
            <a:spLocks noGrp="1"/>
          </p:cNvSpPr>
          <p:nvPr>
            <p:ph type="subTitle" idx="1"/>
          </p:nvPr>
        </p:nvSpPr>
        <p:spPr>
          <a:xfrm>
            <a:off x="395536" y="1772816"/>
            <a:ext cx="8280920" cy="4824536"/>
          </a:xfrm>
        </p:spPr>
        <p:txBody>
          <a:bodyPr>
            <a:normAutofit/>
          </a:bodyPr>
          <a:lstStyle/>
          <a:p>
            <a:pPr algn="ctr"/>
            <a:r>
              <a:rPr lang="ru-RU" sz="2000" b="1" dirty="0" smtClean="0">
                <a:solidFill>
                  <a:srgbClr val="00B050"/>
                </a:solidFill>
              </a:rPr>
              <a:t/>
            </a:r>
            <a:br>
              <a:rPr lang="ru-RU" sz="2000" b="1" dirty="0" smtClean="0">
                <a:solidFill>
                  <a:srgbClr val="00B050"/>
                </a:solidFill>
              </a:rPr>
            </a:br>
            <a:endParaRPr lang="ru-RU" sz="2000" b="1" dirty="0" smtClean="0">
              <a:solidFill>
                <a:srgbClr val="00B050"/>
              </a:solidFill>
            </a:endParaRPr>
          </a:p>
          <a:p>
            <a:pPr algn="ctr"/>
            <a:endParaRPr lang="ru-RU" sz="2000" b="1" dirty="0" smtClean="0">
              <a:solidFill>
                <a:srgbClr val="00B050"/>
              </a:solidFill>
            </a:endParaRPr>
          </a:p>
          <a:p>
            <a:pPr algn="ctr"/>
            <a:r>
              <a:rPr lang="ru-RU" sz="2000" b="1" dirty="0" smtClean="0">
                <a:solidFill>
                  <a:schemeClr val="accent3">
                    <a:lumMod val="50000"/>
                  </a:schemeClr>
                </a:solidFill>
              </a:rPr>
              <a:t>Мероприятия психолого-педагогической реабилитации</a:t>
            </a:r>
            <a:endParaRPr lang="ru-RU" sz="2000" dirty="0" smtClean="0">
              <a:solidFill>
                <a:schemeClr val="accent3">
                  <a:lumMod val="50000"/>
                </a:schemeClr>
              </a:solidFill>
            </a:endParaRPr>
          </a:p>
          <a:p>
            <a:pPr algn="just" fontAlgn="base"/>
            <a:r>
              <a:rPr lang="ru-RU" sz="2000" dirty="0" smtClean="0">
                <a:solidFill>
                  <a:srgbClr val="00B050"/>
                </a:solidFill>
              </a:rPr>
              <a:t>        </a:t>
            </a:r>
          </a:p>
          <a:p>
            <a:endParaRPr lang="ru-RU" dirty="0"/>
          </a:p>
        </p:txBody>
      </p:sp>
      <p:graphicFrame>
        <p:nvGraphicFramePr>
          <p:cNvPr id="4" name="Таблица 3"/>
          <p:cNvGraphicFramePr>
            <a:graphicFrameLocks noGrp="1"/>
          </p:cNvGraphicFramePr>
          <p:nvPr/>
        </p:nvGraphicFramePr>
        <p:xfrm>
          <a:off x="395536" y="3789040"/>
          <a:ext cx="8424936" cy="1554480"/>
        </p:xfrm>
        <a:graphic>
          <a:graphicData uri="http://schemas.openxmlformats.org/drawingml/2006/table">
            <a:tbl>
              <a:tblPr firstRow="1" bandRow="1">
                <a:tableStyleId>{F5AB1C69-6EDB-4FF4-983F-18BD219EF322}</a:tableStyleId>
              </a:tblPr>
              <a:tblGrid>
                <a:gridCol w="2184895"/>
                <a:gridCol w="2184895"/>
                <a:gridCol w="2184895"/>
                <a:gridCol w="1870251"/>
              </a:tblGrid>
              <a:tr h="331924">
                <a:tc>
                  <a:txBody>
                    <a:bodyPr/>
                    <a:lstStyle/>
                    <a:p>
                      <a:pPr algn="ctr"/>
                      <a:r>
                        <a:rPr lang="ru-RU" dirty="0" smtClean="0"/>
                        <a:t>Перечень мероприятий</a:t>
                      </a:r>
                      <a:endParaRPr lang="ru-RU" dirty="0"/>
                    </a:p>
                  </a:txBody>
                  <a:tcPr/>
                </a:tc>
                <a:tc>
                  <a:txBody>
                    <a:bodyPr/>
                    <a:lstStyle/>
                    <a:p>
                      <a:pPr algn="ctr"/>
                      <a:r>
                        <a:rPr lang="ru-RU" dirty="0" smtClean="0"/>
                        <a:t>Срок</a:t>
                      </a:r>
                      <a:endParaRPr lang="ru-RU" dirty="0"/>
                    </a:p>
                  </a:txBody>
                  <a:tcPr/>
                </a:tc>
                <a:tc>
                  <a:txBody>
                    <a:bodyPr/>
                    <a:lstStyle/>
                    <a:p>
                      <a:pPr algn="ctr"/>
                      <a:r>
                        <a:rPr lang="ru-RU" dirty="0" smtClean="0"/>
                        <a:t>Исполнитель</a:t>
                      </a:r>
                      <a:endParaRPr lang="ru-RU" dirty="0"/>
                    </a:p>
                  </a:txBody>
                  <a:tcPr/>
                </a:tc>
                <a:tc>
                  <a:txBody>
                    <a:bodyPr/>
                    <a:lstStyle/>
                    <a:p>
                      <a:pPr algn="ctr"/>
                      <a:r>
                        <a:rPr lang="ru-RU" dirty="0" smtClean="0"/>
                        <a:t>Отметка о выполнении или невыполнении</a:t>
                      </a:r>
                      <a:endParaRPr lang="ru-RU" dirty="0"/>
                    </a:p>
                  </a:txBody>
                  <a:tcPr/>
                </a:tc>
              </a:tr>
              <a:tr h="265152">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1"/>
            <a:ext cx="8280920" cy="1008111"/>
          </a:xfrm>
        </p:spPr>
        <p:txBody>
          <a:bodyPr>
            <a:normAutofit/>
          </a:bodyPr>
          <a:lstStyle/>
          <a:p>
            <a:pPr algn="ctr"/>
            <a:r>
              <a:rPr lang="ru-RU" sz="1600" dirty="0" smtClean="0">
                <a:solidFill>
                  <a:srgbClr val="C00000"/>
                </a:solidFill>
              </a:rPr>
              <a:t>Мероприятия психолого-педагогической реабилитации</a:t>
            </a:r>
            <a:br>
              <a:rPr lang="ru-RU" sz="1600" dirty="0" smtClean="0">
                <a:solidFill>
                  <a:srgbClr val="C00000"/>
                </a:solidFill>
              </a:rPr>
            </a:br>
            <a:endParaRPr lang="ru-RU" sz="1600" dirty="0">
              <a:solidFill>
                <a:srgbClr val="C00000"/>
              </a:solidFill>
            </a:endParaRPr>
          </a:p>
        </p:txBody>
      </p:sp>
      <p:sp>
        <p:nvSpPr>
          <p:cNvPr id="3" name="Подзаголовок 2"/>
          <p:cNvSpPr>
            <a:spLocks noGrp="1"/>
          </p:cNvSpPr>
          <p:nvPr>
            <p:ph type="subTitle" idx="1"/>
          </p:nvPr>
        </p:nvSpPr>
        <p:spPr>
          <a:xfrm>
            <a:off x="395536" y="1700808"/>
            <a:ext cx="8280920" cy="4968552"/>
          </a:xfrm>
        </p:spPr>
        <p:txBody>
          <a:bodyPr>
            <a:normAutofit fontScale="55000" lnSpcReduction="20000"/>
          </a:bodyPr>
          <a:lstStyle/>
          <a:p>
            <a:pPr lvl="0" algn="just"/>
            <a:r>
              <a:rPr lang="ru-RU" b="1" dirty="0" smtClean="0">
                <a:solidFill>
                  <a:srgbClr val="C00000"/>
                </a:solidFill>
              </a:rPr>
              <a:t>	</a:t>
            </a:r>
            <a:r>
              <a:rPr lang="ru-RU" b="1" dirty="0" smtClean="0">
                <a:solidFill>
                  <a:srgbClr val="7030A0"/>
                </a:solidFill>
              </a:rPr>
              <a:t>Получение  дошкольного    воспитания и обучения                                      Тип    дошкольного    образовательного учреждения    (нужное    подчеркнуть): дошкольное      учреждение      общего назначения;   дошкольное    учреждение общего   назначения   с    соблюдением   специального   режима;   коррекционная группа в дошкольном учреждении  общего назначения;         специализированное (коррекционное)         учреждение для обучающихся,           воспитанников с ограниченными  возможностями  здоровья (указать вид):______________ </a:t>
            </a:r>
            <a:endParaRPr lang="ru-RU" dirty="0" smtClean="0">
              <a:solidFill>
                <a:srgbClr val="7030A0"/>
              </a:solidFill>
            </a:endParaRPr>
          </a:p>
          <a:p>
            <a:pPr lvl="0" algn="just"/>
            <a:r>
              <a:rPr lang="ru-RU" b="1" dirty="0" smtClean="0">
                <a:solidFill>
                  <a:srgbClr val="7030A0"/>
                </a:solidFill>
              </a:rPr>
              <a:t>Проведение    психолого-педагогической коррекции.</a:t>
            </a:r>
            <a:endParaRPr lang="ru-RU" dirty="0" smtClean="0">
              <a:solidFill>
                <a:srgbClr val="7030A0"/>
              </a:solidFill>
            </a:endParaRPr>
          </a:p>
          <a:p>
            <a:pPr lvl="0" algn="just"/>
            <a:r>
              <a:rPr lang="ru-RU" b="1" dirty="0" smtClean="0">
                <a:solidFill>
                  <a:srgbClr val="7030A0"/>
                </a:solidFill>
              </a:rPr>
              <a:t>Виды          психолого-педагогической коррекции,   в    которой    нуждается ребенок-инвалид (нужное  подчеркнуть): коррекция   несформированных    высших психических                   функций, эмоционально-волевых       нарушений и поведенческих     реакций,     речевых недостатков, взаимоотношений в  семье, детском   коллективе,   с   учителями; формирование  мотивации  к   обучению, социально-бытовых  навыков  и   других навыков                (вписать каких) _______________________ </a:t>
            </a:r>
            <a:endParaRPr lang="ru-RU" dirty="0" smtClean="0">
              <a:solidFill>
                <a:srgbClr val="7030A0"/>
              </a:solidFill>
            </a:endParaRPr>
          </a:p>
          <a:p>
            <a:pPr algn="just"/>
            <a:r>
              <a:rPr lang="ru-RU" b="1" dirty="0" smtClean="0">
                <a:solidFill>
                  <a:srgbClr val="7030A0"/>
                </a:solidFill>
              </a:rPr>
              <a:t>II. Порядок разработки индивидуальной программы реабилитации инвалида (ребенка-инвалида)</a:t>
            </a:r>
            <a:endParaRPr lang="ru-RU" dirty="0" smtClean="0">
              <a:solidFill>
                <a:srgbClr val="7030A0"/>
              </a:solidFill>
            </a:endParaRPr>
          </a:p>
          <a:p>
            <a:pPr lvl="0" algn="just"/>
            <a:r>
              <a:rPr lang="ru-RU" b="1" dirty="0" smtClean="0">
                <a:solidFill>
                  <a:srgbClr val="7030A0"/>
                </a:solidFill>
              </a:rPr>
              <a:t>В случае необходимости по приглашению руководителя бюро (главного бюро, Федерального бюро) в формировании индивидуальной программы реабилитации инвалида (ребенка-инвалида) могут участвовать с правом совещательного голоса специалисты учреждений здравоохранения, государственных внебюджетных фондов, государственной службы занятости населения, работодатели, педагоги и другие специалисты.</a:t>
            </a:r>
            <a:endParaRPr lang="ru-RU" dirty="0" smtClean="0">
              <a:solidFill>
                <a:srgbClr val="7030A0"/>
              </a:solidFill>
            </a:endParaRP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8136904" cy="864095"/>
          </a:xfrm>
        </p:spPr>
        <p:txBody>
          <a:bodyPr/>
          <a:lstStyle/>
          <a:p>
            <a:pPr algn="ctr"/>
            <a:r>
              <a:rPr lang="ru-RU" dirty="0" smtClean="0">
                <a:solidFill>
                  <a:srgbClr val="7030A0"/>
                </a:solidFill>
              </a:rPr>
              <a:t>Содержание ИПР</a:t>
            </a:r>
            <a:endParaRPr lang="ru-RU" dirty="0">
              <a:solidFill>
                <a:srgbClr val="7030A0"/>
              </a:solidFill>
            </a:endParaRPr>
          </a:p>
        </p:txBody>
      </p:sp>
      <p:sp>
        <p:nvSpPr>
          <p:cNvPr id="3" name="Подзаголовок 2"/>
          <p:cNvSpPr>
            <a:spLocks noGrp="1"/>
          </p:cNvSpPr>
          <p:nvPr>
            <p:ph type="subTitle" idx="1"/>
          </p:nvPr>
        </p:nvSpPr>
        <p:spPr>
          <a:xfrm>
            <a:off x="539552" y="1628800"/>
            <a:ext cx="8136904" cy="4896544"/>
          </a:xfrm>
        </p:spPr>
        <p:txBody>
          <a:bodyPr>
            <a:normAutofit fontScale="55000" lnSpcReduction="20000"/>
          </a:bodyPr>
          <a:lstStyle/>
          <a:p>
            <a:endParaRPr lang="ru-RU" dirty="0" smtClean="0"/>
          </a:p>
          <a:p>
            <a:pPr lvl="0" algn="just"/>
            <a:r>
              <a:rPr lang="ru-RU" b="1" dirty="0" smtClean="0">
                <a:solidFill>
                  <a:srgbClr val="7030A0"/>
                </a:solidFill>
              </a:rPr>
              <a:t>	</a:t>
            </a:r>
            <a:r>
              <a:rPr lang="ru-RU" dirty="0" smtClean="0">
                <a:solidFill>
                  <a:srgbClr val="7030A0"/>
                </a:solidFill>
              </a:rPr>
              <a:t>ИПР должна содержать все необходимые инвалиду реабилитационные услуги и технические средства реабилитации – как включенные в Федеральный перечень реабилитационных мероприятий, технических средств реабилитации и услуг, предоставляемых инвалиду, так и не включенные в него.</a:t>
            </a:r>
          </a:p>
          <a:p>
            <a:pPr algn="ctr"/>
            <a:r>
              <a:rPr lang="ru-RU" b="1" dirty="0" smtClean="0">
                <a:solidFill>
                  <a:srgbClr val="7030A0"/>
                </a:solidFill>
              </a:rPr>
              <a:t>Основание для изменения ИПР </a:t>
            </a:r>
            <a:br>
              <a:rPr lang="ru-RU" b="1" dirty="0" smtClean="0">
                <a:solidFill>
                  <a:srgbClr val="7030A0"/>
                </a:solidFill>
              </a:rPr>
            </a:br>
            <a:r>
              <a:rPr lang="ru-RU" b="1" dirty="0" smtClean="0">
                <a:solidFill>
                  <a:srgbClr val="7030A0"/>
                </a:solidFill>
              </a:rPr>
              <a:t>по условиям образования</a:t>
            </a:r>
            <a:endParaRPr lang="ru-RU" dirty="0" smtClean="0">
              <a:solidFill>
                <a:srgbClr val="7030A0"/>
              </a:solidFill>
            </a:endParaRPr>
          </a:p>
          <a:p>
            <a:pPr lvl="0" algn="just"/>
            <a:r>
              <a:rPr lang="ru-RU" b="1" dirty="0" smtClean="0">
                <a:solidFill>
                  <a:srgbClr val="7030A0"/>
                </a:solidFill>
              </a:rPr>
              <a:t>	</a:t>
            </a:r>
            <a:r>
              <a:rPr lang="ru-RU" dirty="0" smtClean="0">
                <a:solidFill>
                  <a:srgbClr val="7030A0"/>
                </a:solidFill>
              </a:rPr>
              <a:t>Единственным специализированным органом, который правомочен давать рекомендации по условиям образования детей с особенностями развития, является ПМПК, которая определяет их, исходя из образовательных возможностей и потребностей ребенка. </a:t>
            </a:r>
          </a:p>
          <a:p>
            <a:pPr algn="just"/>
            <a:r>
              <a:rPr lang="ru-RU" dirty="0" smtClean="0">
                <a:solidFill>
                  <a:srgbClr val="7030A0"/>
                </a:solidFill>
              </a:rPr>
              <a:t>   Заключение ПМПК является основанием для изменения ИПР по условиям образования.</a:t>
            </a:r>
          </a:p>
          <a:p>
            <a:pPr algn="ctr"/>
            <a:r>
              <a:rPr lang="ru-RU" b="1" dirty="0" smtClean="0">
                <a:solidFill>
                  <a:srgbClr val="7030A0"/>
                </a:solidFill>
              </a:rPr>
              <a:t>Направления реализации ИПР в образовательном учреждении</a:t>
            </a:r>
            <a:endParaRPr lang="ru-RU" dirty="0" smtClean="0">
              <a:solidFill>
                <a:srgbClr val="7030A0"/>
              </a:solidFill>
            </a:endParaRPr>
          </a:p>
          <a:p>
            <a:pPr lvl="0" algn="just"/>
            <a:r>
              <a:rPr lang="ru-RU" b="1" dirty="0" smtClean="0">
                <a:solidFill>
                  <a:srgbClr val="7030A0"/>
                </a:solidFill>
              </a:rPr>
              <a:t>- </a:t>
            </a:r>
            <a:r>
              <a:rPr lang="ru-RU" dirty="0" smtClean="0">
                <a:solidFill>
                  <a:srgbClr val="7030A0"/>
                </a:solidFill>
              </a:rPr>
              <a:t>Организация постоянного сопровождения в процессе обучения специальным помощником (ребенок может нуждаться как в постоянном сопровождении, так и в сопровождении на период адаптации).</a:t>
            </a:r>
          </a:p>
          <a:p>
            <a:pPr lvl="0" algn="just"/>
            <a:r>
              <a:rPr lang="ru-RU" dirty="0" smtClean="0">
                <a:solidFill>
                  <a:srgbClr val="7030A0"/>
                </a:solidFill>
              </a:rPr>
              <a:t>- Психолого-педагогическое сопровождение образовательного процесса ребёнка-инвалида.</a:t>
            </a:r>
          </a:p>
          <a:p>
            <a:pPr lvl="0" algn="just"/>
            <a:r>
              <a:rPr lang="ru-RU" dirty="0" smtClean="0">
                <a:solidFill>
                  <a:srgbClr val="7030A0"/>
                </a:solidFill>
              </a:rPr>
              <a:t>- Организация обучения ребенка-инвалида по индивидуальному учебному плану.</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424936" cy="1080119"/>
          </a:xfrm>
        </p:spPr>
        <p:txBody>
          <a:bodyPr>
            <a:normAutofit fontScale="90000"/>
          </a:bodyPr>
          <a:lstStyle/>
          <a:p>
            <a:pPr algn="ct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ru-RU" sz="1600" dirty="0" smtClean="0">
                <a:solidFill>
                  <a:schemeClr val="accent6">
                    <a:lumMod val="50000"/>
                  </a:schemeClr>
                </a:solidFill>
                <a:latin typeface="Times New Roman" pitchFamily="18" charset="0"/>
                <a:cs typeface="Times New Roman" pitchFamily="18" charset="0"/>
              </a:rPr>
              <a:t>Приказ Министерства образования и науки РФ от 30 августа 2013 г. №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r>
              <a:rPr lang="ru-RU" sz="1400" dirty="0" smtClean="0">
                <a:solidFill>
                  <a:schemeClr val="accent6">
                    <a:lumMod val="50000"/>
                  </a:schemeClr>
                </a:solidFill>
                <a:latin typeface="Times New Roman" pitchFamily="18" charset="0"/>
                <a:cs typeface="Times New Roman" pitchFamily="18" charset="0"/>
              </a:rPr>
              <a:t/>
            </a:r>
            <a:br>
              <a:rPr lang="ru-RU" sz="1400" dirty="0" smtClean="0">
                <a:solidFill>
                  <a:schemeClr val="accent6">
                    <a:lumMod val="50000"/>
                  </a:schemeClr>
                </a:solidFill>
                <a:latin typeface="Times New Roman" pitchFamily="18" charset="0"/>
                <a:cs typeface="Times New Roman" pitchFamily="18" charset="0"/>
              </a:rPr>
            </a:br>
            <a:endParaRPr lang="ru-RU" sz="1400" dirty="0">
              <a:solidFill>
                <a:schemeClr val="accent6">
                  <a:lumMod val="50000"/>
                </a:schemeClr>
              </a:solidFill>
            </a:endParaRPr>
          </a:p>
        </p:txBody>
      </p:sp>
      <p:sp>
        <p:nvSpPr>
          <p:cNvPr id="3" name="Подзаголовок 2"/>
          <p:cNvSpPr>
            <a:spLocks noGrp="1"/>
          </p:cNvSpPr>
          <p:nvPr>
            <p:ph type="subTitle" idx="1"/>
          </p:nvPr>
        </p:nvSpPr>
        <p:spPr>
          <a:xfrm>
            <a:off x="395536" y="1628800"/>
            <a:ext cx="8424936" cy="4896544"/>
          </a:xfrm>
        </p:spPr>
        <p:txBody>
          <a:bodyPr>
            <a:normAutofit fontScale="92500" lnSpcReduction="10000"/>
          </a:bodyPr>
          <a:lstStyle/>
          <a:p>
            <a:pPr algn="just"/>
            <a:r>
              <a:rPr lang="ru-RU" sz="2800" b="1" dirty="0" smtClean="0">
                <a:latin typeface="Times New Roman" pitchFamily="18" charset="0"/>
                <a:cs typeface="Times New Roman" pitchFamily="18" charset="0"/>
              </a:rPr>
              <a:t>	</a:t>
            </a:r>
          </a:p>
          <a:p>
            <a:pPr algn="just"/>
            <a:r>
              <a:rPr lang="ru-RU" sz="28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«Содержание дошкольного образования и условия организации обучения и воспитания детей с ограниченными возможностями здоровья определяются </a:t>
            </a:r>
            <a:r>
              <a:rPr lang="ru-RU" sz="3200" b="1" i="1" u="sng" dirty="0" smtClean="0">
                <a:latin typeface="Times New Roman" pitchFamily="18" charset="0"/>
                <a:cs typeface="Times New Roman" pitchFamily="18" charset="0"/>
              </a:rPr>
              <a:t>адаптированной образовательной программой,</a:t>
            </a:r>
            <a:r>
              <a:rPr lang="ru-RU" sz="3200" b="1" dirty="0" smtClean="0">
                <a:latin typeface="Times New Roman" pitchFamily="18" charset="0"/>
                <a:cs typeface="Times New Roman" pitchFamily="18" charset="0"/>
              </a:rPr>
              <a:t> а для инвалидов также в соответствии с индивидуальной программой реабилитации инвалида» (пункт 16)</a:t>
            </a:r>
            <a:br>
              <a:rPr lang="ru-RU" sz="32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1152128"/>
          </a:xfrm>
        </p:spPr>
        <p:txBody>
          <a:bodyPr>
            <a:normAutofit/>
          </a:bodyPr>
          <a:lstStyle/>
          <a:p>
            <a:r>
              <a:rPr lang="ru-RU" dirty="0" smtClean="0">
                <a:solidFill>
                  <a:srgbClr val="00B050"/>
                </a:solidFill>
              </a:rPr>
              <a:t>Инклюзивное образование</a:t>
            </a:r>
            <a:endParaRPr lang="ru-RU" dirty="0">
              <a:solidFill>
                <a:srgbClr val="00B050"/>
              </a:solidFill>
            </a:endParaRPr>
          </a:p>
        </p:txBody>
      </p:sp>
      <p:sp>
        <p:nvSpPr>
          <p:cNvPr id="3" name="Текст 2"/>
          <p:cNvSpPr>
            <a:spLocks noGrp="1"/>
          </p:cNvSpPr>
          <p:nvPr>
            <p:ph type="body" idx="1"/>
          </p:nvPr>
        </p:nvSpPr>
        <p:spPr>
          <a:xfrm>
            <a:off x="251520" y="1628800"/>
            <a:ext cx="8784976" cy="4968552"/>
          </a:xfrm>
        </p:spPr>
        <p:txBody>
          <a:bodyPr/>
          <a:lstStyle/>
          <a:p>
            <a:pPr algn="just"/>
            <a:r>
              <a:rPr lang="ru-RU" dirty="0" smtClean="0">
                <a:solidFill>
                  <a:schemeClr val="tx2">
                    <a:lumMod val="90000"/>
                  </a:schemeClr>
                </a:solidFill>
              </a:rPr>
              <a:t>	</a:t>
            </a:r>
          </a:p>
          <a:p>
            <a:pPr algn="just"/>
            <a:endParaRPr lang="ru-RU" b="1" dirty="0" smtClean="0">
              <a:solidFill>
                <a:schemeClr val="tx2">
                  <a:lumMod val="90000"/>
                </a:schemeClr>
              </a:solidFill>
            </a:endParaRPr>
          </a:p>
          <a:p>
            <a:pPr algn="just"/>
            <a:endParaRPr lang="ru-RU" b="1" dirty="0" smtClean="0">
              <a:solidFill>
                <a:schemeClr val="tx2">
                  <a:lumMod val="90000"/>
                </a:schemeClr>
              </a:solidFill>
            </a:endParaRPr>
          </a:p>
          <a:p>
            <a:pPr algn="just"/>
            <a:r>
              <a:rPr lang="ru-RU" b="1" dirty="0" smtClean="0">
                <a:solidFill>
                  <a:schemeClr val="tx2">
                    <a:lumMod val="90000"/>
                  </a:schemeClr>
                </a:solidFill>
              </a:rPr>
              <a:t>	</a:t>
            </a:r>
            <a:r>
              <a:rPr lang="ru-RU" b="1" dirty="0" smtClean="0">
                <a:solidFill>
                  <a:srgbClr val="92D050"/>
                </a:solidFill>
              </a:rPr>
              <a:t>Инклюзивное образование рассматривается как реализация права человека на получение качественного образования в соответствии с познавательными возможностями и в адекватной его здоровью среде по месту жительства.</a:t>
            </a: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352928" cy="1008111"/>
          </a:xfrm>
        </p:spPr>
        <p:txBody>
          <a:bodyPr>
            <a:normAutofit/>
          </a:bodyPr>
          <a:lstStyle/>
          <a:p>
            <a:pPr algn="ctr"/>
            <a:r>
              <a:rPr lang="ru-RU" sz="1600" dirty="0" err="1" smtClean="0">
                <a:solidFill>
                  <a:srgbClr val="7030A0"/>
                </a:solidFill>
                <a:latin typeface="Times New Roman" pitchFamily="18" charset="0"/>
                <a:cs typeface="Times New Roman" pitchFamily="18" charset="0"/>
              </a:rPr>
              <a:t>СанПиН</a:t>
            </a:r>
            <a:r>
              <a:rPr lang="ru-RU" sz="1600" dirty="0" smtClean="0">
                <a:solidFill>
                  <a:srgbClr val="7030A0"/>
                </a:solidFill>
                <a:latin typeface="Times New Roman" pitchFamily="18" charset="0"/>
                <a:cs typeface="Times New Roman" pitchFamily="18" charset="0"/>
              </a:rPr>
              <a:t> 2.4.1.3049-13", утв. постановлением Главного государственного санитарного врача РФ от 15.05.2013 № 26</a:t>
            </a:r>
            <a:endParaRPr lang="ru-RU" sz="1600" dirty="0">
              <a:solidFill>
                <a:srgbClr val="7030A0"/>
              </a:solidFill>
            </a:endParaRPr>
          </a:p>
        </p:txBody>
      </p:sp>
      <p:sp>
        <p:nvSpPr>
          <p:cNvPr id="3" name="Подзаголовок 2"/>
          <p:cNvSpPr>
            <a:spLocks noGrp="1"/>
          </p:cNvSpPr>
          <p:nvPr>
            <p:ph type="subTitle" idx="1"/>
          </p:nvPr>
        </p:nvSpPr>
        <p:spPr>
          <a:xfrm>
            <a:off x="395536" y="1556792"/>
            <a:ext cx="8352928" cy="5040560"/>
          </a:xfrm>
        </p:spPr>
        <p:txBody>
          <a:bodyPr>
            <a:normAutofit/>
          </a:bodyPr>
          <a:lstStyle/>
          <a:p>
            <a:pPr algn="just"/>
            <a:endParaRPr lang="ru-RU" sz="2800" b="1" dirty="0" smtClean="0">
              <a:solidFill>
                <a:srgbClr val="7030A0"/>
              </a:solidFill>
              <a:latin typeface="Times New Roman" pitchFamily="18" charset="0"/>
              <a:cs typeface="Times New Roman" pitchFamily="18" charset="0"/>
            </a:endParaRPr>
          </a:p>
          <a:p>
            <a:pPr algn="just"/>
            <a:r>
              <a:rPr lang="ru-RU" sz="2800" b="1" dirty="0" smtClean="0">
                <a:solidFill>
                  <a:srgbClr val="7030A0"/>
                </a:solidFill>
                <a:latin typeface="Times New Roman" pitchFamily="18" charset="0"/>
                <a:cs typeface="Times New Roman" pitchFamily="18" charset="0"/>
              </a:rPr>
              <a:t>«…</a:t>
            </a:r>
            <a:r>
              <a:rPr lang="ru-RU" sz="2800" b="1" i="1" u="sng" dirty="0" smtClean="0">
                <a:solidFill>
                  <a:srgbClr val="7030A0"/>
                </a:solidFill>
                <a:latin typeface="Times New Roman" pitchFamily="18" charset="0"/>
                <a:cs typeface="Times New Roman" pitchFamily="18" charset="0"/>
              </a:rPr>
              <a:t>Создать условия для детей  с ограниченными возможностями здоровья</a:t>
            </a:r>
            <a:r>
              <a:rPr lang="ru-RU" sz="2800" b="1" dirty="0" smtClean="0">
                <a:solidFill>
                  <a:srgbClr val="7030A0"/>
                </a:solidFill>
                <a:latin typeface="Times New Roman" pitchFamily="18" charset="0"/>
                <a:cs typeface="Times New Roman" pitchFamily="18" charset="0"/>
              </a:rPr>
              <a:t>,  детей-инвалидов в случае их пребывания в учреждении…» Нормы </a:t>
            </a:r>
            <a:r>
              <a:rPr lang="ru-RU" sz="2800" b="1" dirty="0" err="1" smtClean="0">
                <a:solidFill>
                  <a:srgbClr val="7030A0"/>
                </a:solidFill>
                <a:latin typeface="Times New Roman" pitchFamily="18" charset="0"/>
                <a:cs typeface="Times New Roman" pitchFamily="18" charset="0"/>
              </a:rPr>
              <a:t>СанПиН</a:t>
            </a:r>
            <a:r>
              <a:rPr lang="ru-RU" sz="2800" b="1" dirty="0" smtClean="0">
                <a:solidFill>
                  <a:srgbClr val="7030A0"/>
                </a:solidFill>
                <a:latin typeface="Times New Roman" pitchFamily="18" charset="0"/>
                <a:cs typeface="Times New Roman" pitchFamily="18" charset="0"/>
              </a:rPr>
              <a:t> 2.4.1.3049-13 распространяются на все дошкольные учреждения, независимо от их вида, организационно-правовых форм и форм собственности.</a:t>
            </a:r>
            <a:endParaRPr lang="en-US" sz="2800" b="1" dirty="0" smtClean="0">
              <a:solidFill>
                <a:srgbClr val="7030A0"/>
              </a:solidFill>
              <a:latin typeface="Times New Roman" pitchFamily="18" charset="0"/>
              <a:cs typeface="Times New Roman" pitchFamily="18" charset="0"/>
            </a:endParaRPr>
          </a:p>
          <a:p>
            <a:pPr algn="ctr"/>
            <a:r>
              <a:rPr lang="ru-RU" sz="1400" dirty="0" smtClean="0">
                <a:latin typeface="Times New Roman" pitchFamily="18" charset="0"/>
                <a:cs typeface="Times New Roman" pitchFamily="18" charset="0"/>
              </a:rPr>
              <a:t> </a:t>
            </a:r>
          </a:p>
          <a:p>
            <a:endParaRPr lang="ru-RU" sz="1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5"/>
            <a:ext cx="8352928" cy="504055"/>
          </a:xfrm>
        </p:spPr>
        <p:txBody>
          <a:bodyPr>
            <a:normAutofit/>
          </a:bodyPr>
          <a:lstStyle/>
          <a:p>
            <a:pPr algn="ctr"/>
            <a:r>
              <a:rPr lang="ru-RU" sz="1600" dirty="0" smtClean="0">
                <a:solidFill>
                  <a:srgbClr val="7030A0"/>
                </a:solidFill>
              </a:rPr>
              <a:t>Группы компенсирующей направленности</a:t>
            </a:r>
            <a:endParaRPr lang="ru-RU" sz="1600" dirty="0">
              <a:solidFill>
                <a:srgbClr val="7030A0"/>
              </a:solidFill>
            </a:endParaRPr>
          </a:p>
        </p:txBody>
      </p:sp>
      <p:sp>
        <p:nvSpPr>
          <p:cNvPr id="3" name="Подзаголовок 2"/>
          <p:cNvSpPr>
            <a:spLocks noGrp="1"/>
          </p:cNvSpPr>
          <p:nvPr>
            <p:ph type="subTitle" idx="1"/>
          </p:nvPr>
        </p:nvSpPr>
        <p:spPr>
          <a:xfrm>
            <a:off x="395536" y="1196752"/>
            <a:ext cx="8352928" cy="5400600"/>
          </a:xfrm>
        </p:spPr>
        <p:txBody>
          <a:bodyPr>
            <a:normAutofit lnSpcReduction="10000"/>
          </a:bodyPr>
          <a:lstStyle/>
          <a:p>
            <a:pPr algn="just"/>
            <a:r>
              <a:rPr lang="ru-RU" sz="1800" b="1" dirty="0" smtClean="0">
                <a:solidFill>
                  <a:srgbClr val="7030A0"/>
                </a:solidFill>
                <a:latin typeface="Times New Roman" pitchFamily="18" charset="0"/>
                <a:cs typeface="Times New Roman" pitchFamily="18" charset="0"/>
              </a:rPr>
              <a:t>	Образовательная деятельность по ОП ДО осуществляется в группах.</a:t>
            </a:r>
            <a:br>
              <a:rPr lang="ru-RU" sz="1800" b="1" dirty="0" smtClean="0">
                <a:solidFill>
                  <a:srgbClr val="7030A0"/>
                </a:solidFill>
                <a:latin typeface="Times New Roman" pitchFamily="18" charset="0"/>
                <a:cs typeface="Times New Roman" pitchFamily="18" charset="0"/>
              </a:rPr>
            </a:br>
            <a:endParaRPr lang="ru-RU" sz="1800" b="1" dirty="0" smtClean="0">
              <a:solidFill>
                <a:srgbClr val="7030A0"/>
              </a:solidFill>
              <a:latin typeface="Times New Roman" pitchFamily="18" charset="0"/>
              <a:cs typeface="Times New Roman" pitchFamily="18" charset="0"/>
            </a:endParaRPr>
          </a:p>
          <a:p>
            <a:pPr algn="just"/>
            <a:r>
              <a:rPr lang="ru-RU" sz="1800" b="1" dirty="0" smtClean="0">
                <a:solidFill>
                  <a:srgbClr val="7030A0"/>
                </a:solidFill>
                <a:latin typeface="Times New Roman" pitchFamily="18" charset="0"/>
                <a:cs typeface="Times New Roman" pitchFamily="18" charset="0"/>
              </a:rPr>
              <a:t>	В группах </a:t>
            </a:r>
            <a:r>
              <a:rPr lang="ru-RU" sz="1800" b="1" u="sng" dirty="0" smtClean="0">
                <a:solidFill>
                  <a:srgbClr val="7030A0"/>
                </a:solidFill>
                <a:latin typeface="Times New Roman" pitchFamily="18" charset="0"/>
                <a:cs typeface="Times New Roman" pitchFamily="18" charset="0"/>
              </a:rPr>
              <a:t>компенсирующей направленности</a:t>
            </a:r>
            <a:r>
              <a:rPr lang="ru-RU" sz="1800" b="1" dirty="0" smtClean="0">
                <a:solidFill>
                  <a:srgbClr val="7030A0"/>
                </a:solidFill>
                <a:latin typeface="Times New Roman" pitchFamily="18" charset="0"/>
                <a:cs typeface="Times New Roman" pitchFamily="18" charset="0"/>
              </a:rPr>
              <a:t> осуществляется реализация адаптированной образовательной программы дошкольного образования для детей с ОВЗ с учетом особенностей их психофизического развития, индивидуальных возможностей, обеспечивающей коррекцию нарушений развития и социальную адаптацию воспитанников с ОВЗ.</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(В связи с этим для получения общего образования детьми с ОВЗ в Организациях должны разрабатываться соответствующие адаптированные основные общеобразовательные программы (отдельными документами) с учетом особенностей их психофизического развития и индивидуальных возможностей). (комментарий к разделу </a:t>
            </a:r>
            <a:r>
              <a:rPr lang="en-US" sz="1800" b="1" dirty="0" smtClean="0">
                <a:solidFill>
                  <a:srgbClr val="7030A0"/>
                </a:solidFill>
                <a:latin typeface="Times New Roman" pitchFamily="18" charset="0"/>
                <a:cs typeface="Times New Roman" pitchFamily="18" charset="0"/>
              </a:rPr>
              <a:t>III</a:t>
            </a:r>
            <a:r>
              <a:rPr lang="ru-RU" sz="1800" b="1" dirty="0" smtClean="0">
                <a:solidFill>
                  <a:srgbClr val="7030A0"/>
                </a:solidFill>
                <a:latin typeface="Times New Roman" pitchFamily="18" charset="0"/>
                <a:cs typeface="Times New Roman" pitchFamily="18" charset="0"/>
              </a:rPr>
              <a:t> пункта 3.2.7.) – «Комментарий в ФГОС ДО»</a:t>
            </a:r>
          </a:p>
          <a:p>
            <a:pPr algn="just"/>
            <a:r>
              <a:rPr lang="ru-RU" sz="1400" dirty="0" smtClean="0">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Индивидуальную программу реабилитации (ИПР) разрабатывает Бюро </a:t>
            </a:r>
            <a:r>
              <a:rPr lang="ru-RU" sz="1800" b="1" dirty="0" err="1" smtClean="0">
                <a:solidFill>
                  <a:srgbClr val="7030A0"/>
                </a:solidFill>
                <a:latin typeface="Times New Roman" pitchFamily="18" charset="0"/>
                <a:cs typeface="Times New Roman" pitchFamily="18" charset="0"/>
              </a:rPr>
              <a:t>медико</a:t>
            </a:r>
            <a:r>
              <a:rPr lang="ru-RU" sz="1800" b="1" dirty="0" smtClean="0">
                <a:solidFill>
                  <a:srgbClr val="7030A0"/>
                </a:solidFill>
                <a:latin typeface="Times New Roman" pitchFamily="18" charset="0"/>
                <a:cs typeface="Times New Roman" pitchFamily="18" charset="0"/>
              </a:rPr>
              <a:t> – социальной экспертизы (в соответствии со статьей 7 Федерального закона № 181 - ФЗ). </a:t>
            </a:r>
          </a:p>
          <a:p>
            <a:pPr algn="just"/>
            <a:r>
              <a:rPr lang="ru-RU" sz="1800" b="1" dirty="0" smtClean="0">
                <a:solidFill>
                  <a:srgbClr val="7030A0"/>
                </a:solidFill>
                <a:latin typeface="Times New Roman" pitchFamily="18" charset="0"/>
                <a:cs typeface="Times New Roman" pitchFamily="18" charset="0"/>
              </a:rPr>
              <a:t>	Условия должны быть созданы в соответствии с Рекомендациями ПМПК (приказ </a:t>
            </a:r>
            <a:r>
              <a:rPr lang="ru-RU" sz="1800" b="1" dirty="0" err="1" smtClean="0">
                <a:solidFill>
                  <a:srgbClr val="7030A0"/>
                </a:solidFill>
                <a:latin typeface="Times New Roman" pitchFamily="18" charset="0"/>
                <a:cs typeface="Times New Roman" pitchFamily="18" charset="0"/>
              </a:rPr>
              <a:t>Минобрнауки</a:t>
            </a:r>
            <a:r>
              <a:rPr lang="ru-RU" sz="1800" b="1" dirty="0" smtClean="0">
                <a:solidFill>
                  <a:srgbClr val="7030A0"/>
                </a:solidFill>
                <a:latin typeface="Times New Roman" pitchFamily="18" charset="0"/>
                <a:cs typeface="Times New Roman" pitchFamily="18" charset="0"/>
              </a:rPr>
              <a:t> России от 20 сентября 2013 г. № 1082 «Об утверждении положения о </a:t>
            </a:r>
            <a:r>
              <a:rPr lang="ru-RU" sz="1800" b="1" dirty="0" err="1" smtClean="0">
                <a:solidFill>
                  <a:srgbClr val="7030A0"/>
                </a:solidFill>
                <a:latin typeface="Times New Roman" pitchFamily="18" charset="0"/>
                <a:cs typeface="Times New Roman" pitchFamily="18" charset="0"/>
              </a:rPr>
              <a:t>психолого</a:t>
            </a:r>
            <a:r>
              <a:rPr lang="ru-RU" sz="1800" b="1" dirty="0" smtClean="0">
                <a:solidFill>
                  <a:srgbClr val="7030A0"/>
                </a:solidFill>
                <a:latin typeface="Times New Roman" pitchFamily="18" charset="0"/>
                <a:cs typeface="Times New Roman" pitchFamily="18" charset="0"/>
              </a:rPr>
              <a:t> – </a:t>
            </a:r>
            <a:r>
              <a:rPr lang="ru-RU" sz="1800" b="1" dirty="0" err="1" smtClean="0">
                <a:solidFill>
                  <a:srgbClr val="7030A0"/>
                </a:solidFill>
                <a:latin typeface="Times New Roman" pitchFamily="18" charset="0"/>
                <a:cs typeface="Times New Roman" pitchFamily="18" charset="0"/>
              </a:rPr>
              <a:t>медико</a:t>
            </a:r>
            <a:r>
              <a:rPr lang="ru-RU" sz="1800" b="1" dirty="0" smtClean="0">
                <a:solidFill>
                  <a:srgbClr val="7030A0"/>
                </a:solidFill>
                <a:latin typeface="Times New Roman" pitchFamily="18" charset="0"/>
                <a:cs typeface="Times New Roman" pitchFamily="18" charset="0"/>
              </a:rPr>
              <a:t> – педагогической комиссии»).</a:t>
            </a:r>
          </a:p>
          <a:p>
            <a:pPr algn="just"/>
            <a:endParaRPr lang="ru-RU" sz="1400" b="1" dirty="0">
              <a:solidFill>
                <a:srgbClr val="7030A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04665"/>
            <a:ext cx="8424936" cy="1008111"/>
          </a:xfrm>
        </p:spPr>
        <p:txBody>
          <a:bodyPr>
            <a:normAutofit/>
          </a:bodyPr>
          <a:lstStyle/>
          <a:p>
            <a:pPr algn="ctr"/>
            <a:r>
              <a:rPr lang="ru-RU" sz="1600" dirty="0" smtClean="0">
                <a:solidFill>
                  <a:srgbClr val="7030A0"/>
                </a:solidFill>
              </a:rPr>
              <a:t>Группы комбинированной направленности</a:t>
            </a:r>
            <a:endParaRPr lang="ru-RU" sz="1600" dirty="0">
              <a:solidFill>
                <a:srgbClr val="7030A0"/>
              </a:solidFill>
            </a:endParaRPr>
          </a:p>
        </p:txBody>
      </p:sp>
      <p:sp>
        <p:nvSpPr>
          <p:cNvPr id="3" name="Подзаголовок 2"/>
          <p:cNvSpPr>
            <a:spLocks noGrp="1"/>
          </p:cNvSpPr>
          <p:nvPr>
            <p:ph type="subTitle" idx="1"/>
          </p:nvPr>
        </p:nvSpPr>
        <p:spPr>
          <a:xfrm>
            <a:off x="323528" y="1700808"/>
            <a:ext cx="8424936" cy="4896544"/>
          </a:xfrm>
        </p:spPr>
        <p:txBody>
          <a:bodyPr/>
          <a:lstStyle/>
          <a:p>
            <a:pPr algn="just"/>
            <a:r>
              <a:rPr lang="ru-RU" sz="2400" dirty="0" smtClean="0">
                <a:solidFill>
                  <a:srgbClr val="7030A0"/>
                </a:solidFill>
                <a:cs typeface="Times New Roman" pitchFamily="18" charset="0"/>
              </a:rPr>
              <a:t>	В группах </a:t>
            </a:r>
            <a:r>
              <a:rPr lang="ru-RU" sz="2400" u="sng" dirty="0" smtClean="0">
                <a:solidFill>
                  <a:srgbClr val="7030A0"/>
                </a:solidFill>
                <a:cs typeface="Times New Roman" pitchFamily="18" charset="0"/>
              </a:rPr>
              <a:t>комбинированной направленности </a:t>
            </a:r>
            <a:r>
              <a:rPr lang="ru-RU" sz="2400" dirty="0" smtClean="0">
                <a:solidFill>
                  <a:srgbClr val="7030A0"/>
                </a:solidFill>
                <a:cs typeface="Times New Roman" pitchFamily="18" charset="0"/>
              </a:rPr>
              <a:t>осуществляется совместное образование здоровых детей и детей с ОВЗ в соответствии с образовательной программой дошкольного образования, адаптированной для детей с ОВЗ с учетом особенностей их психофизического развития, индивидуальных возможностей, обеспечивающей коррекцию нарушений развития и социальную адаптацию воспитанников с ОВЗ.</a:t>
            </a:r>
            <a:endParaRPr lang="ru-RU" sz="2400" dirty="0" smtClean="0">
              <a:solidFill>
                <a:srgbClr val="7030A0"/>
              </a:solidFill>
            </a:endParaRP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8"/>
            <a:ext cx="7918648" cy="1080120"/>
          </a:xfrm>
        </p:spPr>
        <p:txBody>
          <a:bodyPr>
            <a:normAutofit fontScale="90000"/>
          </a:bodyPr>
          <a:lstStyle/>
          <a:p>
            <a:pPr algn="ctr"/>
            <a:r>
              <a:rPr lang="ru-RU" sz="1300" dirty="0" smtClean="0">
                <a:solidFill>
                  <a:srgbClr val="7030A0"/>
                </a:solidFill>
              </a:rPr>
              <a:t>ПРОЕКТ </a:t>
            </a:r>
            <a:br>
              <a:rPr lang="ru-RU" sz="1300" dirty="0" smtClean="0">
                <a:solidFill>
                  <a:srgbClr val="7030A0"/>
                </a:solidFill>
              </a:rPr>
            </a:br>
            <a:r>
              <a:rPr lang="ru-RU" sz="1300" dirty="0" smtClean="0">
                <a:solidFill>
                  <a:srgbClr val="7030A0"/>
                </a:solidFill>
              </a:rPr>
              <a:t>АДАПТИРОВАННАЯ </a:t>
            </a:r>
            <a:br>
              <a:rPr lang="ru-RU" sz="1300" dirty="0" smtClean="0">
                <a:solidFill>
                  <a:srgbClr val="7030A0"/>
                </a:solidFill>
              </a:rPr>
            </a:br>
            <a:r>
              <a:rPr lang="ru-RU" sz="1300" dirty="0" smtClean="0">
                <a:solidFill>
                  <a:srgbClr val="7030A0"/>
                </a:solidFill>
              </a:rPr>
              <a:t>ОСНОВНАЯ ОБРАЗОВАТЕЛЬНАЯ ПРОГРАММА </a:t>
            </a:r>
            <a:br>
              <a:rPr lang="ru-RU" sz="1300" dirty="0" smtClean="0">
                <a:solidFill>
                  <a:srgbClr val="7030A0"/>
                </a:solidFill>
              </a:rPr>
            </a:br>
            <a:r>
              <a:rPr lang="ru-RU" sz="1300" dirty="0" smtClean="0">
                <a:solidFill>
                  <a:srgbClr val="7030A0"/>
                </a:solidFill>
              </a:rPr>
              <a:t>ДОШКОЛЬНОГО ОБРАЗОВАНИЯ </a:t>
            </a:r>
            <a:br>
              <a:rPr lang="ru-RU" sz="1300" dirty="0" smtClean="0">
                <a:solidFill>
                  <a:srgbClr val="7030A0"/>
                </a:solidFill>
              </a:rPr>
            </a:br>
            <a:r>
              <a:rPr lang="ru-RU" sz="1300" dirty="0" smtClean="0">
                <a:solidFill>
                  <a:srgbClr val="7030A0"/>
                </a:solidFill>
              </a:rPr>
              <a:t> </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685800" y="1412776"/>
            <a:ext cx="7990656" cy="4824536"/>
          </a:xfrm>
        </p:spPr>
        <p:txBody>
          <a:bodyPr>
            <a:normAutofit fontScale="25000" lnSpcReduction="20000"/>
          </a:bodyPr>
          <a:lstStyle/>
          <a:p>
            <a:pPr algn="just"/>
            <a:r>
              <a:rPr lang="ru-RU" sz="4000" b="1" dirty="0" smtClean="0">
                <a:solidFill>
                  <a:srgbClr val="7030A0"/>
                </a:solidFill>
              </a:rPr>
              <a:t>ЦЕЛЕВОЙ РАЗДЕЛ </a:t>
            </a:r>
            <a:endParaRPr lang="ru-RU" sz="4000" dirty="0" smtClean="0">
              <a:solidFill>
                <a:srgbClr val="7030A0"/>
              </a:solidFill>
            </a:endParaRPr>
          </a:p>
          <a:p>
            <a:pPr algn="just"/>
            <a:r>
              <a:rPr lang="ru-RU" sz="4000" b="1" dirty="0" smtClean="0">
                <a:solidFill>
                  <a:srgbClr val="7030A0"/>
                </a:solidFill>
              </a:rPr>
              <a:t>Пояснительная записка </a:t>
            </a:r>
            <a:endParaRPr lang="ru-RU" sz="4000" dirty="0" smtClean="0">
              <a:solidFill>
                <a:srgbClr val="7030A0"/>
              </a:solidFill>
            </a:endParaRPr>
          </a:p>
          <a:p>
            <a:pPr algn="just"/>
            <a:r>
              <a:rPr lang="ru-RU" sz="4000" dirty="0" smtClean="0">
                <a:solidFill>
                  <a:srgbClr val="7030A0"/>
                </a:solidFill>
              </a:rPr>
              <a:t>Цели и задачи деятельности образовательного учреждения по реализации адаптированной основной образовательной программы дошкольного образования </a:t>
            </a:r>
          </a:p>
          <a:p>
            <a:pPr algn="just"/>
            <a:r>
              <a:rPr lang="ru-RU" sz="4000" dirty="0" smtClean="0">
                <a:solidFill>
                  <a:srgbClr val="7030A0"/>
                </a:solidFill>
              </a:rPr>
              <a:t>Принципы и подходы к формированию Программы </a:t>
            </a:r>
          </a:p>
          <a:p>
            <a:pPr algn="just"/>
            <a:r>
              <a:rPr lang="ru-RU" sz="4000" dirty="0" smtClean="0">
                <a:solidFill>
                  <a:srgbClr val="7030A0"/>
                </a:solidFill>
              </a:rPr>
              <a:t>Возрастные и индивидуальные особенности контингента детей, воспитывающихся в образовательном учреждении </a:t>
            </a:r>
          </a:p>
          <a:p>
            <a:pPr algn="just"/>
            <a:r>
              <a:rPr lang="ru-RU" sz="4000" b="1" dirty="0" smtClean="0">
                <a:solidFill>
                  <a:srgbClr val="7030A0"/>
                </a:solidFill>
              </a:rPr>
              <a:t>Планируемые результаты освоения детьми адаптированной основной образовательной программы дошкольного образования </a:t>
            </a:r>
            <a:endParaRPr lang="ru-RU" sz="4000" dirty="0" smtClean="0">
              <a:solidFill>
                <a:srgbClr val="7030A0"/>
              </a:solidFill>
            </a:endParaRPr>
          </a:p>
          <a:p>
            <a:pPr algn="just"/>
            <a:r>
              <a:rPr lang="ru-RU" sz="4000" dirty="0" smtClean="0">
                <a:solidFill>
                  <a:srgbClr val="7030A0"/>
                </a:solidFill>
              </a:rPr>
              <a:t>Предполагаемые результаты логопедической работы в младшей группе </a:t>
            </a:r>
          </a:p>
          <a:p>
            <a:pPr algn="just"/>
            <a:r>
              <a:rPr lang="ru-RU" sz="4000" dirty="0" smtClean="0">
                <a:solidFill>
                  <a:srgbClr val="7030A0"/>
                </a:solidFill>
              </a:rPr>
              <a:t>Предполагаемые результаты логопедической работы в средней группе </a:t>
            </a:r>
          </a:p>
          <a:p>
            <a:pPr algn="just"/>
            <a:r>
              <a:rPr lang="ru-RU" sz="4000" dirty="0" smtClean="0">
                <a:solidFill>
                  <a:srgbClr val="7030A0"/>
                </a:solidFill>
              </a:rPr>
              <a:t>Предполагаемые результаты логопедической работы в старшей группе </a:t>
            </a:r>
          </a:p>
          <a:p>
            <a:pPr algn="just"/>
            <a:r>
              <a:rPr lang="ru-RU" sz="4000" dirty="0" smtClean="0">
                <a:solidFill>
                  <a:srgbClr val="7030A0"/>
                </a:solidFill>
              </a:rPr>
              <a:t>Предполагаемые результаты логопедической работы в подготовительной группе</a:t>
            </a:r>
          </a:p>
          <a:p>
            <a:pPr algn="just"/>
            <a:r>
              <a:rPr lang="ru-RU" sz="4000" b="1" dirty="0" smtClean="0">
                <a:solidFill>
                  <a:srgbClr val="7030A0"/>
                </a:solidFill>
              </a:rPr>
              <a:t>СОДЕРЖАТЕЛЬНЫЙ РАЗДЕЛ </a:t>
            </a:r>
            <a:endParaRPr lang="ru-RU" sz="4000" dirty="0" smtClean="0">
              <a:solidFill>
                <a:srgbClr val="7030A0"/>
              </a:solidFill>
            </a:endParaRPr>
          </a:p>
          <a:p>
            <a:pPr algn="just"/>
            <a:r>
              <a:rPr lang="ru-RU" sz="4000" b="1" dirty="0" smtClean="0">
                <a:solidFill>
                  <a:srgbClr val="7030A0"/>
                </a:solidFill>
              </a:rPr>
              <a:t>Образовательная деятельность </a:t>
            </a:r>
            <a:endParaRPr lang="ru-RU" sz="4000" dirty="0" smtClean="0">
              <a:solidFill>
                <a:srgbClr val="7030A0"/>
              </a:solidFill>
            </a:endParaRPr>
          </a:p>
          <a:p>
            <a:pPr algn="just"/>
            <a:r>
              <a:rPr lang="ru-RU" sz="4000" dirty="0" smtClean="0">
                <a:solidFill>
                  <a:srgbClr val="7030A0"/>
                </a:solidFill>
              </a:rPr>
              <a:t>Направления развития ребенка по освоению пяти образовательных областей </a:t>
            </a:r>
          </a:p>
          <a:p>
            <a:pPr algn="just"/>
            <a:r>
              <a:rPr lang="ru-RU" sz="4000" dirty="0" smtClean="0">
                <a:solidFill>
                  <a:srgbClr val="7030A0"/>
                </a:solidFill>
              </a:rPr>
              <a:t>Программно-методическое сопровождение воспитательно-образовательного процесса </a:t>
            </a:r>
          </a:p>
          <a:p>
            <a:pPr algn="just"/>
            <a:r>
              <a:rPr lang="ru-RU" sz="4000" b="1" dirty="0" smtClean="0">
                <a:solidFill>
                  <a:srgbClr val="7030A0"/>
                </a:solidFill>
              </a:rPr>
              <a:t>Вариативные формы, способы, методы и средства реализации Программы с учетом возрастных и индивидуальных особенностей воспитанников  </a:t>
            </a:r>
            <a:endParaRPr lang="ru-RU" sz="4000" dirty="0" smtClean="0">
              <a:solidFill>
                <a:srgbClr val="7030A0"/>
              </a:solidFill>
            </a:endParaRPr>
          </a:p>
          <a:p>
            <a:pPr algn="just"/>
            <a:r>
              <a:rPr lang="ru-RU" sz="4000" dirty="0" smtClean="0">
                <a:solidFill>
                  <a:srgbClr val="7030A0"/>
                </a:solidFill>
              </a:rPr>
              <a:t>Проектирование воспитательно-образовательного процесса </a:t>
            </a:r>
          </a:p>
          <a:p>
            <a:pPr algn="just"/>
            <a:r>
              <a:rPr lang="ru-RU" sz="4000" dirty="0" smtClean="0">
                <a:solidFill>
                  <a:srgbClr val="7030A0"/>
                </a:solidFill>
              </a:rPr>
              <a:t>Особенности образовательной деятельности разных видов и культурных практик </a:t>
            </a:r>
          </a:p>
          <a:p>
            <a:pPr algn="just"/>
            <a:r>
              <a:rPr lang="ru-RU" sz="4000" dirty="0" smtClean="0">
                <a:solidFill>
                  <a:srgbClr val="7030A0"/>
                </a:solidFill>
              </a:rPr>
              <a:t>Способы и направления поддержки детской инициативы </a:t>
            </a:r>
          </a:p>
          <a:p>
            <a:pPr algn="just"/>
            <a:r>
              <a:rPr lang="ru-RU" sz="4000" b="1" dirty="0" smtClean="0">
                <a:solidFill>
                  <a:srgbClr val="7030A0"/>
                </a:solidFill>
              </a:rPr>
              <a:t>Образовательная деятельность по профессиональной коррекции нарушений развития детей</a:t>
            </a:r>
            <a:endParaRPr lang="ru-RU" sz="4000" dirty="0" smtClean="0">
              <a:solidFill>
                <a:srgbClr val="7030A0"/>
              </a:solidFill>
            </a:endParaRPr>
          </a:p>
          <a:p>
            <a:pPr algn="just"/>
            <a:r>
              <a:rPr lang="ru-RU" sz="4000" dirty="0" smtClean="0">
                <a:solidFill>
                  <a:srgbClr val="7030A0"/>
                </a:solidFill>
              </a:rPr>
              <a:t>Программно-методическое обеспечение коррекционной работы с детьми </a:t>
            </a:r>
          </a:p>
          <a:p>
            <a:pPr algn="just"/>
            <a:r>
              <a:rPr lang="ru-RU" sz="4000" dirty="0" smtClean="0">
                <a:solidFill>
                  <a:srgbClr val="7030A0"/>
                </a:solidFill>
              </a:rPr>
              <a:t>Система психологической помощи ДОУ</a:t>
            </a:r>
          </a:p>
          <a:p>
            <a:pPr algn="just"/>
            <a:r>
              <a:rPr lang="ru-RU" sz="4000" dirty="0" smtClean="0">
                <a:solidFill>
                  <a:srgbClr val="7030A0"/>
                </a:solidFill>
              </a:rPr>
              <a:t>Система работы учителя-логопеда (учителя-дефектолога) </a:t>
            </a:r>
          </a:p>
          <a:p>
            <a:pPr algn="just"/>
            <a:r>
              <a:rPr lang="ru-RU" sz="4000" b="1" dirty="0" smtClean="0">
                <a:solidFill>
                  <a:srgbClr val="7030A0"/>
                </a:solidFill>
              </a:rPr>
              <a:t>Взаимодействие с семьями воспитанников </a:t>
            </a:r>
            <a:endParaRPr lang="ru-RU" sz="4000" dirty="0" smtClean="0">
              <a:solidFill>
                <a:srgbClr val="7030A0"/>
              </a:solidFill>
            </a:endParaRPr>
          </a:p>
          <a:p>
            <a:pPr algn="just"/>
            <a:r>
              <a:rPr lang="ru-RU" sz="4000" b="1" dirty="0" smtClean="0">
                <a:solidFill>
                  <a:srgbClr val="7030A0"/>
                </a:solidFill>
              </a:rPr>
              <a:t>ОРГАНИЗАЦИОННЫЙ РАЗДЕЛ </a:t>
            </a:r>
            <a:endParaRPr lang="ru-RU" sz="4000" dirty="0" smtClean="0">
              <a:solidFill>
                <a:srgbClr val="7030A0"/>
              </a:solidFill>
            </a:endParaRPr>
          </a:p>
          <a:p>
            <a:pPr algn="just"/>
            <a:r>
              <a:rPr lang="ru-RU" sz="4000" b="1" dirty="0" smtClean="0">
                <a:solidFill>
                  <a:srgbClr val="7030A0"/>
                </a:solidFill>
              </a:rPr>
              <a:t>Материально-техническое обеспечение </a:t>
            </a:r>
            <a:endParaRPr lang="ru-RU" sz="4000" dirty="0" smtClean="0">
              <a:solidFill>
                <a:srgbClr val="7030A0"/>
              </a:solidFill>
            </a:endParaRPr>
          </a:p>
          <a:p>
            <a:endParaRPr lang="ru-RU" dirty="0">
              <a:solidFill>
                <a:srgbClr val="7030A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548681"/>
            <a:ext cx="8280920" cy="936103"/>
          </a:xfrm>
        </p:spPr>
        <p:txBody>
          <a:bodyPr>
            <a:normAutofit/>
          </a:bodyPr>
          <a:lstStyle/>
          <a:p>
            <a:pPr algn="ctr"/>
            <a:r>
              <a:rPr lang="ru-RU" sz="1400" dirty="0" smtClean="0">
                <a:solidFill>
                  <a:srgbClr val="7030A0"/>
                </a:solidFill>
              </a:rPr>
              <a:t>Адаптированная образовательная программа дошкольного образования для детей с ограниченными возможностями здоровья, имеющих тяжелые нарушения речи </a:t>
            </a:r>
            <a:endParaRPr lang="ru-RU" sz="1400" dirty="0">
              <a:solidFill>
                <a:srgbClr val="7030A0"/>
              </a:solidFill>
            </a:endParaRPr>
          </a:p>
        </p:txBody>
      </p:sp>
      <p:sp>
        <p:nvSpPr>
          <p:cNvPr id="3" name="Подзаголовок 2"/>
          <p:cNvSpPr>
            <a:spLocks noGrp="1"/>
          </p:cNvSpPr>
          <p:nvPr>
            <p:ph type="subTitle" idx="1"/>
          </p:nvPr>
        </p:nvSpPr>
        <p:spPr>
          <a:xfrm>
            <a:off x="467544" y="1772816"/>
            <a:ext cx="8352928" cy="4896544"/>
          </a:xfrm>
        </p:spPr>
        <p:txBody>
          <a:bodyPr>
            <a:normAutofit fontScale="25000" lnSpcReduction="20000"/>
          </a:bodyPr>
          <a:lstStyle/>
          <a:p>
            <a:pPr algn="just"/>
            <a:r>
              <a:rPr lang="ru-RU" dirty="0" smtClean="0"/>
              <a:t> 	</a:t>
            </a:r>
            <a:r>
              <a:rPr lang="ru-RU" sz="4000" dirty="0" smtClean="0">
                <a:solidFill>
                  <a:srgbClr val="7030A0"/>
                </a:solidFill>
              </a:rPr>
              <a:t>Адаптированная образовательная программа дошкольного образования МБДОУ (далее – АОП) для детей с ограниченными возможностями здоровья (далее - ОВЗ), имеющих тяжелые нарушения речи (далее - ТНР) </a:t>
            </a:r>
          </a:p>
          <a:p>
            <a:pPr algn="just"/>
            <a:r>
              <a:rPr lang="ru-RU" sz="4000" b="1" dirty="0" smtClean="0">
                <a:solidFill>
                  <a:srgbClr val="7030A0"/>
                </a:solidFill>
              </a:rPr>
              <a:t>	Цель </a:t>
            </a:r>
            <a:r>
              <a:rPr lang="ru-RU" sz="4000" dirty="0" smtClean="0">
                <a:solidFill>
                  <a:srgbClr val="7030A0"/>
                </a:solidFill>
              </a:rPr>
              <a:t>адаптированной образовательной программы - обеспечение системы средств и условий для устранения речевых недостатков у детей старшего дошкольного возраста с общим недоразвитием речи и осуществления своевременного и полноценного личностного развития, обеспечения эмоционального благополучия посредством интеграции содержания образования и организации взаимодействия субъектов образовательного процесса; предупреждение возможных трудностей в усвоении программы массовой школы, обусловленных недоразвитием речевой системы старших дошкольников. </a:t>
            </a:r>
          </a:p>
          <a:p>
            <a:pPr algn="just"/>
            <a:r>
              <a:rPr lang="ru-RU" sz="4000" b="1" dirty="0" smtClean="0">
                <a:solidFill>
                  <a:srgbClr val="7030A0"/>
                </a:solidFill>
              </a:rPr>
              <a:t>	Задачи </a:t>
            </a:r>
            <a:r>
              <a:rPr lang="ru-RU" sz="4000" dirty="0" smtClean="0">
                <a:solidFill>
                  <a:srgbClr val="7030A0"/>
                </a:solidFill>
              </a:rPr>
              <a:t>адаптированной образовательной программы: </a:t>
            </a:r>
          </a:p>
          <a:p>
            <a:pPr algn="just"/>
            <a:r>
              <a:rPr lang="ru-RU" sz="4000" dirty="0" smtClean="0">
                <a:solidFill>
                  <a:srgbClr val="7030A0"/>
                </a:solidFill>
              </a:rPr>
              <a:t>- способствовать общему развитию дошкольников с ТНР, коррекции их психофизического развития, подготовке к обучению в школе; </a:t>
            </a:r>
          </a:p>
          <a:p>
            <a:pPr algn="just"/>
            <a:r>
              <a:rPr lang="ru-RU" sz="4000" dirty="0" smtClean="0">
                <a:solidFill>
                  <a:srgbClr val="7030A0"/>
                </a:solidFill>
              </a:rPr>
              <a:t>- создать благоприятные условия для развития детей в соответствии с их возрастными и индивидуальными особенностями и склонностями, обеспечив эмоциональное благополучие; </a:t>
            </a:r>
          </a:p>
          <a:p>
            <a:pPr algn="just"/>
            <a:r>
              <a:rPr lang="ru-RU" sz="4000" dirty="0" smtClean="0">
                <a:solidFill>
                  <a:srgbClr val="7030A0"/>
                </a:solidFill>
              </a:rPr>
              <a:t>- обеспечить развитие способностей и творческого потенциала каждого ребенка как субъекта отношений с самим собой, с другими детьми, взрослыми и миром; </a:t>
            </a:r>
          </a:p>
          <a:p>
            <a:pPr algn="just"/>
            <a:r>
              <a:rPr lang="ru-RU" sz="4000" dirty="0" smtClean="0">
                <a:solidFill>
                  <a:srgbClr val="7030A0"/>
                </a:solidFill>
              </a:rPr>
              <a:t>- способствовать объединению обучения и воспитания в целостный образовательный процесс. </a:t>
            </a:r>
          </a:p>
          <a:p>
            <a:pPr algn="just"/>
            <a:r>
              <a:rPr lang="ru-RU" sz="4000" dirty="0" smtClean="0">
                <a:solidFill>
                  <a:srgbClr val="7030A0"/>
                </a:solidFill>
              </a:rPr>
              <a:t>- обеспечить психолого-педагогическую поддержку семье и повышение компетентности родителей (законных представителей) в вопросах развития и образования детей, имеющих ТНР. </a:t>
            </a:r>
          </a:p>
          <a:p>
            <a:pPr algn="just"/>
            <a:r>
              <a:rPr lang="ru-RU" sz="4000" dirty="0" smtClean="0">
                <a:solidFill>
                  <a:srgbClr val="7030A0"/>
                </a:solidFill>
              </a:rPr>
              <a:t> 	</a:t>
            </a:r>
            <a:r>
              <a:rPr lang="ru-RU" sz="4000" b="1" dirty="0" smtClean="0">
                <a:solidFill>
                  <a:srgbClr val="7030A0"/>
                </a:solidFill>
              </a:rPr>
              <a:t>Адаптированная образовательная программа дошкольного образования</a:t>
            </a:r>
            <a:r>
              <a:rPr lang="ru-RU" sz="4000" dirty="0" smtClean="0">
                <a:solidFill>
                  <a:srgbClr val="7030A0"/>
                </a:solidFill>
              </a:rPr>
              <a:t> для детей с ОВЗ, имеющих ТНР, определяет комплекс основных характеристик дошкольного образования (объем, содержание и планируемые результаты в виде целевых ориентиров дошкольного образования), требования к условиям реализации Программы и состоит из трех разделов: целевого, содержательного и организационного. </a:t>
            </a:r>
          </a:p>
          <a:p>
            <a:pPr algn="just"/>
            <a:r>
              <a:rPr lang="ru-RU" sz="4000" b="1" dirty="0" smtClean="0">
                <a:solidFill>
                  <a:srgbClr val="7030A0"/>
                </a:solidFill>
              </a:rPr>
              <a:t>	В целевом разделе </a:t>
            </a:r>
            <a:r>
              <a:rPr lang="ru-RU" sz="4000" dirty="0" smtClean="0">
                <a:solidFill>
                  <a:srgbClr val="7030A0"/>
                </a:solidFill>
              </a:rPr>
              <a:t>Программы, помимо целей и задач, указаны принципы и подходы к ней, характеристики, значимые для разработки и реализации, а также целевые ориентиры. </a:t>
            </a:r>
          </a:p>
          <a:p>
            <a:pPr algn="just"/>
            <a:r>
              <a:rPr lang="ru-RU" sz="4000" b="1" dirty="0" smtClean="0">
                <a:solidFill>
                  <a:srgbClr val="7030A0"/>
                </a:solidFill>
              </a:rPr>
              <a:t>	Содержательный раздел </a:t>
            </a:r>
            <a:r>
              <a:rPr lang="ru-RU" sz="4000" dirty="0" smtClean="0">
                <a:solidFill>
                  <a:srgbClr val="7030A0"/>
                </a:solidFill>
              </a:rPr>
              <a:t>состоит из образовательного, коррекционного и воспитательного компонентов, в каждом из которых отражена специфика и механизм реализации компонента. Представленные компоненты АОП ДО подкрепляются методическим обеспечением. Кроме того, в содержательном разделе рассматриваются общие методологические приемы к организации коррекционной работы, смоделирована деятельность специалистов, обеспечивающих как образовательную деятельность, так и профессиональную коррекцию; представлены формы взаимодействия с родителями (законными представителями), имеющими детей с ТНР. </a:t>
            </a:r>
          </a:p>
          <a:p>
            <a:pPr algn="just"/>
            <a:r>
              <a:rPr lang="ru-RU" sz="4000" b="1" dirty="0" smtClean="0">
                <a:solidFill>
                  <a:srgbClr val="7030A0"/>
                </a:solidFill>
              </a:rPr>
              <a:t>	Организационный раздел </a:t>
            </a:r>
            <a:r>
              <a:rPr lang="ru-RU" sz="4000" dirty="0" smtClean="0">
                <a:solidFill>
                  <a:srgbClr val="7030A0"/>
                </a:solidFill>
              </a:rPr>
              <a:t>отображает материально-техническое обеспечение Программы, организацию жизнедеятельности воспитанников с тяжелыми нарушениями речи в образовательном учреждении, а также особенности организации развивающей предметно-пространственной среды.</a:t>
            </a:r>
          </a:p>
          <a:p>
            <a:pPr algn="just"/>
            <a:endParaRPr lang="ru-RU" sz="4000" dirty="0" smtClean="0">
              <a:solidFill>
                <a:srgbClr val="7030A0"/>
              </a:solidFill>
            </a:endParaRPr>
          </a:p>
          <a:p>
            <a:pPr algn="just"/>
            <a:endParaRPr lang="ru-RU" sz="4000" dirty="0">
              <a:solidFill>
                <a:srgbClr val="7030A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6"/>
            <a:ext cx="8136904" cy="3744416"/>
          </a:xfrm>
        </p:spPr>
        <p:txBody>
          <a:bodyPr>
            <a:normAutofit/>
          </a:bodyPr>
          <a:lstStyle/>
          <a:p>
            <a:pPr algn="ctr"/>
            <a:r>
              <a:rPr lang="ru-RU" sz="1600" dirty="0" smtClean="0">
                <a:solidFill>
                  <a:srgbClr val="7030A0"/>
                </a:solidFill>
              </a:rPr>
              <a:t/>
            </a:r>
            <a:br>
              <a:rPr lang="ru-RU" sz="1600" dirty="0" smtClean="0">
                <a:solidFill>
                  <a:srgbClr val="7030A0"/>
                </a:solidFill>
              </a:rPr>
            </a:br>
            <a:r>
              <a:rPr lang="ru-RU" sz="1600" dirty="0" smtClean="0">
                <a:solidFill>
                  <a:srgbClr val="7030A0"/>
                </a:solidFill>
              </a:rPr>
              <a:t>Тема 2. Технологии коррекционно-развивающей работы с детьми дошкольного возраста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467544" y="2780928"/>
            <a:ext cx="8280920" cy="1584176"/>
          </a:xfrm>
        </p:spPr>
        <p:txBody>
          <a:bodyPr>
            <a:normAutofit/>
          </a:bodyPr>
          <a:lstStyle/>
          <a:p>
            <a:pPr algn="just"/>
            <a:r>
              <a:rPr lang="ru-RU" sz="2000" b="1" dirty="0" smtClean="0">
                <a:solidFill>
                  <a:srgbClr val="7030A0"/>
                </a:solidFill>
              </a:rPr>
              <a:t>	</a:t>
            </a:r>
            <a:endParaRPr lang="ru-RU" sz="2000" dirty="0" smtClean="0">
              <a:solidFill>
                <a:srgbClr val="7030A0"/>
              </a:solidFill>
            </a:endParaRPr>
          </a:p>
          <a:p>
            <a:pPr algn="just"/>
            <a:endParaRPr lang="ru-RU"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1008111"/>
          </a:xfrm>
        </p:spPr>
        <p:txBody>
          <a:bodyPr/>
          <a:lstStyle/>
          <a:p>
            <a:pPr algn="ctr"/>
            <a:r>
              <a:rPr lang="ru-RU" dirty="0" smtClean="0"/>
              <a:t>Статистическая норма</a:t>
            </a:r>
            <a:r>
              <a:rPr lang="ru-RU" i="1" dirty="0" smtClean="0"/>
              <a:t> </a:t>
            </a:r>
            <a:endParaRPr lang="ru-RU" dirty="0"/>
          </a:p>
        </p:txBody>
      </p:sp>
      <p:sp>
        <p:nvSpPr>
          <p:cNvPr id="3" name="Подзаголовок 2"/>
          <p:cNvSpPr>
            <a:spLocks noGrp="1"/>
          </p:cNvSpPr>
          <p:nvPr>
            <p:ph type="subTitle" idx="1"/>
          </p:nvPr>
        </p:nvSpPr>
        <p:spPr>
          <a:xfrm>
            <a:off x="323528" y="1700808"/>
            <a:ext cx="8496944" cy="4896544"/>
          </a:xfrm>
        </p:spPr>
        <p:txBody>
          <a:bodyPr>
            <a:normAutofit fontScale="55000" lnSpcReduction="20000"/>
          </a:bodyPr>
          <a:lstStyle/>
          <a:p>
            <a:pPr algn="just"/>
            <a:r>
              <a:rPr lang="ru-RU" b="1" i="1" dirty="0" smtClean="0">
                <a:solidFill>
                  <a:srgbClr val="002060"/>
                </a:solidFill>
              </a:rPr>
              <a:t>	</a:t>
            </a:r>
            <a:r>
              <a:rPr lang="ru-RU" b="1" dirty="0" smtClean="0">
                <a:solidFill>
                  <a:srgbClr val="7030A0"/>
                </a:solidFill>
              </a:rPr>
              <a:t>Статистическая норма </a:t>
            </a:r>
            <a:r>
              <a:rPr lang="ru-RU" i="1" dirty="0" smtClean="0">
                <a:solidFill>
                  <a:srgbClr val="7030A0"/>
                </a:solidFill>
              </a:rPr>
              <a:t>- </a:t>
            </a:r>
            <a:r>
              <a:rPr lang="ru-RU" dirty="0" smtClean="0">
                <a:solidFill>
                  <a:srgbClr val="7030A0"/>
                </a:solidFill>
              </a:rPr>
              <a:t>это такой уровень психосоциального развития человека, который соответствует средним качественно-количественным показателям, полученным при обследовании представительной группы популяции людей того же возраста, пола, культуры и т.д. Ориентация на статистическую норму развития тех или иных психических качеств особенно важна на этапе первичной диагностики психического состояния ребенка при определении характера основного нарушения, его выраженности. Обычно статистическая норма представляет собой определенный диапазон значений развития какого-либо качества (роста, веса, уровня развития интеллекта, отдельных его составляющих и т. п.), расположенных около среднего арифметического, как правило, в пределах стандартного квадратичного отклонения. Попадание в эту зону собственно средней статистической нормы означает уровень развития, свойственный не менее чем 68 % лиц данной возрастной категории, пола и т.д. Имеющиеся качественно-количественные нормативы возрастного развития, обеспеченные соответствующей системой диагностических методов, позволяют квалифицировать с большей или меньшей точностью наблюдаемые особенности детского развития как индивидуальные варианты нормативного развития или как «отклонения» (так называемая кривая Гаусса). Чем дальше какая-либо характеристика развития человека от зоны средних величин, тем с большим основанием можно квалифицировать данный случай как отклонение.</a:t>
            </a:r>
          </a:p>
          <a:p>
            <a:pPr algn="just"/>
            <a:r>
              <a:rPr lang="ru-RU" dirty="0" smtClean="0">
                <a:solidFill>
                  <a:srgbClr val="7030A0"/>
                </a:solidFill>
              </a:rPr>
              <a:t> 	</a:t>
            </a:r>
          </a:p>
          <a:p>
            <a:pPr algn="just"/>
            <a:endParaRPr lang="ru-RU" dirty="0" smtClean="0">
              <a:solidFill>
                <a:srgbClr val="7030A0"/>
              </a:solidFill>
            </a:endParaRPr>
          </a:p>
          <a:p>
            <a:pPr algn="just"/>
            <a:r>
              <a:rPr lang="ru-RU" dirty="0" smtClean="0">
                <a:solidFill>
                  <a:srgbClr val="7030A0"/>
                </a:solidFill>
              </a:rPr>
              <a:t>	Ориентация на статистическую норму важна прежде всего на этапе выявления недостатков в развитии и определения меры их </a:t>
            </a:r>
            <a:r>
              <a:rPr lang="ru-RU" dirty="0" err="1" smtClean="0">
                <a:solidFill>
                  <a:srgbClr val="7030A0"/>
                </a:solidFill>
              </a:rPr>
              <a:t>патологичности</a:t>
            </a:r>
            <a:r>
              <a:rPr lang="ru-RU" dirty="0" smtClean="0">
                <a:solidFill>
                  <a:srgbClr val="7030A0"/>
                </a:solidFill>
              </a:rPr>
              <a:t>, требующей специальной психолого-педагогической, а в некоторых случаях и медицинской помощи.</a:t>
            </a:r>
          </a:p>
          <a:p>
            <a:pPr algn="just"/>
            <a:endParaRPr lang="ru-RU" dirty="0">
              <a:solidFill>
                <a:srgbClr val="7030A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5"/>
            <a:ext cx="8352928" cy="936103"/>
          </a:xfrm>
        </p:spPr>
        <p:txBody>
          <a:bodyPr/>
          <a:lstStyle/>
          <a:p>
            <a:pPr algn="ctr"/>
            <a:r>
              <a:rPr lang="ru-RU" dirty="0" smtClean="0">
                <a:solidFill>
                  <a:srgbClr val="7030A0"/>
                </a:solidFill>
              </a:rPr>
              <a:t>Функциональная норма</a:t>
            </a:r>
            <a:endParaRPr lang="ru-RU" dirty="0">
              <a:solidFill>
                <a:srgbClr val="7030A0"/>
              </a:solidFill>
            </a:endParaRPr>
          </a:p>
        </p:txBody>
      </p:sp>
      <p:sp>
        <p:nvSpPr>
          <p:cNvPr id="3" name="Подзаголовок 2"/>
          <p:cNvSpPr>
            <a:spLocks noGrp="1"/>
          </p:cNvSpPr>
          <p:nvPr>
            <p:ph type="subTitle" idx="1"/>
          </p:nvPr>
        </p:nvSpPr>
        <p:spPr>
          <a:xfrm>
            <a:off x="395536" y="1556792"/>
            <a:ext cx="8424936" cy="5040560"/>
          </a:xfrm>
        </p:spPr>
        <p:txBody>
          <a:bodyPr>
            <a:normAutofit fontScale="62500" lnSpcReduction="20000"/>
          </a:bodyPr>
          <a:lstStyle/>
          <a:p>
            <a:pPr algn="just"/>
            <a:r>
              <a:rPr lang="ru-RU" sz="2600" b="1" i="1" dirty="0" smtClean="0">
                <a:solidFill>
                  <a:srgbClr val="7030A0"/>
                </a:solidFill>
              </a:rPr>
              <a:t>	</a:t>
            </a:r>
            <a:r>
              <a:rPr lang="ru-RU" sz="2600" b="1" dirty="0" smtClean="0">
                <a:solidFill>
                  <a:srgbClr val="7030A0"/>
                </a:solidFill>
              </a:rPr>
              <a:t>Функциональная норма. </a:t>
            </a:r>
            <a:r>
              <a:rPr lang="ru-RU" sz="2600" dirty="0" smtClean="0">
                <a:solidFill>
                  <a:srgbClr val="7030A0"/>
                </a:solidFill>
              </a:rPr>
              <a:t>В основе концепции функциональной нормы лежит </a:t>
            </a:r>
            <a:r>
              <a:rPr lang="ru-RU" sz="2600" b="1" dirty="0" smtClean="0">
                <a:solidFill>
                  <a:srgbClr val="7030A0"/>
                </a:solidFill>
              </a:rPr>
              <a:t>представление о неповторимости пути развития каждого человека, а также о том, что любое отклонение можно считать отклонением только в сопоставлении с индивидуальным трендом развития каждого человека</a:t>
            </a:r>
            <a:r>
              <a:rPr lang="ru-RU" sz="2600" dirty="0" smtClean="0">
                <a:solidFill>
                  <a:srgbClr val="7030A0"/>
                </a:solidFill>
              </a:rPr>
              <a:t>. Другими словами, это своего рода индивидуальная норма развития, которая является отправной точкой и одновременно целью реабилитационной работы с человеком, независимо от характера имеющихся у него нарушений. В данном контексте следует признать, что достигнутое состояние только тогда можно считать </a:t>
            </a:r>
            <a:r>
              <a:rPr lang="ru-RU" sz="2600" b="1" dirty="0" smtClean="0">
                <a:solidFill>
                  <a:srgbClr val="7030A0"/>
                </a:solidFill>
              </a:rPr>
              <a:t>нормой</a:t>
            </a:r>
            <a:r>
              <a:rPr lang="ru-RU" sz="2600" dirty="0" smtClean="0">
                <a:solidFill>
                  <a:srgbClr val="7030A0"/>
                </a:solidFill>
              </a:rPr>
              <a:t>, когда в процессе самостоятельного развития или в результате специальной коррекционно-педагогической работы наблюдается такое сочетание взаимоотношений личности и социума, при котором личность без длительных внешних и внутренних конфликтов продуктивно выполняет свою ведущую деятельность, удовлетворяет свои основные потребности и при этом в полной мере отвечает тем требованиям, которые предъявляет к ней социум в зависимости от возраста, пола, уровня психосоциального развития. Это своего рода гармоничный баланс между возможностями, желаниями и умениями, с одной стороны, и требованиями со стороны социума - с другой.</a:t>
            </a:r>
          </a:p>
          <a:p>
            <a:pPr algn="just"/>
            <a:r>
              <a:rPr lang="ru-RU" sz="2600" dirty="0" smtClean="0">
                <a:solidFill>
                  <a:srgbClr val="7030A0"/>
                </a:solidFill>
              </a:rPr>
              <a:t>	</a:t>
            </a:r>
          </a:p>
          <a:p>
            <a:pPr algn="just"/>
            <a:r>
              <a:rPr lang="ru-RU" sz="2600" dirty="0" smtClean="0">
                <a:solidFill>
                  <a:srgbClr val="7030A0"/>
                </a:solidFill>
              </a:rPr>
              <a:t>	Именно обретение ребенком такого баланса, несмотря на различные первичные нарушения, и является основным критерием эффективности оказываемой ребенку помощи. Именно данное состояние можно рассматривать в качестве основного показателя.</a:t>
            </a:r>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76672"/>
            <a:ext cx="8496944" cy="720080"/>
          </a:xfrm>
        </p:spPr>
        <p:txBody>
          <a:bodyPr>
            <a:normAutofit/>
          </a:bodyPr>
          <a:lstStyle/>
          <a:p>
            <a:pPr algn="ctr"/>
            <a:r>
              <a:rPr lang="ru-RU" sz="2800" dirty="0" smtClean="0">
                <a:solidFill>
                  <a:srgbClr val="7030A0"/>
                </a:solidFill>
              </a:rPr>
              <a:t>Критерии нормальности (нормы)</a:t>
            </a:r>
            <a:endParaRPr lang="ru-RU" sz="2800" dirty="0">
              <a:solidFill>
                <a:srgbClr val="7030A0"/>
              </a:solidFill>
            </a:endParaRPr>
          </a:p>
        </p:txBody>
      </p:sp>
      <p:sp>
        <p:nvSpPr>
          <p:cNvPr id="3" name="Подзаголовок 2"/>
          <p:cNvSpPr>
            <a:spLocks noGrp="1"/>
          </p:cNvSpPr>
          <p:nvPr>
            <p:ph type="subTitle" idx="1"/>
          </p:nvPr>
        </p:nvSpPr>
        <p:spPr>
          <a:xfrm>
            <a:off x="323528" y="1484784"/>
            <a:ext cx="8496944" cy="5112568"/>
          </a:xfrm>
        </p:spPr>
        <p:txBody>
          <a:bodyPr>
            <a:normAutofit fontScale="62500" lnSpcReduction="20000"/>
          </a:bodyPr>
          <a:lstStyle/>
          <a:p>
            <a:pPr algn="just"/>
            <a:r>
              <a:rPr lang="ru-RU" dirty="0" smtClean="0"/>
              <a:t>	</a:t>
            </a:r>
            <a:r>
              <a:rPr lang="ru-RU" dirty="0" smtClean="0">
                <a:solidFill>
                  <a:srgbClr val="7030A0"/>
                </a:solidFill>
              </a:rPr>
              <a:t>Понятие тренд в научной литературе часто используется как синоним понятий «склонность», «тенденция», «направление», «путь» душевного здоровья человека и его можно рассматривать в качестве критерия оптимального уровня социально-психологической </a:t>
            </a:r>
            <a:r>
              <a:rPr lang="ru-RU" dirty="0" err="1" smtClean="0">
                <a:solidFill>
                  <a:srgbClr val="7030A0"/>
                </a:solidFill>
              </a:rPr>
              <a:t>адаптированности</a:t>
            </a:r>
            <a:r>
              <a:rPr lang="ru-RU" dirty="0" smtClean="0">
                <a:solidFill>
                  <a:srgbClr val="7030A0"/>
                </a:solidFill>
              </a:rPr>
              <a:t>.</a:t>
            </a:r>
          </a:p>
          <a:p>
            <a:pPr algn="just"/>
            <a:r>
              <a:rPr lang="ru-RU" dirty="0" smtClean="0">
                <a:solidFill>
                  <a:srgbClr val="7030A0"/>
                </a:solidFill>
              </a:rPr>
              <a:t>«...Мы считаем ребенка нормальным:</a:t>
            </a:r>
          </a:p>
          <a:p>
            <a:pPr algn="just"/>
            <a:r>
              <a:rPr lang="ru-RU" dirty="0" smtClean="0">
                <a:solidFill>
                  <a:srgbClr val="7030A0"/>
                </a:solidFill>
              </a:rPr>
              <a:t>а)  когда уровень его развития соответствует уровню большинства детей его возраста или старшего возраста, с учетом развития общества, членом которого он является;</a:t>
            </a:r>
          </a:p>
          <a:p>
            <a:pPr algn="just"/>
            <a:r>
              <a:rPr lang="ru-RU" dirty="0" smtClean="0">
                <a:solidFill>
                  <a:srgbClr val="7030A0"/>
                </a:solidFill>
              </a:rPr>
              <a:t>б)  когда ребенок развивается в соответствии с его собственным общим трендом, определяющим развитие его индивидуальных свойств, способностей и возможностей, ясно и однозначно стремясь к полному развитию отдельных составных частей и их полной интеграции, преодолевая возможные отрицательные влияния со стороны собственного организма и средового окружения;</a:t>
            </a:r>
          </a:p>
          <a:p>
            <a:pPr algn="just"/>
            <a:r>
              <a:rPr lang="ru-RU" dirty="0" smtClean="0">
                <a:solidFill>
                  <a:srgbClr val="7030A0"/>
                </a:solidFill>
              </a:rPr>
              <a:t>в)  когда ребенок развивается в соответствии с требованиями общества, определяющими как его актуальные формы поведения, так и дальнейшие перспективы его адекватного творческого социального функционирования в период зрелости.</a:t>
            </a:r>
          </a:p>
          <a:p>
            <a:pPr algn="just"/>
            <a:r>
              <a:rPr lang="ru-RU" dirty="0" smtClean="0">
                <a:solidFill>
                  <a:srgbClr val="7030A0"/>
                </a:solidFill>
              </a:rPr>
              <a:t>	Указанные три критерия нормальности необходимо учитывать при оценке нормальности или анормальности детей и подростков». (Пожар Л.</a:t>
            </a:r>
            <a:r>
              <a:rPr lang="ru-RU" i="1" dirty="0" smtClean="0">
                <a:solidFill>
                  <a:srgbClr val="7030A0"/>
                </a:solidFill>
              </a:rPr>
              <a:t> </a:t>
            </a:r>
            <a:r>
              <a:rPr lang="ru-RU" dirty="0" smtClean="0">
                <a:solidFill>
                  <a:srgbClr val="7030A0"/>
                </a:solidFill>
              </a:rPr>
              <a:t>Психология аномальных детей и подростков - патопсихология. - М., 1996.-С. 58-59.)</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424936" cy="936103"/>
          </a:xfrm>
        </p:spPr>
        <p:txBody>
          <a:bodyPr/>
          <a:lstStyle/>
          <a:p>
            <a:pPr algn="ctr"/>
            <a:r>
              <a:rPr lang="ru-RU" dirty="0" smtClean="0">
                <a:solidFill>
                  <a:srgbClr val="00B050"/>
                </a:solidFill>
              </a:rPr>
              <a:t>Идеальная норма</a:t>
            </a:r>
            <a:endParaRPr lang="ru-RU" dirty="0">
              <a:solidFill>
                <a:srgbClr val="00B050"/>
              </a:solidFill>
            </a:endParaRPr>
          </a:p>
        </p:txBody>
      </p:sp>
      <p:sp>
        <p:nvSpPr>
          <p:cNvPr id="3" name="Подзаголовок 2"/>
          <p:cNvSpPr>
            <a:spLocks noGrp="1"/>
          </p:cNvSpPr>
          <p:nvPr>
            <p:ph type="subTitle" idx="1"/>
          </p:nvPr>
        </p:nvSpPr>
        <p:spPr>
          <a:xfrm>
            <a:off x="395536" y="1484784"/>
            <a:ext cx="8424936" cy="4968552"/>
          </a:xfrm>
        </p:spPr>
        <p:txBody>
          <a:bodyPr/>
          <a:lstStyle/>
          <a:p>
            <a:pPr algn="just"/>
            <a:endParaRPr lang="ru-RU" sz="2800" b="1" i="1" dirty="0" smtClean="0"/>
          </a:p>
          <a:p>
            <a:pPr algn="just"/>
            <a:endParaRPr lang="ru-RU" sz="2800" b="1" i="1" dirty="0" smtClean="0"/>
          </a:p>
          <a:p>
            <a:pPr algn="just"/>
            <a:r>
              <a:rPr lang="ru-RU" sz="2800" b="1" dirty="0" smtClean="0">
                <a:solidFill>
                  <a:srgbClr val="C00000"/>
                </a:solidFill>
              </a:rPr>
              <a:t>	</a:t>
            </a:r>
            <a:r>
              <a:rPr lang="ru-RU" sz="2800" b="1" dirty="0" smtClean="0">
                <a:solidFill>
                  <a:srgbClr val="7030A0"/>
                </a:solidFill>
              </a:rPr>
              <a:t>Идеальная норма</a:t>
            </a:r>
            <a:r>
              <a:rPr lang="ru-RU" sz="2800" b="1" dirty="0" smtClean="0"/>
              <a:t> </a:t>
            </a:r>
            <a:r>
              <a:rPr lang="ru-RU" sz="2800" i="1" dirty="0" smtClean="0">
                <a:solidFill>
                  <a:srgbClr val="7030A0"/>
                </a:solidFill>
              </a:rPr>
              <a:t>- </a:t>
            </a:r>
            <a:r>
              <a:rPr lang="ru-RU" sz="2800" dirty="0" smtClean="0">
                <a:solidFill>
                  <a:srgbClr val="7030A0"/>
                </a:solidFill>
              </a:rPr>
              <a:t>это некое оптимальное развитие личности в оптимальных для нее социальных условиях. Это высший уровень нормы функциональной.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548681"/>
            <a:ext cx="8208912" cy="1080119"/>
          </a:xfrm>
        </p:spPr>
        <p:txBody>
          <a:bodyPr>
            <a:normAutofit/>
          </a:bodyPr>
          <a:lstStyle/>
          <a:p>
            <a:pPr algn="ctr"/>
            <a:r>
              <a:rPr lang="ru-RU" sz="1600" dirty="0" smtClean="0">
                <a:solidFill>
                  <a:srgbClr val="7030A0"/>
                </a:solidFill>
              </a:rPr>
              <a:t>Инклюзивное образование, инклюзивные образовательные организации, инклюзивное образовательное пространство</a:t>
            </a:r>
            <a:endParaRPr lang="ru-RU" sz="1600" dirty="0">
              <a:solidFill>
                <a:srgbClr val="7030A0"/>
              </a:solidFill>
            </a:endParaRPr>
          </a:p>
        </p:txBody>
      </p:sp>
      <p:sp>
        <p:nvSpPr>
          <p:cNvPr id="3" name="Подзаголовок 2"/>
          <p:cNvSpPr>
            <a:spLocks noGrp="1"/>
          </p:cNvSpPr>
          <p:nvPr>
            <p:ph type="subTitle" idx="1"/>
          </p:nvPr>
        </p:nvSpPr>
        <p:spPr>
          <a:xfrm>
            <a:off x="395536" y="1916832"/>
            <a:ext cx="8280920" cy="4752528"/>
          </a:xfrm>
        </p:spPr>
        <p:txBody>
          <a:bodyPr>
            <a:normAutofit fontScale="62500" lnSpcReduction="20000"/>
          </a:bodyPr>
          <a:lstStyle/>
          <a:p>
            <a:pPr lvl="0" algn="just"/>
            <a:r>
              <a:rPr lang="ru-RU" b="1" dirty="0" smtClean="0"/>
              <a:t>	</a:t>
            </a:r>
            <a:r>
              <a:rPr lang="ru-RU" b="1" dirty="0" smtClean="0">
                <a:solidFill>
                  <a:srgbClr val="7030A0"/>
                </a:solidFill>
              </a:rPr>
              <a:t>Инклюзивное образование</a:t>
            </a:r>
            <a:r>
              <a:rPr lang="ru-RU" dirty="0" smtClean="0">
                <a:solidFill>
                  <a:srgbClr val="7030A0"/>
                </a:solidFill>
              </a:rPr>
              <a:t> – обеспечение включения в образовательный процесс всех обучающихся с учетом разнообразия их образовательных потребностей и индивидуальных возможностей, предусматривающий совместное со сверстниками обучение и воспитание детей с ОВЗ в общеобразовательных классах и группах. </a:t>
            </a:r>
          </a:p>
          <a:p>
            <a:pPr lvl="0" algn="just"/>
            <a:r>
              <a:rPr lang="ru-RU" dirty="0" smtClean="0">
                <a:solidFill>
                  <a:srgbClr val="7030A0"/>
                </a:solidFill>
              </a:rPr>
              <a:t>	Инклюзивное образование подразумевает </a:t>
            </a:r>
            <a:r>
              <a:rPr lang="ru-RU" b="1" dirty="0" smtClean="0">
                <a:solidFill>
                  <a:srgbClr val="7030A0"/>
                </a:solidFill>
              </a:rPr>
              <a:t>формирование развивающей образовательной среды</a:t>
            </a:r>
            <a:r>
              <a:rPr lang="ru-RU" dirty="0" smtClean="0">
                <a:solidFill>
                  <a:srgbClr val="7030A0"/>
                </a:solidFill>
              </a:rPr>
              <a:t> в рамках трёх взаимосвязанных аспектов: </a:t>
            </a:r>
          </a:p>
          <a:p>
            <a:pPr lvl="0" algn="just"/>
            <a:r>
              <a:rPr lang="ru-RU" dirty="0" smtClean="0">
                <a:solidFill>
                  <a:srgbClr val="7030A0"/>
                </a:solidFill>
              </a:rPr>
              <a:t>- </a:t>
            </a:r>
            <a:r>
              <a:rPr lang="ru-RU" b="1" dirty="0" smtClean="0">
                <a:solidFill>
                  <a:srgbClr val="7030A0"/>
                </a:solidFill>
              </a:rPr>
              <a:t>создание инклюзивной культуры, </a:t>
            </a:r>
          </a:p>
          <a:p>
            <a:pPr lvl="0" algn="just">
              <a:buFontTx/>
              <a:buChar char="-"/>
            </a:pPr>
            <a:r>
              <a:rPr lang="ru-RU" b="1" dirty="0" smtClean="0">
                <a:solidFill>
                  <a:srgbClr val="7030A0"/>
                </a:solidFill>
              </a:rPr>
              <a:t>развитие инклюзивной политики </a:t>
            </a:r>
            <a:r>
              <a:rPr lang="ru-RU" dirty="0" smtClean="0">
                <a:solidFill>
                  <a:srgbClr val="7030A0"/>
                </a:solidFill>
              </a:rPr>
              <a:t>и</a:t>
            </a:r>
            <a:r>
              <a:rPr lang="ru-RU" b="1" dirty="0" smtClean="0">
                <a:solidFill>
                  <a:srgbClr val="7030A0"/>
                </a:solidFill>
              </a:rPr>
              <a:t> </a:t>
            </a:r>
          </a:p>
          <a:p>
            <a:pPr lvl="0" algn="just"/>
            <a:r>
              <a:rPr lang="ru-RU" b="1" dirty="0" smtClean="0">
                <a:solidFill>
                  <a:srgbClr val="7030A0"/>
                </a:solidFill>
              </a:rPr>
              <a:t>- внедрение инклюзивной практики.</a:t>
            </a:r>
          </a:p>
          <a:p>
            <a:pPr lvl="0" algn="just"/>
            <a:r>
              <a:rPr lang="ru-RU" b="1" dirty="0" smtClean="0">
                <a:solidFill>
                  <a:srgbClr val="7030A0"/>
                </a:solidFill>
              </a:rPr>
              <a:t>	Инклюзивные образовательные организации</a:t>
            </a:r>
            <a:r>
              <a:rPr lang="ru-RU" dirty="0" smtClean="0">
                <a:solidFill>
                  <a:srgbClr val="7030A0"/>
                </a:solidFill>
              </a:rPr>
              <a:t> – образовательные организации, обеспечивающие инклюзивное образование в условиях развивающей образовательной среды.</a:t>
            </a:r>
          </a:p>
          <a:p>
            <a:pPr lvl="0" algn="just"/>
            <a:r>
              <a:rPr lang="ru-RU" b="1" dirty="0" smtClean="0">
                <a:solidFill>
                  <a:srgbClr val="7030A0"/>
                </a:solidFill>
              </a:rPr>
              <a:t>	Инклюзивное образовательное пространство</a:t>
            </a:r>
            <a:r>
              <a:rPr lang="ru-RU" dirty="0" smtClean="0">
                <a:solidFill>
                  <a:srgbClr val="7030A0"/>
                </a:solidFill>
              </a:rPr>
              <a:t> – система сетевого взаимодействия, включающая инклюзивные образовательные организации и организации, обеспечивающие нормативное, организационное и методическое сопровождение инклюзивного образования.</a:t>
            </a:r>
          </a:p>
          <a:p>
            <a:pPr algn="just"/>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80920" cy="1080120"/>
          </a:xfrm>
        </p:spPr>
        <p:txBody>
          <a:bodyPr>
            <a:normAutofit/>
          </a:bodyPr>
          <a:lstStyle/>
          <a:p>
            <a:pPr algn="ctr"/>
            <a:r>
              <a:rPr lang="ru-RU" sz="2800" dirty="0" smtClean="0">
                <a:solidFill>
                  <a:srgbClr val="92D050"/>
                </a:solidFill>
              </a:rPr>
              <a:t>Социально-психологический норматив (СПН)</a:t>
            </a:r>
            <a:endParaRPr lang="ru-RU" sz="2800" dirty="0">
              <a:solidFill>
                <a:srgbClr val="92D050"/>
              </a:solidFill>
            </a:endParaRPr>
          </a:p>
        </p:txBody>
      </p:sp>
      <p:sp>
        <p:nvSpPr>
          <p:cNvPr id="3" name="Текст 2"/>
          <p:cNvSpPr>
            <a:spLocks noGrp="1"/>
          </p:cNvSpPr>
          <p:nvPr>
            <p:ph type="body" idx="1"/>
          </p:nvPr>
        </p:nvSpPr>
        <p:spPr>
          <a:xfrm>
            <a:off x="395536" y="1556792"/>
            <a:ext cx="8352927" cy="5112568"/>
          </a:xfrm>
        </p:spPr>
        <p:txBody>
          <a:bodyPr>
            <a:normAutofit fontScale="85000" lnSpcReduction="10000"/>
          </a:bodyPr>
          <a:lstStyle/>
          <a:p>
            <a:pPr algn="just"/>
            <a:r>
              <a:rPr lang="ru-RU" dirty="0" smtClean="0"/>
              <a:t>	К.М. Гуревич предлагает использовать так называемый </a:t>
            </a:r>
            <a:r>
              <a:rPr lang="ru-RU" i="1" dirty="0" smtClean="0"/>
              <a:t>социально- психологический норматив (СПН). </a:t>
            </a:r>
            <a:r>
              <a:rPr lang="ru-RU" dirty="0" smtClean="0"/>
              <a:t>В сжатом виде </a:t>
            </a:r>
            <a:r>
              <a:rPr lang="ru-RU" b="1" i="1" dirty="0" smtClean="0"/>
              <a:t>СПН</a:t>
            </a:r>
            <a:r>
              <a:rPr lang="ru-RU" i="1" dirty="0" smtClean="0"/>
              <a:t> </a:t>
            </a:r>
            <a:r>
              <a:rPr lang="ru-RU" b="1" i="1" dirty="0" smtClean="0"/>
              <a:t>можно определить как систему требований, которую общность предъявляет каждому из его членов</a:t>
            </a:r>
            <a:r>
              <a:rPr lang="ru-RU" i="1" dirty="0" smtClean="0"/>
              <a:t>.</a:t>
            </a:r>
            <a:r>
              <a:rPr lang="ru-RU" dirty="0" smtClean="0"/>
              <a:t> </a:t>
            </a:r>
          </a:p>
          <a:p>
            <a:pPr algn="just"/>
            <a:r>
              <a:rPr lang="ru-RU" dirty="0" smtClean="0"/>
              <a:t>	Чтобы не быть отторгнутым от существующей вне его общности, человек должен овладеть теми требованиями, которые к нему предъявляются, причем процесс этот является активным – каждый стремится занять определенное место в своей социальной общности и сознательно осуществляет этот процесс приобщения к своему классу, группе.</a:t>
            </a:r>
          </a:p>
          <a:p>
            <a:pPr algn="just"/>
            <a:r>
              <a:rPr lang="ru-RU" dirty="0" smtClean="0"/>
              <a:t>	Эти требования и могут составлять содержание социально-психологических нормативов, которые являются, в сущности, идеальной моделью требований социальной общности к личности. </a:t>
            </a:r>
          </a:p>
          <a:p>
            <a:pPr algn="just"/>
            <a:r>
              <a:rPr lang="ru-RU" b="1" i="1" dirty="0" smtClean="0"/>
              <a:t>	Следовательно, оценка результатов тестирования должна проводиться по степени близости к СПН, который дифференцируется в образовательно-возрастных границах</a:t>
            </a:r>
            <a:r>
              <a:rPr lang="ru-RU" i="1" dirty="0" smtClean="0"/>
              <a:t>.</a:t>
            </a:r>
            <a:endParaRPr lang="ru-RU" dirty="0" smtClean="0"/>
          </a:p>
          <a:p>
            <a:endParaRPr lang="ru-RU" dirty="0">
              <a:solidFill>
                <a:schemeClr val="accent3"/>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8280920" cy="864095"/>
          </a:xfrm>
        </p:spPr>
        <p:txBody>
          <a:bodyPr>
            <a:noAutofit/>
          </a:bodyPr>
          <a:lstStyle/>
          <a:p>
            <a:pPr algn="ctr"/>
            <a:r>
              <a:rPr lang="ru-RU" sz="2400" dirty="0" smtClean="0">
                <a:solidFill>
                  <a:srgbClr val="C00000"/>
                </a:solidFill>
              </a:rPr>
              <a:t>Социально-психологический норматив (СПН)</a:t>
            </a:r>
            <a:endParaRPr lang="ru-RU" sz="2400" dirty="0">
              <a:solidFill>
                <a:srgbClr val="C00000"/>
              </a:solidFill>
            </a:endParaRPr>
          </a:p>
        </p:txBody>
      </p:sp>
      <p:sp>
        <p:nvSpPr>
          <p:cNvPr id="3" name="Подзаголовок 2"/>
          <p:cNvSpPr>
            <a:spLocks noGrp="1"/>
          </p:cNvSpPr>
          <p:nvPr>
            <p:ph type="subTitle" idx="1"/>
          </p:nvPr>
        </p:nvSpPr>
        <p:spPr>
          <a:xfrm>
            <a:off x="539552" y="1556792"/>
            <a:ext cx="8280920" cy="4968552"/>
          </a:xfrm>
        </p:spPr>
        <p:txBody>
          <a:bodyPr>
            <a:normAutofit fontScale="92500" lnSpcReduction="20000"/>
          </a:bodyPr>
          <a:lstStyle/>
          <a:p>
            <a:pPr algn="just">
              <a:buFont typeface="Wingdings" pitchFamily="2" charset="2"/>
              <a:buChar char="Ø"/>
            </a:pPr>
            <a:r>
              <a:rPr lang="ru-RU" dirty="0" smtClean="0">
                <a:solidFill>
                  <a:srgbClr val="C00000"/>
                </a:solidFill>
              </a:rPr>
              <a:t> Такие требования могут быть закреплены в форме правил, предписаний, требований к человеку и могут включать самые разнообразные аспекты: умственное развитие, нравственное, эстетическое и др. </a:t>
            </a:r>
          </a:p>
          <a:p>
            <a:pPr algn="just">
              <a:buFont typeface="Wingdings" pitchFamily="2" charset="2"/>
              <a:buChar char="Ø"/>
            </a:pPr>
            <a:r>
              <a:rPr lang="ru-RU" dirty="0" smtClean="0">
                <a:solidFill>
                  <a:srgbClr val="C00000"/>
                </a:solidFill>
              </a:rPr>
              <a:t> Требования, составляющие содержание </a:t>
            </a:r>
            <a:r>
              <a:rPr lang="ru-RU" b="1" dirty="0" smtClean="0">
                <a:solidFill>
                  <a:srgbClr val="C00000"/>
                </a:solidFill>
              </a:rPr>
              <a:t>СПН</a:t>
            </a:r>
            <a:r>
              <a:rPr lang="ru-RU" dirty="0" smtClean="0">
                <a:solidFill>
                  <a:srgbClr val="C00000"/>
                </a:solidFill>
              </a:rPr>
              <a:t>, вполне реальны, они присутствуют в образовательных программах, в квалификационных профессиональных характеристиках, общественном мнении, мнении учителей и воспитателей. </a:t>
            </a:r>
          </a:p>
          <a:p>
            <a:pPr algn="just">
              <a:buFont typeface="Wingdings" pitchFamily="2" charset="2"/>
              <a:buChar char="Ø"/>
            </a:pPr>
            <a:r>
              <a:rPr lang="ru-RU" dirty="0" smtClean="0">
                <a:solidFill>
                  <a:srgbClr val="C00000"/>
                </a:solidFill>
              </a:rPr>
              <a:t> По мнению К.М. Гуревича, </a:t>
            </a:r>
            <a:r>
              <a:rPr lang="ru-RU" dirty="0" err="1" smtClean="0">
                <a:solidFill>
                  <a:srgbClr val="C00000"/>
                </a:solidFill>
              </a:rPr>
              <a:t>тестологи</a:t>
            </a:r>
            <a:r>
              <a:rPr lang="ru-RU" dirty="0" smtClean="0">
                <a:solidFill>
                  <a:srgbClr val="C00000"/>
                </a:solidFill>
              </a:rPr>
              <a:t> при составлении тестовых заданий стихийно ориентируются на существующий в их общности СПН. </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9"/>
            <a:ext cx="8496944" cy="792087"/>
          </a:xfrm>
        </p:spPr>
        <p:txBody>
          <a:bodyPr>
            <a:normAutofit/>
          </a:bodyPr>
          <a:lstStyle/>
          <a:p>
            <a:pPr algn="ctr"/>
            <a:r>
              <a:rPr lang="ru-RU" sz="2800" dirty="0" smtClean="0">
                <a:solidFill>
                  <a:srgbClr val="C00000"/>
                </a:solidFill>
              </a:rPr>
              <a:t>Особые образовательные потребности</a:t>
            </a:r>
            <a:endParaRPr lang="ru-RU" sz="2800" dirty="0">
              <a:solidFill>
                <a:srgbClr val="C00000"/>
              </a:solidFill>
            </a:endParaRPr>
          </a:p>
        </p:txBody>
      </p:sp>
      <p:sp>
        <p:nvSpPr>
          <p:cNvPr id="3" name="Подзаголовок 2"/>
          <p:cNvSpPr>
            <a:spLocks noGrp="1"/>
          </p:cNvSpPr>
          <p:nvPr>
            <p:ph type="subTitle" idx="1"/>
          </p:nvPr>
        </p:nvSpPr>
        <p:spPr>
          <a:xfrm>
            <a:off x="323528" y="1268760"/>
            <a:ext cx="8496944" cy="5328592"/>
          </a:xfrm>
        </p:spPr>
        <p:txBody>
          <a:bodyPr>
            <a:normAutofit fontScale="70000" lnSpcReduction="20000"/>
          </a:bodyPr>
          <a:lstStyle/>
          <a:p>
            <a:pPr algn="just"/>
            <a:r>
              <a:rPr lang="ru-RU" b="1" dirty="0" smtClean="0">
                <a:solidFill>
                  <a:srgbClr val="7030A0"/>
                </a:solidFill>
              </a:rPr>
              <a:t>	Особые образовательные потребности (нужды)</a:t>
            </a:r>
            <a:r>
              <a:rPr lang="ru-RU" dirty="0" smtClean="0">
                <a:solidFill>
                  <a:srgbClr val="7030A0"/>
                </a:solidFill>
              </a:rPr>
              <a:t> -  потребности детей с ОВЗ,  различающиеся у детей разных категорий в связи со спецификой нарушения психического развития,   определяющие  особую логику построения учебного процесса и   отражающиеся  в структуре и содержании образования. </a:t>
            </a:r>
          </a:p>
          <a:p>
            <a:pPr algn="l"/>
            <a:r>
              <a:rPr lang="ru-RU" b="1" dirty="0" smtClean="0">
                <a:solidFill>
                  <a:srgbClr val="7030A0"/>
                </a:solidFill>
              </a:rPr>
              <a:t>	Универсальные для всех детей с ОВЗ особые образовательные потребности:</a:t>
            </a:r>
            <a:r>
              <a:rPr lang="ru-RU" dirty="0" smtClean="0">
                <a:solidFill>
                  <a:srgbClr val="7030A0"/>
                </a:solidFill>
              </a:rPr>
              <a:t/>
            </a:r>
            <a:br>
              <a:rPr lang="ru-RU" dirty="0" smtClean="0">
                <a:solidFill>
                  <a:srgbClr val="7030A0"/>
                </a:solidFill>
              </a:rPr>
            </a:br>
            <a:r>
              <a:rPr lang="ru-RU" dirty="0" smtClean="0">
                <a:solidFill>
                  <a:srgbClr val="7030A0"/>
                </a:solidFill>
              </a:rPr>
              <a:t>- начало специального обучения ребенка сразу же после выявления первичного нарушения развития ребенка; </a:t>
            </a:r>
            <a:br>
              <a:rPr lang="ru-RU" dirty="0" smtClean="0">
                <a:solidFill>
                  <a:srgbClr val="7030A0"/>
                </a:solidFill>
              </a:rPr>
            </a:br>
            <a:r>
              <a:rPr lang="ru-RU" dirty="0" smtClean="0">
                <a:solidFill>
                  <a:srgbClr val="7030A0"/>
                </a:solidFill>
              </a:rPr>
              <a:t>- введение в содержание обучения ребенка специальных разделов, не присутствующих в программах образования нормативно развивающихся сверстников; </a:t>
            </a:r>
            <a:br>
              <a:rPr lang="ru-RU" dirty="0" smtClean="0">
                <a:solidFill>
                  <a:srgbClr val="7030A0"/>
                </a:solidFill>
              </a:rPr>
            </a:br>
            <a:r>
              <a:rPr lang="ru-RU" dirty="0" smtClean="0">
                <a:solidFill>
                  <a:srgbClr val="7030A0"/>
                </a:solidFill>
              </a:rPr>
              <a:t>- использование специальных методов, приемов и средств обучения, обеспечивающих реализацию «обходных путей» обучения; </a:t>
            </a:r>
            <a:br>
              <a:rPr lang="ru-RU" dirty="0" smtClean="0">
                <a:solidFill>
                  <a:srgbClr val="7030A0"/>
                </a:solidFill>
              </a:rPr>
            </a:br>
            <a:r>
              <a:rPr lang="ru-RU" dirty="0" smtClean="0">
                <a:solidFill>
                  <a:srgbClr val="7030A0"/>
                </a:solidFill>
              </a:rPr>
              <a:t>- индивидуализация  процесса обучения в значительно большей степени, чем требуется для нормально развивающегося ребенка; </a:t>
            </a:r>
            <a:br>
              <a:rPr lang="ru-RU" dirty="0" smtClean="0">
                <a:solidFill>
                  <a:srgbClr val="7030A0"/>
                </a:solidFill>
              </a:rPr>
            </a:br>
            <a:r>
              <a:rPr lang="ru-RU" dirty="0" smtClean="0">
                <a:solidFill>
                  <a:srgbClr val="7030A0"/>
                </a:solidFill>
              </a:rPr>
              <a:t>- обеспечение особой пространственной и временной  организации образовательной среды; </a:t>
            </a:r>
            <a:br>
              <a:rPr lang="ru-RU" dirty="0" smtClean="0">
                <a:solidFill>
                  <a:srgbClr val="7030A0"/>
                </a:solidFill>
              </a:rPr>
            </a:br>
            <a:r>
              <a:rPr lang="ru-RU" dirty="0" smtClean="0">
                <a:solidFill>
                  <a:srgbClr val="7030A0"/>
                </a:solidFill>
              </a:rPr>
              <a:t>- максимальное расширение  образовательного пространства за пределы образовательного учреждения. </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404665"/>
            <a:ext cx="8496944" cy="864095"/>
          </a:xfrm>
        </p:spPr>
        <p:txBody>
          <a:bodyPr>
            <a:normAutofit/>
          </a:bodyPr>
          <a:lstStyle/>
          <a:p>
            <a:pPr algn="ctr"/>
            <a:r>
              <a:rPr lang="ru-RU" sz="2800" dirty="0" smtClean="0">
                <a:solidFill>
                  <a:srgbClr val="C00000"/>
                </a:solidFill>
              </a:rPr>
              <a:t>Специальные образовательные условия</a:t>
            </a:r>
            <a:endParaRPr lang="ru-RU" sz="2800" dirty="0">
              <a:solidFill>
                <a:srgbClr val="C00000"/>
              </a:solidFill>
            </a:endParaRPr>
          </a:p>
        </p:txBody>
      </p:sp>
      <p:sp>
        <p:nvSpPr>
          <p:cNvPr id="3" name="Подзаголовок 2"/>
          <p:cNvSpPr>
            <a:spLocks noGrp="1"/>
          </p:cNvSpPr>
          <p:nvPr>
            <p:ph type="subTitle" idx="1"/>
          </p:nvPr>
        </p:nvSpPr>
        <p:spPr>
          <a:xfrm>
            <a:off x="251520" y="1484784"/>
            <a:ext cx="8496944" cy="5040560"/>
          </a:xfrm>
        </p:spPr>
        <p:txBody>
          <a:bodyPr>
            <a:normAutofit fontScale="77500" lnSpcReduction="20000"/>
          </a:bodyPr>
          <a:lstStyle/>
          <a:p>
            <a:pPr algn="just"/>
            <a:r>
              <a:rPr lang="ru-RU" b="1" dirty="0" smtClean="0">
                <a:solidFill>
                  <a:srgbClr val="7030A0"/>
                </a:solidFill>
              </a:rPr>
              <a:t>	Под </a:t>
            </a:r>
            <a:r>
              <a:rPr lang="ru-RU" b="1" i="1" dirty="0" smtClean="0">
                <a:solidFill>
                  <a:srgbClr val="7030A0"/>
                </a:solidFill>
              </a:rPr>
              <a:t>специальными условиями для получения образования обучающимися с ограниченными возможностями здоровья </a:t>
            </a:r>
            <a:r>
              <a:rPr lang="ru-RU" b="1" dirty="0" smtClean="0">
                <a:solidFill>
                  <a:srgbClr val="7030A0"/>
                </a:solidFill>
              </a:rPr>
              <a:t>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endParaRPr lang="ru-RU" dirty="0" smtClean="0">
              <a:solidFill>
                <a:srgbClr val="7030A0"/>
              </a:solidFill>
            </a:endParaRP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3"/>
            <a:ext cx="8280920" cy="504055"/>
          </a:xfrm>
        </p:spPr>
        <p:txBody>
          <a:bodyPr>
            <a:normAutofit fontScale="90000"/>
          </a:bodyPr>
          <a:lstStyle/>
          <a:p>
            <a:pPr algn="ctr"/>
            <a:r>
              <a:rPr lang="ru-RU" sz="2800" dirty="0" smtClean="0">
                <a:solidFill>
                  <a:srgbClr val="C00000"/>
                </a:solidFill>
              </a:rPr>
              <a:t>Специальные образовательные условия</a:t>
            </a:r>
            <a:endParaRPr lang="ru-RU" sz="2800" dirty="0">
              <a:solidFill>
                <a:srgbClr val="C00000"/>
              </a:solidFill>
            </a:endParaRPr>
          </a:p>
        </p:txBody>
      </p:sp>
      <p:sp>
        <p:nvSpPr>
          <p:cNvPr id="3" name="Подзаголовок 2"/>
          <p:cNvSpPr>
            <a:spLocks noGrp="1"/>
          </p:cNvSpPr>
          <p:nvPr>
            <p:ph type="subTitle" idx="1"/>
          </p:nvPr>
        </p:nvSpPr>
        <p:spPr>
          <a:xfrm>
            <a:off x="467544" y="1124744"/>
            <a:ext cx="8352928" cy="5400600"/>
          </a:xfrm>
        </p:spPr>
        <p:style>
          <a:lnRef idx="0">
            <a:schemeClr val="accent3"/>
          </a:lnRef>
          <a:fillRef idx="3">
            <a:schemeClr val="accent3"/>
          </a:fillRef>
          <a:effectRef idx="3">
            <a:schemeClr val="accent3"/>
          </a:effectRef>
          <a:fontRef idx="minor">
            <a:schemeClr val="lt1"/>
          </a:fontRef>
        </p:style>
        <p:txBody>
          <a:bodyPr/>
          <a:lstStyle/>
          <a:p>
            <a:r>
              <a:rPr lang="ru-RU" b="1" dirty="0" smtClean="0"/>
              <a:t> </a:t>
            </a:r>
            <a:endParaRPr lang="ru-RU" dirty="0" smtClean="0"/>
          </a:p>
          <a:p>
            <a:pPr algn="just">
              <a:buFont typeface="Wingdings" pitchFamily="2" charset="2"/>
              <a:buChar char="Ø"/>
            </a:pPr>
            <a:r>
              <a:rPr lang="ru-RU" dirty="0" smtClean="0">
                <a:solidFill>
                  <a:srgbClr val="C00000"/>
                </a:solidFill>
              </a:rPr>
              <a:t> обеспечение физической доступности;</a:t>
            </a:r>
          </a:p>
          <a:p>
            <a:pPr algn="just">
              <a:buFont typeface="Wingdings" pitchFamily="2" charset="2"/>
              <a:buChar char="Ø"/>
            </a:pPr>
            <a:r>
              <a:rPr lang="ru-RU" dirty="0" smtClean="0">
                <a:solidFill>
                  <a:srgbClr val="C00000"/>
                </a:solidFill>
              </a:rPr>
              <a:t> техническое и материальное оснащение;</a:t>
            </a:r>
          </a:p>
          <a:p>
            <a:pPr algn="just">
              <a:buFont typeface="Wingdings" pitchFamily="2" charset="2"/>
              <a:buChar char="Ø"/>
            </a:pPr>
            <a:r>
              <a:rPr lang="ru-RU" dirty="0" smtClean="0">
                <a:solidFill>
                  <a:srgbClr val="C00000"/>
                </a:solidFill>
              </a:rPr>
              <a:t> кадровое обеспечение;</a:t>
            </a:r>
          </a:p>
          <a:p>
            <a:pPr algn="just">
              <a:buFont typeface="Wingdings" pitchFamily="2" charset="2"/>
              <a:buChar char="Ø"/>
            </a:pPr>
            <a:r>
              <a:rPr lang="ru-RU" dirty="0" smtClean="0">
                <a:solidFill>
                  <a:srgbClr val="C00000"/>
                </a:solidFill>
              </a:rPr>
              <a:t> программно-методическое обеспечение;</a:t>
            </a:r>
          </a:p>
          <a:p>
            <a:pPr algn="just">
              <a:buFont typeface="Wingdings" pitchFamily="2" charset="2"/>
              <a:buChar char="Ø"/>
            </a:pPr>
            <a:r>
              <a:rPr lang="ru-RU" dirty="0" smtClean="0">
                <a:solidFill>
                  <a:srgbClr val="C00000"/>
                </a:solidFill>
              </a:rPr>
              <a:t> адаптированные образовательные программы.</a:t>
            </a:r>
          </a:p>
          <a:p>
            <a:r>
              <a:rPr lang="ru-RU" dirty="0" smtClean="0"/>
              <a:t> </a:t>
            </a:r>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846640" cy="1008111"/>
          </a:xfrm>
        </p:spPr>
        <p:txBody>
          <a:bodyPr>
            <a:normAutofit/>
          </a:bodyPr>
          <a:lstStyle/>
          <a:p>
            <a:pPr algn="ctr"/>
            <a:r>
              <a:rPr lang="ru-RU" sz="2000" dirty="0" smtClean="0">
                <a:solidFill>
                  <a:srgbClr val="7030A0"/>
                </a:solidFill>
              </a:rPr>
              <a:t>Специальные образовательные условия</a:t>
            </a:r>
            <a:endParaRPr lang="ru-RU" sz="2000" dirty="0">
              <a:solidFill>
                <a:srgbClr val="7030A0"/>
              </a:solidFill>
            </a:endParaRPr>
          </a:p>
        </p:txBody>
      </p:sp>
      <p:sp>
        <p:nvSpPr>
          <p:cNvPr id="3" name="Подзаголовок 2"/>
          <p:cNvSpPr>
            <a:spLocks noGrp="1"/>
          </p:cNvSpPr>
          <p:nvPr>
            <p:ph type="subTitle" idx="1"/>
          </p:nvPr>
        </p:nvSpPr>
        <p:spPr>
          <a:xfrm>
            <a:off x="611560" y="1700808"/>
            <a:ext cx="7920880" cy="4896544"/>
          </a:xfrm>
        </p:spPr>
        <p:txBody>
          <a:bodyPr>
            <a:normAutofit fontScale="85000" lnSpcReduction="10000"/>
          </a:bodyPr>
          <a:lstStyle/>
          <a:p>
            <a:pPr lvl="0" algn="just"/>
            <a:r>
              <a:rPr lang="ru-RU" b="1" dirty="0" smtClean="0">
                <a:solidFill>
                  <a:srgbClr val="7030A0"/>
                </a:solidFill>
              </a:rPr>
              <a:t>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литература, а также услуги </a:t>
            </a:r>
            <a:r>
              <a:rPr lang="ru-RU" b="1" dirty="0" err="1" smtClean="0">
                <a:solidFill>
                  <a:srgbClr val="7030A0"/>
                </a:solidFill>
              </a:rPr>
              <a:t>сурдопереводчиков</a:t>
            </a:r>
            <a:r>
              <a:rPr lang="ru-RU" b="1" dirty="0" smtClean="0">
                <a:solidFill>
                  <a:srgbClr val="7030A0"/>
                </a:solidFill>
              </a:rPr>
              <a:t> и </a:t>
            </a:r>
            <a:r>
              <a:rPr lang="ru-RU" b="1" dirty="0" err="1" smtClean="0">
                <a:solidFill>
                  <a:srgbClr val="7030A0"/>
                </a:solidFill>
              </a:rPr>
              <a:t>тифлосурдопереводчиков</a:t>
            </a:r>
            <a:r>
              <a:rPr lang="ru-RU" b="1" dirty="0" smtClean="0">
                <a:solidFill>
                  <a:srgbClr val="7030A0"/>
                </a:solidFill>
              </a:rPr>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endParaRPr lang="ru-RU" dirty="0" smtClean="0">
              <a:solidFill>
                <a:srgbClr val="7030A0"/>
              </a:solidFill>
            </a:endParaRP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1"/>
            <a:ext cx="8496944" cy="936103"/>
          </a:xfrm>
        </p:spPr>
        <p:txBody>
          <a:bodyPr>
            <a:normAutofit/>
          </a:bodyPr>
          <a:lstStyle/>
          <a:p>
            <a:pPr algn="ctr"/>
            <a:r>
              <a:rPr lang="ru-RU" sz="1600" dirty="0" smtClean="0">
                <a:solidFill>
                  <a:srgbClr val="7030A0"/>
                </a:solidFill>
              </a:rPr>
              <a:t>Специальные образовательные условия</a:t>
            </a:r>
            <a:endParaRPr lang="ru-RU" sz="1600" dirty="0">
              <a:solidFill>
                <a:srgbClr val="7030A0"/>
              </a:solidFill>
            </a:endParaRPr>
          </a:p>
        </p:txBody>
      </p:sp>
      <p:sp>
        <p:nvSpPr>
          <p:cNvPr id="3" name="Подзаголовок 2"/>
          <p:cNvSpPr>
            <a:spLocks noGrp="1"/>
          </p:cNvSpPr>
          <p:nvPr>
            <p:ph type="subTitle" idx="1"/>
          </p:nvPr>
        </p:nvSpPr>
        <p:spPr>
          <a:xfrm>
            <a:off x="323528" y="1340768"/>
            <a:ext cx="8496944" cy="5328592"/>
          </a:xfrm>
        </p:spPr>
        <p:txBody>
          <a:bodyPr/>
          <a:lstStyle/>
          <a:p>
            <a:pPr lvl="0" algn="just"/>
            <a:endParaRPr lang="ru-RU" sz="2400" b="1" dirty="0" smtClean="0"/>
          </a:p>
          <a:p>
            <a:pPr lvl="0" algn="just"/>
            <a:r>
              <a:rPr lang="ru-RU" sz="2400" b="1" dirty="0" smtClean="0"/>
              <a:t>	</a:t>
            </a:r>
            <a:r>
              <a:rPr lang="ru-RU" sz="2400" b="1" dirty="0" smtClean="0">
                <a:solidFill>
                  <a:srgbClr val="7030A0"/>
                </a:solidFill>
              </a:rPr>
              <a:t>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 и содействует привлечению таких работников в организации, осуществляющие образовательную деятельность.</a:t>
            </a:r>
            <a:endParaRPr lang="ru-RU" sz="2400" dirty="0" smtClean="0">
              <a:solidFill>
                <a:srgbClr val="7030A0"/>
              </a:solidFill>
            </a:endParaRPr>
          </a:p>
          <a:p>
            <a:endParaRPr lang="ru-RU" dirty="0">
              <a:solidFill>
                <a:srgbClr val="7030A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7772400" cy="1080120"/>
          </a:xfrm>
        </p:spPr>
        <p:txBody>
          <a:bodyPr>
            <a:normAutofit/>
          </a:bodyPr>
          <a:lstStyle/>
          <a:p>
            <a:pPr algn="ctr"/>
            <a:r>
              <a:rPr lang="ru-RU" sz="1600" dirty="0" smtClean="0">
                <a:solidFill>
                  <a:srgbClr val="7030A0"/>
                </a:solidFill>
              </a:rPr>
              <a:t>О СОЗДАНИИ УСЛОВИЙ ДЛЯ ПОЛУЧЕНИЯ ОБРАЗОВАНИЯ ДЕТЬМИ С ОГРАНИЧЕННЫМИ ВОЗМОЖНОСТЯМИ ЗДОРОВЬЯ И ДЕТЬМИ-ИНВАЛИДАМИ  (Письмо </a:t>
            </a:r>
            <a:r>
              <a:rPr lang="ru-RU" sz="1600" dirty="0" err="1" smtClean="0">
                <a:solidFill>
                  <a:srgbClr val="7030A0"/>
                </a:solidFill>
              </a:rPr>
              <a:t>Минобрнауки</a:t>
            </a:r>
            <a:r>
              <a:rPr lang="ru-RU" sz="1600" dirty="0" smtClean="0">
                <a:solidFill>
                  <a:srgbClr val="7030A0"/>
                </a:solidFill>
              </a:rPr>
              <a:t> РФ от 18.04.2008 № аф-150/06)</a:t>
            </a:r>
            <a:br>
              <a:rPr lang="ru-RU" sz="1600" dirty="0" smtClean="0">
                <a:solidFill>
                  <a:srgbClr val="7030A0"/>
                </a:solidFill>
              </a:rPr>
            </a:br>
            <a:endParaRPr lang="ru-RU" sz="1600" dirty="0">
              <a:solidFill>
                <a:srgbClr val="7030A0"/>
              </a:solidFill>
            </a:endParaRPr>
          </a:p>
        </p:txBody>
      </p:sp>
      <p:sp>
        <p:nvSpPr>
          <p:cNvPr id="3" name="Подзаголовок 2"/>
          <p:cNvSpPr>
            <a:spLocks noGrp="1"/>
          </p:cNvSpPr>
          <p:nvPr>
            <p:ph type="subTitle" idx="1"/>
          </p:nvPr>
        </p:nvSpPr>
        <p:spPr>
          <a:xfrm>
            <a:off x="467544" y="1700808"/>
            <a:ext cx="8208912" cy="4896544"/>
          </a:xfrm>
        </p:spPr>
        <p:txBody>
          <a:bodyPr>
            <a:normAutofit fontScale="85000" lnSpcReduction="10000"/>
          </a:bodyPr>
          <a:lstStyle/>
          <a:p>
            <a:pPr algn="just"/>
            <a:r>
              <a:rPr lang="ru-RU" b="1" dirty="0" smtClean="0">
                <a:solidFill>
                  <a:srgbClr val="7030A0"/>
                </a:solidFill>
              </a:rPr>
              <a:t>	Формы и степень образовательной интеграции ребёнка с ограниченными возможностями здоровья могут варьироваться в зависимости от степени выраженности недостатков его психического и (или) физического развития. Например, дети, уровень психофизического развития которых в целом соответствует возрастной норме, могут на постоянной основе обучаться по обычной образовательной программе в одном классе со сверстниками, не имеющими нарушений развития, при наличии необходимых технических средств обучения. При этом число детей с ограниченными возможностями здоровья, обучающихся в обычном классе, как правило, не должно превышать 3 - 4 человек. </a:t>
            </a:r>
            <a:endParaRPr lang="ru-RU" dirty="0" smtClean="0">
              <a:solidFill>
                <a:srgbClr val="7030A0"/>
              </a:solidFill>
            </a:endParaRP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6408712"/>
          </a:xfrm>
        </p:spPr>
        <p:txBody>
          <a:bodyPr>
            <a:normAutofit fontScale="90000"/>
          </a:bodyPr>
          <a:lstStyle/>
          <a:p>
            <a:pPr algn="just">
              <a:lnSpc>
                <a:spcPct val="80000"/>
              </a:lnSpc>
            </a:pPr>
            <a:r>
              <a:rPr lang="ru-RU" altLang="ru-RU" sz="1800" dirty="0" smtClean="0">
                <a:solidFill>
                  <a:schemeClr val="tx1"/>
                </a:solidFill>
              </a:rPr>
              <a:t>Целостная система специальных образовательных условий: </a:t>
            </a:r>
            <a:br>
              <a:rPr lang="ru-RU" altLang="ru-RU" sz="1800" dirty="0" smtClean="0">
                <a:solidFill>
                  <a:schemeClr val="tx1"/>
                </a:solidFill>
              </a:rPr>
            </a:br>
            <a:r>
              <a:rPr lang="ru-RU" altLang="ru-RU" sz="1800" dirty="0" smtClean="0">
                <a:solidFill>
                  <a:schemeClr val="tx1"/>
                </a:solidFill>
              </a:rPr>
              <a:t>начиная с предельно общих, необходимых для всех категорий детей с </a:t>
            </a:r>
            <a:br>
              <a:rPr lang="ru-RU" altLang="ru-RU" sz="1800" dirty="0" smtClean="0">
                <a:solidFill>
                  <a:schemeClr val="tx1"/>
                </a:solidFill>
              </a:rPr>
            </a:br>
            <a:r>
              <a:rPr lang="ru-RU" altLang="ru-RU" sz="1800" dirty="0" smtClean="0">
                <a:solidFill>
                  <a:schemeClr val="tx1"/>
                </a:solidFill>
              </a:rPr>
              <a:t>ОВЗ, до индивидуальных, определяющих эффективность реализации </a:t>
            </a:r>
            <a:br>
              <a:rPr lang="ru-RU" altLang="ru-RU" sz="1800" dirty="0" smtClean="0">
                <a:solidFill>
                  <a:schemeClr val="tx1"/>
                </a:solidFill>
              </a:rPr>
            </a:br>
            <a:r>
              <a:rPr lang="ru-RU" altLang="ru-RU" sz="1800" dirty="0" smtClean="0">
                <a:solidFill>
                  <a:schemeClr val="tx1"/>
                </a:solidFill>
              </a:rPr>
              <a:t>образовательного процесса и социальной </a:t>
            </a:r>
            <a:r>
              <a:rPr lang="ru-RU" altLang="ru-RU" sz="1800" dirty="0" err="1" smtClean="0">
                <a:solidFill>
                  <a:schemeClr val="tx1"/>
                </a:solidFill>
              </a:rPr>
              <a:t>адаптированности</a:t>
            </a:r>
            <a:r>
              <a:rPr lang="ru-RU" altLang="ru-RU" sz="1800" dirty="0" smtClean="0">
                <a:solidFill>
                  <a:schemeClr val="tx1"/>
                </a:solidFill>
              </a:rPr>
              <a:t> ребенка в </a:t>
            </a:r>
            <a:br>
              <a:rPr lang="ru-RU" altLang="ru-RU" sz="1800" dirty="0" smtClean="0">
                <a:solidFill>
                  <a:schemeClr val="tx1"/>
                </a:solidFill>
              </a:rPr>
            </a:br>
            <a:r>
              <a:rPr lang="ru-RU" altLang="ru-RU" sz="1800" dirty="0" smtClean="0">
                <a:solidFill>
                  <a:schemeClr val="tx1"/>
                </a:solidFill>
              </a:rPr>
              <a:t>соответствии с его особенностями и возможностями.</a:t>
            </a:r>
            <a:br>
              <a:rPr lang="ru-RU" altLang="ru-RU" sz="1800" dirty="0" smtClean="0">
                <a:solidFill>
                  <a:schemeClr val="tx1"/>
                </a:solidFill>
              </a:rPr>
            </a:br>
            <a:r>
              <a:rPr lang="ru-RU" altLang="ru-RU" sz="1800" dirty="0" smtClean="0">
                <a:solidFill>
                  <a:schemeClr val="tx1"/>
                </a:solidFill>
              </a:rPr>
              <a:t/>
            </a:r>
            <a:br>
              <a:rPr lang="ru-RU" altLang="ru-RU" sz="1800" dirty="0" smtClean="0">
                <a:solidFill>
                  <a:schemeClr val="tx1"/>
                </a:solidFill>
              </a:rPr>
            </a:br>
            <a:r>
              <a:rPr lang="ru-RU" altLang="ru-RU" sz="1800" i="1" dirty="0" smtClean="0">
                <a:solidFill>
                  <a:schemeClr val="tx1"/>
                </a:solidFill>
              </a:rPr>
              <a:t>Где отражаются условия, необходимые для организации обучения каждого конкретного ребенка с ОВЗ?</a:t>
            </a:r>
            <a:br>
              <a:rPr lang="ru-RU" altLang="ru-RU" sz="1800" i="1" dirty="0" smtClean="0">
                <a:solidFill>
                  <a:schemeClr val="tx1"/>
                </a:solidFill>
              </a:rPr>
            </a:br>
            <a:r>
              <a:rPr lang="ru-RU" altLang="ru-RU" sz="1800" i="1" dirty="0" smtClean="0">
                <a:solidFill>
                  <a:schemeClr val="tx1"/>
                </a:solidFill>
              </a:rPr>
              <a:t/>
            </a:r>
            <a:br>
              <a:rPr lang="ru-RU" altLang="ru-RU" sz="1800" i="1" dirty="0" smtClean="0">
                <a:solidFill>
                  <a:schemeClr val="tx1"/>
                </a:solidFill>
              </a:rPr>
            </a:br>
            <a:r>
              <a:rPr lang="ru-RU" altLang="ru-RU" sz="1800" dirty="0" smtClean="0">
                <a:solidFill>
                  <a:schemeClr val="tx1"/>
                </a:solidFill>
              </a:rPr>
              <a:t>Заключение ПМПК является законодательно поддержанным основанием для определения и создания специальных условий для обучения детей с ОВЗ (п.23 р.</a:t>
            </a:r>
            <a:r>
              <a:rPr lang="en-US" altLang="ru-RU" sz="1800" dirty="0" smtClean="0">
                <a:solidFill>
                  <a:schemeClr val="tx1"/>
                </a:solidFill>
              </a:rPr>
              <a:t>II</a:t>
            </a:r>
            <a:r>
              <a:rPr lang="ru-RU" altLang="ru-RU" sz="1800" dirty="0" smtClean="0">
                <a:solidFill>
                  <a:schemeClr val="tx1"/>
                </a:solidFill>
              </a:rPr>
              <a:t>  приказа Министерства образования и науки РФ от 20 сентября 2013 года № 1082 «Об утверждении положения о </a:t>
            </a:r>
            <a:r>
              <a:rPr lang="ru-RU" altLang="ru-RU" sz="1800" dirty="0" err="1" smtClean="0">
                <a:solidFill>
                  <a:schemeClr val="tx1"/>
                </a:solidFill>
              </a:rPr>
              <a:t>психолого-медико-педагогической</a:t>
            </a:r>
            <a:r>
              <a:rPr lang="ru-RU" altLang="ru-RU" sz="1800" dirty="0" smtClean="0">
                <a:solidFill>
                  <a:schemeClr val="tx1"/>
                </a:solidFill>
              </a:rPr>
              <a:t> комиссии»).</a:t>
            </a:r>
            <a:br>
              <a:rPr lang="ru-RU" altLang="ru-RU" sz="1800" dirty="0" smtClean="0">
                <a:solidFill>
                  <a:schemeClr val="tx1"/>
                </a:solidFill>
              </a:rPr>
            </a:br>
            <a:r>
              <a:rPr lang="ru-RU" altLang="ru-RU" sz="1800" dirty="0" smtClean="0">
                <a:solidFill>
                  <a:schemeClr val="tx1"/>
                </a:solidFill>
              </a:rPr>
              <a:t/>
            </a:r>
            <a:br>
              <a:rPr lang="ru-RU" altLang="ru-RU" sz="1800" dirty="0" smtClean="0">
                <a:solidFill>
                  <a:schemeClr val="tx1"/>
                </a:solidFill>
              </a:rPr>
            </a:br>
            <a:r>
              <a:rPr lang="ru-RU" altLang="ru-RU" sz="1800" dirty="0" smtClean="0">
                <a:solidFill>
                  <a:schemeClr val="tx1"/>
                </a:solidFill>
              </a:rPr>
              <a:t>ИПР ребенка-инвалида, которая является обязательной для исполнения всеми без исключения органами, предприятиями, организациями.</a:t>
            </a:r>
            <a:br>
              <a:rPr lang="ru-RU" altLang="ru-RU" sz="1800" dirty="0" smtClean="0">
                <a:solidFill>
                  <a:schemeClr val="tx1"/>
                </a:solidFill>
              </a:rPr>
            </a:br>
            <a:r>
              <a:rPr lang="ru-RU" altLang="ru-RU" sz="1800" dirty="0" smtClean="0">
                <a:solidFill>
                  <a:schemeClr val="tx1"/>
                </a:solidFill>
              </a:rPr>
              <a:t/>
            </a:r>
            <a:br>
              <a:rPr lang="ru-RU" altLang="ru-RU" sz="1800" dirty="0" smtClean="0">
                <a:solidFill>
                  <a:schemeClr val="tx1"/>
                </a:solidFill>
              </a:rPr>
            </a:br>
            <a:r>
              <a:rPr lang="ru-RU" altLang="ru-RU" sz="1800" dirty="0" smtClean="0">
                <a:solidFill>
                  <a:schemeClr val="tx1"/>
                </a:solidFill>
              </a:rPr>
              <a:t>Данные специальные условия могут быть созданы еще до момента поступления ребенка в ОО.</a:t>
            </a:r>
            <a:br>
              <a:rPr lang="ru-RU" altLang="ru-RU" sz="1800" dirty="0" smtClean="0">
                <a:solidFill>
                  <a:schemeClr val="tx1"/>
                </a:solidFill>
              </a:rPr>
            </a:br>
            <a:r>
              <a:rPr lang="ru-RU" altLang="ru-RU" sz="1800" dirty="0" smtClean="0">
                <a:solidFill>
                  <a:schemeClr val="tx1"/>
                </a:solidFill>
              </a:rPr>
              <a:t/>
            </a:r>
            <a:br>
              <a:rPr lang="ru-RU" altLang="ru-RU" sz="1800" dirty="0" smtClean="0">
                <a:solidFill>
                  <a:schemeClr val="tx1"/>
                </a:solidFill>
              </a:rPr>
            </a:br>
            <a:r>
              <a:rPr lang="ru-RU" altLang="ru-RU" sz="1800" dirty="0" smtClean="0">
                <a:solidFill>
                  <a:schemeClr val="tx1"/>
                </a:solidFill>
              </a:rPr>
              <a:t>Рекомендация </a:t>
            </a:r>
            <a:r>
              <a:rPr lang="ru-RU" altLang="ru-RU" sz="1800" dirty="0" err="1" smtClean="0">
                <a:solidFill>
                  <a:schemeClr val="tx1"/>
                </a:solidFill>
              </a:rPr>
              <a:t>ПМПк</a:t>
            </a:r>
            <a:r>
              <a:rPr lang="ru-RU" altLang="ru-RU" sz="1800" dirty="0" smtClean="0">
                <a:solidFill>
                  <a:schemeClr val="tx1"/>
                </a:solidFill>
              </a:rPr>
              <a:t> после проведенной диагностики, где раскрываются те условия, которые необходимы конкретному ребенку.</a:t>
            </a:r>
            <a:r>
              <a:rPr lang="ru-RU" altLang="ru-RU" sz="4400" dirty="0" smtClean="0">
                <a:solidFill>
                  <a:schemeClr val="tx1"/>
                </a:solidFill>
              </a:rPr>
              <a:t/>
            </a:r>
            <a:br>
              <a:rPr lang="ru-RU" altLang="ru-RU" sz="4400" dirty="0" smtClean="0">
                <a:solidFill>
                  <a:schemeClr val="tx1"/>
                </a:solidFill>
              </a:rPr>
            </a:br>
            <a:endParaRPr lang="ru-RU"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7"/>
            <a:ext cx="8496944" cy="1008111"/>
          </a:xfrm>
        </p:spPr>
        <p:txBody>
          <a:bodyPr>
            <a:normAutofit/>
          </a:bodyPr>
          <a:lstStyle/>
          <a:p>
            <a:pPr algn="ctr"/>
            <a:r>
              <a:rPr lang="ru-RU" sz="1800" dirty="0" smtClean="0">
                <a:solidFill>
                  <a:srgbClr val="7030A0"/>
                </a:solidFill>
                <a:latin typeface="Times New Roman" pitchFamily="18" charset="0"/>
                <a:cs typeface="Times New Roman" pitchFamily="18" charset="0"/>
              </a:rPr>
              <a:t>Обязательные условия реализации адаптированной ООП ДО</a:t>
            </a:r>
            <a:br>
              <a:rPr lang="ru-RU" sz="1800" dirty="0" smtClean="0">
                <a:solidFill>
                  <a:srgbClr val="7030A0"/>
                </a:solidFill>
                <a:latin typeface="Times New Roman" pitchFamily="18" charset="0"/>
                <a:cs typeface="Times New Roman" pitchFamily="18" charset="0"/>
              </a:rPr>
            </a:br>
            <a:endParaRPr lang="ru-RU" sz="1800" dirty="0">
              <a:solidFill>
                <a:srgbClr val="7030A0"/>
              </a:solidFill>
            </a:endParaRPr>
          </a:p>
        </p:txBody>
      </p:sp>
      <p:sp>
        <p:nvSpPr>
          <p:cNvPr id="3" name="Подзаголовок 2"/>
          <p:cNvSpPr>
            <a:spLocks noGrp="1"/>
          </p:cNvSpPr>
          <p:nvPr>
            <p:ph type="subTitle" idx="1"/>
          </p:nvPr>
        </p:nvSpPr>
        <p:spPr>
          <a:xfrm>
            <a:off x="323528" y="1628800"/>
            <a:ext cx="8424936" cy="4824536"/>
          </a:xfrm>
        </p:spPr>
        <p:txBody>
          <a:bodyPr>
            <a:normAutofit/>
          </a:bodyPr>
          <a:lstStyle/>
          <a:p>
            <a:pPr algn="just"/>
            <a:r>
              <a:rPr lang="ru-RU" sz="1800" b="1" dirty="0" smtClean="0">
                <a:latin typeface="Times New Roman" pitchFamily="18" charset="0"/>
                <a:cs typeface="Times New Roman" pitchFamily="18" charset="0"/>
              </a:rPr>
              <a:t>	«В образовательных организациях, осуществляющих образовательную деятельность по адаптированным образовательным программам дошкольного образования, должны быть созданы специальные условия для получения дошкольного образования детьми с ограниченными возможностями здоровья» (пункт 17).</a:t>
            </a:r>
          </a:p>
          <a:p>
            <a:pPr marL="514350" indent="-514350" algn="ctr"/>
            <a:r>
              <a:rPr lang="ru-RU" sz="1800" b="1" dirty="0" smtClean="0">
                <a:latin typeface="Times New Roman" pitchFamily="18" charset="0"/>
                <a:cs typeface="Times New Roman" pitchFamily="18" charset="0"/>
              </a:rPr>
              <a:t>Обязательные условия реализации адаптированной ООП ДО</a:t>
            </a:r>
          </a:p>
          <a:p>
            <a:pPr marL="514350" indent="-514350" algn="just"/>
            <a:r>
              <a:rPr lang="ru-RU" sz="1800" dirty="0" smtClean="0">
                <a:latin typeface="Times New Roman" pitchFamily="18" charset="0"/>
                <a:cs typeface="Times New Roman" pitchFamily="18" charset="0"/>
              </a:rPr>
              <a:t>1. Специальные образовательные программы, комплекс методов и приемов обучения и воспитания особых детей.</a:t>
            </a:r>
          </a:p>
          <a:p>
            <a:pPr marL="514350" indent="-514350" algn="just"/>
            <a:r>
              <a:rPr lang="ru-RU" sz="1800" dirty="0" smtClean="0">
                <a:latin typeface="Times New Roman" pitchFamily="18" charset="0"/>
                <a:cs typeface="Times New Roman" pitchFamily="18" charset="0"/>
              </a:rPr>
              <a:t>2. Специальные технические средства обучения как коллективного, так и индивидуального пользования.</a:t>
            </a:r>
          </a:p>
          <a:p>
            <a:pPr algn="just"/>
            <a:r>
              <a:rPr lang="ru-RU" sz="1800" dirty="0" smtClean="0">
                <a:latin typeface="Times New Roman" pitchFamily="18" charset="0"/>
                <a:cs typeface="Times New Roman" pitchFamily="18" charset="0"/>
              </a:rPr>
              <a:t>3.Специально введенная штатная единица ассистента (помощника), оказывающего сопровождение детей (в том числе технического).</a:t>
            </a:r>
          </a:p>
          <a:p>
            <a:pPr algn="just"/>
            <a:r>
              <a:rPr lang="ru-RU" sz="1800" dirty="0" smtClean="0">
                <a:latin typeface="Times New Roman" pitchFamily="18" charset="0"/>
                <a:cs typeface="Times New Roman" pitchFamily="18" charset="0"/>
              </a:rPr>
              <a:t>4. Доступ в здание, комфортная и безопасная образовательная среда, созданная с учетом особенностей детей.</a:t>
            </a:r>
          </a:p>
          <a:p>
            <a:pPr algn="just"/>
            <a:r>
              <a:rPr lang="ru-RU" sz="1800" dirty="0" smtClean="0">
                <a:latin typeface="Times New Roman" pitchFamily="18" charset="0"/>
                <a:cs typeface="Times New Roman" pitchFamily="18" charset="0"/>
              </a:rPr>
              <a:t>5. Использование вариативных форм дошкольного образования (в частности, проведение как подгрупповых, так и индивидуальных занятий с детьми).</a:t>
            </a:r>
          </a:p>
          <a:p>
            <a:pPr algn="ctr"/>
            <a:endParaRPr lang="ru-RU" sz="1800" b="1" dirty="0" smtClean="0">
              <a:latin typeface="Times New Roman" pitchFamily="18" charset="0"/>
              <a:cs typeface="Times New Roman" pitchFamily="18" charset="0"/>
            </a:endParaRPr>
          </a:p>
          <a:p>
            <a:pPr algn="just"/>
            <a:endParaRPr lang="ru-RU" sz="1800" b="1" dirty="0" smtClean="0">
              <a:latin typeface="Times New Roman" pitchFamily="18" charset="0"/>
              <a:cs typeface="Times New Roman" pitchFamily="18" charset="0"/>
            </a:endParaRPr>
          </a:p>
          <a:p>
            <a:pPr algn="just"/>
            <a:endParaRPr lang="ru-RU" sz="1800" b="1" dirty="0" smtClean="0">
              <a:latin typeface="Times New Roman" pitchFamily="18" charset="0"/>
              <a:cs typeface="Times New Roman" pitchFamily="18" charset="0"/>
            </a:endParaRPr>
          </a:p>
          <a:p>
            <a:endParaRPr lang="ru-RU" sz="1800" b="1"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8064896" cy="648072"/>
          </a:xfrm>
        </p:spPr>
        <p:txBody>
          <a:bodyPr>
            <a:normAutofit/>
          </a:bodyPr>
          <a:lstStyle/>
          <a:p>
            <a:pPr algn="ctr"/>
            <a:r>
              <a:rPr lang="ru-RU" sz="1400" dirty="0" smtClean="0">
                <a:solidFill>
                  <a:srgbClr val="7030A0"/>
                </a:solidFill>
              </a:rPr>
              <a:t>Образовательная среда, сетевое взаимодействие, социализация</a:t>
            </a:r>
            <a:endParaRPr lang="ru-RU" sz="1400" dirty="0">
              <a:solidFill>
                <a:srgbClr val="7030A0"/>
              </a:solidFill>
            </a:endParaRPr>
          </a:p>
        </p:txBody>
      </p:sp>
      <p:sp>
        <p:nvSpPr>
          <p:cNvPr id="3" name="Подзаголовок 2"/>
          <p:cNvSpPr>
            <a:spLocks noGrp="1"/>
          </p:cNvSpPr>
          <p:nvPr>
            <p:ph type="subTitle" idx="1"/>
          </p:nvPr>
        </p:nvSpPr>
        <p:spPr>
          <a:xfrm>
            <a:off x="539552" y="1484784"/>
            <a:ext cx="8136904" cy="5184576"/>
          </a:xfrm>
        </p:spPr>
        <p:txBody>
          <a:bodyPr>
            <a:normAutofit fontScale="70000" lnSpcReduction="20000"/>
          </a:bodyPr>
          <a:lstStyle/>
          <a:p>
            <a:pPr lvl="0" algn="just"/>
            <a:r>
              <a:rPr lang="ru-RU" b="1" dirty="0" smtClean="0"/>
              <a:t>	</a:t>
            </a:r>
            <a:r>
              <a:rPr lang="ru-RU" b="1" dirty="0" smtClean="0">
                <a:solidFill>
                  <a:srgbClr val="7030A0"/>
                </a:solidFill>
              </a:rPr>
              <a:t>Образовательная среда - </a:t>
            </a:r>
            <a:r>
              <a:rPr lang="ru-RU" dirty="0" smtClean="0">
                <a:solidFill>
                  <a:srgbClr val="7030A0"/>
                </a:solidFill>
              </a:rPr>
              <a:t>это совокупность всех условий в образовательном пространстве, способствующая обучению, воспитанию и развитию обучающихся и воспитанников. </a:t>
            </a:r>
          </a:p>
          <a:p>
            <a:pPr lvl="0" algn="just"/>
            <a:r>
              <a:rPr lang="ru-RU" dirty="0" smtClean="0">
                <a:solidFill>
                  <a:srgbClr val="7030A0"/>
                </a:solidFill>
              </a:rPr>
              <a:t>Она включает </a:t>
            </a:r>
          </a:p>
          <a:p>
            <a:pPr lvl="0" algn="just"/>
            <a:r>
              <a:rPr lang="ru-RU" b="1" dirty="0" smtClean="0">
                <a:solidFill>
                  <a:srgbClr val="7030A0"/>
                </a:solidFill>
              </a:rPr>
              <a:t>- пространственно-предметный, </a:t>
            </a:r>
          </a:p>
          <a:p>
            <a:pPr lvl="0" algn="just"/>
            <a:r>
              <a:rPr lang="ru-RU" b="1" dirty="0" smtClean="0">
                <a:solidFill>
                  <a:srgbClr val="7030A0"/>
                </a:solidFill>
              </a:rPr>
              <a:t>- содержательно-методический, </a:t>
            </a:r>
          </a:p>
          <a:p>
            <a:pPr lvl="0" algn="just"/>
            <a:r>
              <a:rPr lang="ru-RU" b="1" dirty="0" smtClean="0">
                <a:solidFill>
                  <a:srgbClr val="7030A0"/>
                </a:solidFill>
              </a:rPr>
              <a:t>- </a:t>
            </a:r>
            <a:r>
              <a:rPr lang="ru-RU" b="1" dirty="0" err="1" smtClean="0">
                <a:solidFill>
                  <a:srgbClr val="7030A0"/>
                </a:solidFill>
              </a:rPr>
              <a:t>коммуникационно-организационный</a:t>
            </a:r>
            <a:r>
              <a:rPr lang="ru-RU" b="1" dirty="0" smtClean="0">
                <a:solidFill>
                  <a:srgbClr val="7030A0"/>
                </a:solidFill>
              </a:rPr>
              <a:t> компоненты.</a:t>
            </a:r>
          </a:p>
          <a:p>
            <a:pPr lvl="0" algn="just"/>
            <a:r>
              <a:rPr lang="ru-RU" b="1" dirty="0" smtClean="0">
                <a:solidFill>
                  <a:srgbClr val="7030A0"/>
                </a:solidFill>
              </a:rPr>
              <a:t>	Сетевое взаимодействие</a:t>
            </a:r>
            <a:r>
              <a:rPr lang="ru-RU" dirty="0" smtClean="0">
                <a:solidFill>
                  <a:srgbClr val="7030A0"/>
                </a:solidFill>
              </a:rPr>
              <a:t> – организационная модель, оптимизирующая  управление системой для удержания ее целостности. Состоит из ряда ключевых элементов </a:t>
            </a:r>
            <a:r>
              <a:rPr lang="ru-RU" b="1" dirty="0" smtClean="0">
                <a:solidFill>
                  <a:srgbClr val="7030A0"/>
                </a:solidFill>
              </a:rPr>
              <a:t>регионального, муниципального и первичного уровней. </a:t>
            </a:r>
            <a:r>
              <a:rPr lang="ru-RU" dirty="0" smtClean="0">
                <a:solidFill>
                  <a:srgbClr val="7030A0"/>
                </a:solidFill>
              </a:rPr>
              <a:t>Всех участников модели связывают информационные потоки (общее информационное поле), благодаря которым осуществляется ценностно-смысловое, организационно-содержательное единство при вариативности программно-методических подходов, а также осуществляется сам процесс сетевых интеракций (взаимодействий).</a:t>
            </a:r>
          </a:p>
          <a:p>
            <a:pPr algn="just"/>
            <a:r>
              <a:rPr lang="ru-RU" b="1" dirty="0" smtClean="0">
                <a:solidFill>
                  <a:srgbClr val="7030A0"/>
                </a:solidFill>
              </a:rPr>
              <a:t> 	Социализация</a:t>
            </a:r>
            <a:r>
              <a:rPr lang="ru-RU" dirty="0" smtClean="0">
                <a:solidFill>
                  <a:srgbClr val="7030A0"/>
                </a:solidFill>
              </a:rPr>
              <a:t> - процесс становления личности, усвоение социальных норм и моделей социально приемлемого поведения</a:t>
            </a:r>
          </a:p>
          <a:p>
            <a:endParaRPr lang="ru-RU" dirty="0">
              <a:solidFill>
                <a:srgbClr val="7030A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04665"/>
            <a:ext cx="8496944" cy="1008111"/>
          </a:xfrm>
        </p:spPr>
        <p:txBody>
          <a:bodyPr>
            <a:normAutofit/>
          </a:bodyPr>
          <a:lstStyle/>
          <a:p>
            <a:pPr algn="ctr"/>
            <a:r>
              <a:rPr lang="ru-RU" sz="1400" dirty="0" smtClean="0">
                <a:solidFill>
                  <a:srgbClr val="7030A0"/>
                </a:solidFill>
                <a:latin typeface="Times New Roman" pitchFamily="18" charset="0"/>
                <a:cs typeface="Times New Roman" pitchFamily="18" charset="0"/>
              </a:rPr>
              <a:t>ФГОС ДО предусматривает включение раздела «Коррекционная работа» и </a:t>
            </a:r>
            <a:r>
              <a:rPr lang="en-US" sz="1400" dirty="0" smtClean="0">
                <a:solidFill>
                  <a:srgbClr val="7030A0"/>
                </a:solidFill>
                <a:latin typeface="Times New Roman" pitchFamily="18" charset="0"/>
                <a:cs typeface="Times New Roman" pitchFamily="18" charset="0"/>
              </a:rPr>
              <a:t>/</a:t>
            </a:r>
            <a:r>
              <a:rPr lang="ru-RU" sz="1400" dirty="0" smtClean="0">
                <a:solidFill>
                  <a:srgbClr val="7030A0"/>
                </a:solidFill>
                <a:latin typeface="Times New Roman" pitchFamily="18" charset="0"/>
                <a:cs typeface="Times New Roman" pitchFamily="18" charset="0"/>
              </a:rPr>
              <a:t> или «инклюзивное образование», если планируется освоение программы детьми с ОВЗ и детьми – инвалидами</a:t>
            </a:r>
            <a:endParaRPr lang="ru-RU" sz="1400" dirty="0">
              <a:solidFill>
                <a:srgbClr val="7030A0"/>
              </a:solidFill>
            </a:endParaRPr>
          </a:p>
        </p:txBody>
      </p:sp>
      <p:sp>
        <p:nvSpPr>
          <p:cNvPr id="3" name="Подзаголовок 2"/>
          <p:cNvSpPr>
            <a:spLocks noGrp="1"/>
          </p:cNvSpPr>
          <p:nvPr>
            <p:ph type="subTitle" idx="1"/>
          </p:nvPr>
        </p:nvSpPr>
        <p:spPr>
          <a:xfrm>
            <a:off x="395536" y="1772816"/>
            <a:ext cx="8424936" cy="4824536"/>
          </a:xfrm>
        </p:spPr>
        <p:txBody>
          <a:bodyPr>
            <a:normAutofit/>
          </a:bodyPr>
          <a:lstStyle/>
          <a:p>
            <a:pPr algn="just"/>
            <a:r>
              <a:rPr lang="ru-RU" sz="1800" dirty="0" smtClean="0">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Данный раздел оформляется в виде одной или нескольких адаптированных образовательных программ (механизм адаптации Программы для детей с ОВЗ и детей – инвалидов и осуществления квалифицированной коррекции нарушений их развития).</a:t>
            </a:r>
          </a:p>
          <a:p>
            <a:pPr algn="just"/>
            <a:r>
              <a:rPr lang="ru-RU" sz="1800" b="1" dirty="0" smtClean="0">
                <a:solidFill>
                  <a:srgbClr val="7030A0"/>
                </a:solidFill>
                <a:latin typeface="Times New Roman" pitchFamily="18" charset="0"/>
                <a:cs typeface="Times New Roman" pitchFamily="18" charset="0"/>
              </a:rPr>
              <a:t>	</a:t>
            </a:r>
          </a:p>
          <a:p>
            <a:pPr algn="ctr"/>
            <a:r>
              <a:rPr lang="ru-RU" sz="1800" b="1" dirty="0" smtClean="0">
                <a:solidFill>
                  <a:srgbClr val="7030A0"/>
                </a:solidFill>
                <a:latin typeface="Times New Roman" pitchFamily="18" charset="0"/>
                <a:cs typeface="Times New Roman" pitchFamily="18" charset="0"/>
              </a:rPr>
              <a:t>Раздел коррекционной работы должен содержать:</a:t>
            </a:r>
            <a:r>
              <a:rPr lang="ru-RU" sz="1800" dirty="0" smtClean="0">
                <a:solidFill>
                  <a:srgbClr val="7030A0"/>
                </a:solidFill>
                <a:latin typeface="Times New Roman" pitchFamily="18" charset="0"/>
                <a:cs typeface="Times New Roman" pitchFamily="18" charset="0"/>
              </a:rPr>
              <a:t/>
            </a:r>
            <a:br>
              <a:rPr lang="ru-RU" sz="1800" dirty="0" smtClean="0">
                <a:solidFill>
                  <a:srgbClr val="7030A0"/>
                </a:solidFill>
                <a:latin typeface="Times New Roman" pitchFamily="18" charset="0"/>
                <a:cs typeface="Times New Roman" pitchFamily="18" charset="0"/>
              </a:rPr>
            </a:br>
            <a:endParaRPr lang="ru-RU" sz="1800" dirty="0" smtClean="0">
              <a:solidFill>
                <a:srgbClr val="7030A0"/>
              </a:solidFill>
              <a:latin typeface="Times New Roman" pitchFamily="18" charset="0"/>
              <a:cs typeface="Times New Roman" pitchFamily="18" charset="0"/>
            </a:endParaRPr>
          </a:p>
          <a:p>
            <a:pPr algn="just"/>
            <a:r>
              <a:rPr lang="ru-RU" sz="1800" b="1" dirty="0" smtClean="0">
                <a:solidFill>
                  <a:srgbClr val="7030A0"/>
                </a:solidFill>
                <a:latin typeface="Times New Roman" pitchFamily="18" charset="0"/>
                <a:cs typeface="Times New Roman" pitchFamily="18" charset="0"/>
              </a:rPr>
              <a:t>-  специальные условия для получения образования детьми с ОВЗ; </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 механизмы адаптации программы для указанных детей;</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  использование специальных образовательных программ и методов;</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  использование специальных методических пособий и дидактических материалов; </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 проведение групповых и индивидуальных коррекционных занятий;</a:t>
            </a:r>
            <a:br>
              <a:rPr lang="ru-RU" sz="1800" b="1" dirty="0" smtClean="0">
                <a:solidFill>
                  <a:srgbClr val="7030A0"/>
                </a:solidFill>
                <a:latin typeface="Times New Roman" pitchFamily="18" charset="0"/>
                <a:cs typeface="Times New Roman" pitchFamily="18" charset="0"/>
              </a:rPr>
            </a:br>
            <a:r>
              <a:rPr lang="ru-RU" sz="1800" b="1" dirty="0" smtClean="0">
                <a:solidFill>
                  <a:srgbClr val="7030A0"/>
                </a:solidFill>
                <a:latin typeface="Times New Roman" pitchFamily="18" charset="0"/>
                <a:cs typeface="Times New Roman" pitchFamily="18" charset="0"/>
              </a:rPr>
              <a:t>-  осуществление квалифицированной коррекции нарушений развития.</a:t>
            </a:r>
          </a:p>
          <a:p>
            <a:endParaRPr lang="ru-RU" sz="1800" dirty="0" smtClean="0">
              <a:latin typeface="Times New Roman" pitchFamily="18" charset="0"/>
              <a:cs typeface="Times New Roman" pitchFamily="18" charset="0"/>
            </a:endParaRPr>
          </a:p>
          <a:p>
            <a:endParaRPr lang="ru-RU" sz="1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620689"/>
            <a:ext cx="8568952" cy="864095"/>
          </a:xfrm>
        </p:spPr>
        <p:txBody>
          <a:bodyPr>
            <a:normAutofit/>
          </a:bodyPr>
          <a:lstStyle/>
          <a:p>
            <a:pPr algn="ctr"/>
            <a:r>
              <a:rPr lang="ru-RU" sz="1600" dirty="0" smtClean="0">
                <a:solidFill>
                  <a:srgbClr val="7030A0"/>
                </a:solidFill>
              </a:rPr>
              <a:t>Цель коррекционной работы</a:t>
            </a:r>
            <a:endParaRPr lang="ru-RU" sz="1600" dirty="0">
              <a:solidFill>
                <a:srgbClr val="7030A0"/>
              </a:solidFill>
            </a:endParaRPr>
          </a:p>
        </p:txBody>
      </p:sp>
      <p:sp>
        <p:nvSpPr>
          <p:cNvPr id="3" name="Подзаголовок 2"/>
          <p:cNvSpPr>
            <a:spLocks noGrp="1"/>
          </p:cNvSpPr>
          <p:nvPr>
            <p:ph type="subTitle" idx="1"/>
          </p:nvPr>
        </p:nvSpPr>
        <p:spPr>
          <a:xfrm>
            <a:off x="323528" y="1700808"/>
            <a:ext cx="8568952" cy="5040560"/>
          </a:xfrm>
        </p:spPr>
        <p:txBody>
          <a:bodyPr>
            <a:normAutofit lnSpcReduction="10000"/>
          </a:bodyPr>
          <a:lstStyle/>
          <a:p>
            <a:pPr algn="just"/>
            <a:r>
              <a:rPr lang="ru-RU" sz="1800" dirty="0" smtClean="0">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Коррекционная работа (цель) должна быть направлена на:</a:t>
            </a:r>
          </a:p>
          <a:p>
            <a:pPr marL="457200" indent="-457200" algn="just">
              <a:buAutoNum type="arabicPeriod"/>
            </a:pPr>
            <a:r>
              <a:rPr lang="ru-RU" sz="1800" b="1" dirty="0" smtClean="0">
                <a:solidFill>
                  <a:srgbClr val="7030A0"/>
                </a:solidFill>
                <a:latin typeface="Times New Roman" pitchFamily="18" charset="0"/>
                <a:cs typeface="Times New Roman" pitchFamily="18" charset="0"/>
              </a:rPr>
              <a:t>Освоение детьми с ОВЗ  Программы, их разностороннее развитие с учетом возрастных и индивидуальных особенностей и особых образовательных потребностей, социальной адаптации.</a:t>
            </a:r>
          </a:p>
          <a:p>
            <a:pPr marL="457200" indent="-457200" algn="just">
              <a:buAutoNum type="arabicPeriod"/>
            </a:pPr>
            <a:r>
              <a:rPr lang="ru-RU" sz="1800" b="1" dirty="0" smtClean="0">
                <a:solidFill>
                  <a:srgbClr val="7030A0"/>
                </a:solidFill>
                <a:latin typeface="Times New Roman" pitchFamily="18" charset="0"/>
                <a:cs typeface="Times New Roman" pitchFamily="18" charset="0"/>
              </a:rPr>
              <a:t>Обеспечение коррекции нарушений развития различных категорий детей с ОВЗ , оказание им квалифицированной помощи в освоении Программы.</a:t>
            </a:r>
          </a:p>
          <a:p>
            <a:pPr algn="just"/>
            <a:r>
              <a:rPr lang="ru-RU" sz="1800" dirty="0" smtClean="0">
                <a:solidFill>
                  <a:srgbClr val="7030A0"/>
                </a:solidFill>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Коррекционная работа с детьми с ОВЗ, осваивающих Программу в Группах комбинированной и компенсирующей направленности (в том числе и для детей со сложными (комплексными) нарушениями), должна учитывать особенности развития и специфические образовательные потребности каждой категории детей.</a:t>
            </a:r>
          </a:p>
          <a:p>
            <a:pPr algn="just"/>
            <a:r>
              <a:rPr lang="ru-RU" sz="1600" dirty="0" smtClean="0">
                <a:solidFill>
                  <a:srgbClr val="7030A0"/>
                </a:solidFill>
                <a:latin typeface="Times New Roman" pitchFamily="18" charset="0"/>
                <a:cs typeface="Times New Roman" pitchFamily="18" charset="0"/>
              </a:rPr>
              <a:t>Приказ </a:t>
            </a:r>
            <a:r>
              <a:rPr lang="ru-RU" sz="1600" dirty="0" err="1" smtClean="0">
                <a:solidFill>
                  <a:srgbClr val="7030A0"/>
                </a:solidFill>
                <a:latin typeface="Times New Roman" pitchFamily="18" charset="0"/>
                <a:cs typeface="Times New Roman" pitchFamily="18" charset="0"/>
              </a:rPr>
              <a:t>Минобрнауки</a:t>
            </a:r>
            <a:r>
              <a:rPr lang="ru-RU" sz="1600" dirty="0" smtClean="0">
                <a:solidFill>
                  <a:srgbClr val="7030A0"/>
                </a:solidFill>
                <a:latin typeface="Times New Roman" pitchFamily="18" charset="0"/>
                <a:cs typeface="Times New Roman" pitchFamily="18" charset="0"/>
              </a:rPr>
              <a:t> России от 17.10.2013 № 1155 «Об утверждении федерального государственного образовательного стандарта дошкольного образования» (Зарегистрировано в Минюсте России 14.11.2013 № 30384).</a:t>
            </a:r>
          </a:p>
          <a:p>
            <a:pPr algn="just"/>
            <a:r>
              <a:rPr lang="ru-RU" sz="1800" dirty="0" smtClean="0">
                <a:solidFill>
                  <a:srgbClr val="7030A0"/>
                </a:solidFill>
                <a:latin typeface="Times New Roman" pitchFamily="18" charset="0"/>
                <a:cs typeface="Times New Roman" pitchFamily="18" charset="0"/>
              </a:rPr>
              <a:t>	</a:t>
            </a:r>
            <a:r>
              <a:rPr lang="ru-RU" sz="1800" b="1" dirty="0" smtClean="0">
                <a:solidFill>
                  <a:srgbClr val="7030A0"/>
                </a:solidFill>
                <a:latin typeface="Times New Roman" pitchFamily="18" charset="0"/>
                <a:cs typeface="Times New Roman" pitchFamily="18" charset="0"/>
              </a:rPr>
              <a:t>В случае невозможности полного усвоения программы из-за тяжести физических и (или) психических нарушений, в соответствии с рекомендациями ПМПК, в коррекционной работе делается акцент на формирование у ребенка социальных и практически – ориентированных навыков.</a:t>
            </a:r>
          </a:p>
          <a:p>
            <a:pPr marL="457200" indent="-457200" algn="just"/>
            <a:endParaRPr lang="ru-RU" sz="1800" b="1" dirty="0" smtClean="0">
              <a:solidFill>
                <a:srgbClr val="7030A0"/>
              </a:solidFill>
              <a:latin typeface="Times New Roman" pitchFamily="18" charset="0"/>
              <a:cs typeface="Times New Roman" pitchFamily="18" charset="0"/>
            </a:endParaRPr>
          </a:p>
          <a:p>
            <a:endParaRPr lang="ru-RU" sz="1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04665"/>
            <a:ext cx="8352928" cy="1080119"/>
          </a:xfrm>
        </p:spPr>
        <p:txBody>
          <a:bodyPr>
            <a:normAutofit/>
          </a:bodyPr>
          <a:lstStyle/>
          <a:p>
            <a:pPr algn="ctr"/>
            <a:r>
              <a:rPr lang="ru-RU" sz="1400" dirty="0" smtClean="0">
                <a:solidFill>
                  <a:srgbClr val="7030A0"/>
                </a:solidFill>
              </a:rPr>
              <a:t>Задачи коррекционной работы</a:t>
            </a:r>
            <a:endParaRPr lang="ru-RU" sz="1400" dirty="0">
              <a:solidFill>
                <a:srgbClr val="7030A0"/>
              </a:solidFill>
            </a:endParaRPr>
          </a:p>
        </p:txBody>
      </p:sp>
      <p:sp>
        <p:nvSpPr>
          <p:cNvPr id="3" name="Подзаголовок 2"/>
          <p:cNvSpPr>
            <a:spLocks noGrp="1"/>
          </p:cNvSpPr>
          <p:nvPr>
            <p:ph type="subTitle" idx="1"/>
          </p:nvPr>
        </p:nvSpPr>
        <p:spPr>
          <a:xfrm>
            <a:off x="395536" y="1700808"/>
            <a:ext cx="8424936" cy="4824536"/>
          </a:xfrm>
        </p:spPr>
        <p:txBody>
          <a:bodyPr>
            <a:normAutofit fontScale="62500" lnSpcReduction="20000"/>
          </a:bodyPr>
          <a:lstStyle/>
          <a:p>
            <a:pPr algn="just"/>
            <a:r>
              <a:rPr lang="ru-RU" sz="2400" b="1" dirty="0" smtClean="0">
                <a:solidFill>
                  <a:srgbClr val="7030A0"/>
                </a:solidFill>
                <a:latin typeface="Times New Roman" pitchFamily="18" charset="0"/>
                <a:cs typeface="Times New Roman" pitchFamily="18" charset="0"/>
              </a:rPr>
              <a:t>Задачи: </a:t>
            </a:r>
            <a:endParaRPr lang="ru-RU" sz="2400" dirty="0" smtClean="0">
              <a:solidFill>
                <a:srgbClr val="7030A0"/>
              </a:solidFill>
              <a:latin typeface="Times New Roman" pitchFamily="18" charset="0"/>
              <a:cs typeface="Times New Roman" pitchFamily="18" charset="0"/>
            </a:endParaRPr>
          </a:p>
          <a:p>
            <a:pPr algn="just"/>
            <a:r>
              <a:rPr lang="ru-RU" sz="2400" dirty="0" smtClean="0">
                <a:solidFill>
                  <a:srgbClr val="7030A0"/>
                </a:solidFill>
                <a:latin typeface="Times New Roman" pitchFamily="18" charset="0"/>
                <a:cs typeface="Times New Roman" pitchFamily="18" charset="0"/>
              </a:rPr>
              <a:t>- </a:t>
            </a:r>
            <a:r>
              <a:rPr lang="ru-RU" sz="2400" b="1" dirty="0" smtClean="0">
                <a:solidFill>
                  <a:srgbClr val="7030A0"/>
                </a:solidFill>
                <a:latin typeface="Times New Roman" pitchFamily="18" charset="0"/>
                <a:cs typeface="Times New Roman" pitchFamily="18" charset="0"/>
              </a:rPr>
              <a:t>выявить и удовлетворить особые образовательные потребности воспитанников с ОВЗ  при освоении ими основной образовательной программы дошкольного образования;</a:t>
            </a:r>
          </a:p>
          <a:p>
            <a:pPr algn="just"/>
            <a:r>
              <a:rPr lang="ru-RU" sz="2400" b="1" dirty="0" smtClean="0">
                <a:solidFill>
                  <a:srgbClr val="7030A0"/>
                </a:solidFill>
                <a:latin typeface="Times New Roman" pitchFamily="18" charset="0"/>
                <a:cs typeface="Times New Roman" pitchFamily="18" charset="0"/>
              </a:rPr>
              <a:t>- определить особенности организации образовательного процесса и условий инклюзии для данных категорий воспитанников в соответствии с индивидуальными особенностями каждого ребенка, структурой и степенью выраженности нарушения развития (в соответствии с рекомендациями ПМПК);</a:t>
            </a:r>
          </a:p>
          <a:p>
            <a:pPr algn="just"/>
            <a:r>
              <a:rPr lang="ru-RU" sz="2400" b="1" dirty="0" smtClean="0">
                <a:solidFill>
                  <a:srgbClr val="7030A0"/>
                </a:solidFill>
                <a:latin typeface="Times New Roman" pitchFamily="18" charset="0"/>
                <a:cs typeface="Times New Roman" pitchFamily="18" charset="0"/>
              </a:rPr>
              <a:t>- осуществлять индивидуально – ориентированную комплексную коррекционную помощь;</a:t>
            </a:r>
          </a:p>
          <a:p>
            <a:pPr algn="just"/>
            <a:r>
              <a:rPr lang="ru-RU" sz="2400" b="1" dirty="0" smtClean="0">
                <a:solidFill>
                  <a:srgbClr val="7030A0"/>
                </a:solidFill>
                <a:latin typeface="Times New Roman" pitchFamily="18" charset="0"/>
                <a:cs typeface="Times New Roman" pitchFamily="18" charset="0"/>
              </a:rPr>
              <a:t>- обеспечить разработку и реализацию индивидуальных образовательных маршрутов, индивидуальных образовательных программ и (или адаптированных образовательных программ)), организацию индивидуальных и (или) групповых коррекционных занятий для воспитанников с ОВЗ;</a:t>
            </a:r>
          </a:p>
          <a:p>
            <a:pPr algn="just"/>
            <a:r>
              <a:rPr lang="ru-RU" sz="2400" b="1" dirty="0" smtClean="0">
                <a:solidFill>
                  <a:srgbClr val="7030A0"/>
                </a:solidFill>
                <a:latin typeface="Times New Roman" pitchFamily="18" charset="0"/>
                <a:cs typeface="Times New Roman" pitchFamily="18" charset="0"/>
              </a:rPr>
              <a:t>- обеспечить возможности воспитания и обучения по дополнительным образовательным программам коррекционной направленности, получения дополнительных образовательных коррекционных услуг;</a:t>
            </a:r>
          </a:p>
          <a:p>
            <a:pPr algn="just"/>
            <a:r>
              <a:rPr lang="ru-RU" sz="2400" b="1" dirty="0" smtClean="0">
                <a:solidFill>
                  <a:srgbClr val="7030A0"/>
                </a:solidFill>
                <a:latin typeface="Times New Roman" pitchFamily="18" charset="0"/>
                <a:cs typeface="Times New Roman" pitchFamily="18" charset="0"/>
              </a:rPr>
              <a:t>- развивать коммуникативные компетенции, формы и навыки конструктивного личностного общения в группе сверстников;</a:t>
            </a:r>
          </a:p>
          <a:p>
            <a:pPr algn="just"/>
            <a:r>
              <a:rPr lang="ru-RU" sz="2400" b="1" dirty="0" smtClean="0">
                <a:solidFill>
                  <a:srgbClr val="7030A0"/>
                </a:solidFill>
                <a:latin typeface="Times New Roman" pitchFamily="18" charset="0"/>
                <a:cs typeface="Times New Roman" pitchFamily="18" charset="0"/>
              </a:rPr>
              <a:t>- реализовать комплексную систему мероприятий по социальной адаптации воспитанников с ОВЗ;</a:t>
            </a:r>
          </a:p>
          <a:p>
            <a:pPr algn="just"/>
            <a:r>
              <a:rPr lang="ru-RU" sz="2400" b="1" dirty="0" smtClean="0">
                <a:solidFill>
                  <a:srgbClr val="7030A0"/>
                </a:solidFill>
                <a:latin typeface="Times New Roman" pitchFamily="18" charset="0"/>
                <a:cs typeface="Times New Roman" pitchFamily="18" charset="0"/>
              </a:rPr>
              <a:t>- оказывать консультативную и методическую помощь родителям (законным представителям) воспитанников с ОВЗ и  т.д.</a:t>
            </a:r>
          </a:p>
          <a:p>
            <a:endParaRPr lang="ru-RU" sz="1800" dirty="0">
              <a:solidFill>
                <a:srgbClr val="7030A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008111"/>
          </a:xfrm>
        </p:spPr>
        <p:txBody>
          <a:bodyPr>
            <a:normAutofit/>
          </a:bodyPr>
          <a:lstStyle/>
          <a:p>
            <a:pPr algn="ctr"/>
            <a:r>
              <a:rPr lang="ru-RU" sz="2000" dirty="0" smtClean="0">
                <a:solidFill>
                  <a:srgbClr val="7030A0"/>
                </a:solidFill>
              </a:rPr>
              <a:t>Основные принципы инклюзивного образования</a:t>
            </a:r>
            <a:endParaRPr lang="ru-RU" sz="2000" dirty="0">
              <a:solidFill>
                <a:srgbClr val="7030A0"/>
              </a:solidFill>
            </a:endParaRPr>
          </a:p>
        </p:txBody>
      </p:sp>
      <p:sp>
        <p:nvSpPr>
          <p:cNvPr id="3" name="Подзаголовок 2"/>
          <p:cNvSpPr>
            <a:spLocks noGrp="1"/>
          </p:cNvSpPr>
          <p:nvPr>
            <p:ph type="subTitle" idx="1"/>
          </p:nvPr>
        </p:nvSpPr>
        <p:spPr>
          <a:xfrm>
            <a:off x="685800" y="1844824"/>
            <a:ext cx="7918648" cy="4608512"/>
          </a:xfrm>
        </p:spPr>
        <p:txBody>
          <a:bodyPr>
            <a:normAutofit fontScale="62500" lnSpcReduction="20000"/>
          </a:bodyPr>
          <a:lstStyle/>
          <a:p>
            <a:pPr algn="just"/>
            <a:r>
              <a:rPr lang="ru-RU" dirty="0" smtClean="0"/>
              <a:t> 	</a:t>
            </a:r>
            <a:r>
              <a:rPr lang="ru-RU" sz="2600" b="1" dirty="0" smtClean="0">
                <a:solidFill>
                  <a:srgbClr val="7030A0"/>
                </a:solidFill>
                <a:latin typeface="Lucida Sans Unicode" pitchFamily="34" charset="0"/>
                <a:cs typeface="Lucida Sans Unicode" pitchFamily="34" charset="0"/>
              </a:rPr>
              <a:t>Далее в коррекционной работе прописываются принципы инклюзивного образования.</a:t>
            </a:r>
          </a:p>
          <a:p>
            <a:pPr algn="just"/>
            <a:r>
              <a:rPr lang="ru-RU" sz="2600" b="1" dirty="0" smtClean="0">
                <a:solidFill>
                  <a:srgbClr val="7030A0"/>
                </a:solidFill>
              </a:rPr>
              <a:t>	</a:t>
            </a:r>
          </a:p>
          <a:p>
            <a:pPr algn="just"/>
            <a:r>
              <a:rPr lang="ru-RU" sz="2600" b="1" dirty="0" smtClean="0">
                <a:solidFill>
                  <a:srgbClr val="7030A0"/>
                </a:solidFill>
              </a:rPr>
              <a:t>	Существует восемь основных принципов инклюзивного образования:</a:t>
            </a:r>
          </a:p>
          <a:p>
            <a:pPr algn="just"/>
            <a:endParaRPr lang="ru-RU" sz="2600" b="1" dirty="0" smtClean="0">
              <a:solidFill>
                <a:srgbClr val="7030A0"/>
              </a:solidFill>
            </a:endParaRPr>
          </a:p>
          <a:p>
            <a:pPr algn="just"/>
            <a:r>
              <a:rPr lang="ru-RU" sz="2600" b="1" dirty="0" smtClean="0">
                <a:solidFill>
                  <a:srgbClr val="7030A0"/>
                </a:solidFill>
              </a:rPr>
              <a:t>1. Ценность человека не зависит от его способностей и достижений.</a:t>
            </a:r>
          </a:p>
          <a:p>
            <a:pPr algn="just"/>
            <a:r>
              <a:rPr lang="ru-RU" sz="2600" b="1" dirty="0" smtClean="0">
                <a:solidFill>
                  <a:srgbClr val="7030A0"/>
                </a:solidFill>
              </a:rPr>
              <a:t>2. Каждый человек способен чувствовать и думать.</a:t>
            </a:r>
          </a:p>
          <a:p>
            <a:pPr algn="just"/>
            <a:r>
              <a:rPr lang="ru-RU" sz="2600" b="1" dirty="0" smtClean="0">
                <a:solidFill>
                  <a:srgbClr val="7030A0"/>
                </a:solidFill>
              </a:rPr>
              <a:t>3. Каждый человек имеет право на общение и на то, чтобы быть услышанным.</a:t>
            </a:r>
          </a:p>
          <a:p>
            <a:pPr algn="just"/>
            <a:r>
              <a:rPr lang="ru-RU" sz="2600" b="1" dirty="0" smtClean="0">
                <a:solidFill>
                  <a:srgbClr val="7030A0"/>
                </a:solidFill>
              </a:rPr>
              <a:t>4. Все люди нуждаются друг в друге.</a:t>
            </a:r>
          </a:p>
          <a:p>
            <a:pPr algn="just"/>
            <a:r>
              <a:rPr lang="ru-RU" sz="2600" b="1" dirty="0" smtClean="0">
                <a:solidFill>
                  <a:srgbClr val="7030A0"/>
                </a:solidFill>
              </a:rPr>
              <a:t>5. Подлинное образование может осуществляться только в контексте реальных взаимоотношений.</a:t>
            </a:r>
          </a:p>
          <a:p>
            <a:pPr algn="just"/>
            <a:r>
              <a:rPr lang="ru-RU" sz="2600" b="1" dirty="0" smtClean="0">
                <a:solidFill>
                  <a:srgbClr val="7030A0"/>
                </a:solidFill>
              </a:rPr>
              <a:t>6. Все люди нуждаются в поддержке и дружбе ровесников.</a:t>
            </a:r>
          </a:p>
          <a:p>
            <a:pPr algn="just"/>
            <a:r>
              <a:rPr lang="ru-RU" sz="2600" b="1" dirty="0" smtClean="0">
                <a:solidFill>
                  <a:srgbClr val="7030A0"/>
                </a:solidFill>
              </a:rPr>
              <a:t>7. Для всех обучающихся достижение прогресса скорее может быть в том, что они могут делать, чем в том, что не могут.</a:t>
            </a:r>
          </a:p>
          <a:p>
            <a:pPr algn="just"/>
            <a:r>
              <a:rPr lang="ru-RU" sz="2600" b="1" dirty="0" smtClean="0">
                <a:solidFill>
                  <a:srgbClr val="7030A0"/>
                </a:solidFill>
              </a:rPr>
              <a:t>8. Разнообразие усиливает все стороны жизни человека.</a:t>
            </a:r>
          </a:p>
          <a:p>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8136904" cy="720080"/>
          </a:xfrm>
        </p:spPr>
        <p:txBody>
          <a:bodyPr>
            <a:normAutofit/>
          </a:bodyPr>
          <a:lstStyle/>
          <a:p>
            <a:pPr algn="ctr"/>
            <a:r>
              <a:rPr lang="ru-RU" sz="1800" dirty="0" smtClean="0"/>
              <a:t>Направления коррекционной работы</a:t>
            </a:r>
            <a:endParaRPr lang="ru-RU" sz="1800" dirty="0"/>
          </a:p>
        </p:txBody>
      </p:sp>
      <p:sp>
        <p:nvSpPr>
          <p:cNvPr id="3" name="Подзаголовок 2"/>
          <p:cNvSpPr>
            <a:spLocks noGrp="1"/>
          </p:cNvSpPr>
          <p:nvPr>
            <p:ph type="subTitle" idx="1"/>
          </p:nvPr>
        </p:nvSpPr>
        <p:spPr>
          <a:xfrm>
            <a:off x="539552" y="1628800"/>
            <a:ext cx="8280920" cy="4896544"/>
          </a:xfrm>
        </p:spPr>
        <p:txBody>
          <a:bodyPr>
            <a:normAutofit fontScale="70000" lnSpcReduction="20000"/>
          </a:bodyPr>
          <a:lstStyle/>
          <a:p>
            <a:pPr algn="just"/>
            <a:r>
              <a:rPr lang="ru-RU" sz="2800" dirty="0" smtClean="0">
                <a:solidFill>
                  <a:srgbClr val="7030A0"/>
                </a:solidFill>
                <a:latin typeface="Times New Roman" pitchFamily="18" charset="0"/>
                <a:cs typeface="Times New Roman" pitchFamily="18" charset="0"/>
              </a:rPr>
              <a:t>	Затем прописываются направления коррекционной работы:</a:t>
            </a:r>
          </a:p>
          <a:p>
            <a:pPr algn="just">
              <a:buFontTx/>
              <a:buChar char="-"/>
            </a:pPr>
            <a:r>
              <a:rPr lang="ru-RU" sz="2800" b="1" dirty="0" smtClean="0">
                <a:solidFill>
                  <a:srgbClr val="7030A0"/>
                </a:solidFill>
                <a:latin typeface="Times New Roman" pitchFamily="18" charset="0"/>
                <a:cs typeface="Times New Roman" pitchFamily="18" charset="0"/>
              </a:rPr>
              <a:t> Диагностическая работа</a:t>
            </a:r>
            <a:r>
              <a:rPr lang="ru-RU" sz="2800" dirty="0" smtClean="0">
                <a:solidFill>
                  <a:srgbClr val="7030A0"/>
                </a:solidFill>
                <a:latin typeface="Times New Roman" pitchFamily="18" charset="0"/>
                <a:cs typeface="Times New Roman" pitchFamily="18" charset="0"/>
              </a:rPr>
              <a:t> обеспечивает выявление особых образовательных потребностей дошкольников с ОВЗ при освоении основной образовательной программы дошкольного образования, проведение комплексной диагностики и подготовку рекомендаций по оказанию коррекционной помощи детям с ОВЗ в условиях ДОУ;  выявление резервных (компенсаторных) возможностей, изучение особенностей развития эмоционально – волевой, познавательной, речевой сфер и личностных особенностей воспитанников с ОВЗ; изучение социальной ситуации развития, условий семейного воспитания; систематический контроль за динамикой и уровнем развития детей с ОВЗ в форме мониторинга, успешности освоения Программы.</a:t>
            </a:r>
          </a:p>
          <a:p>
            <a:pPr algn="just">
              <a:buFontTx/>
              <a:buChar char="-"/>
            </a:pPr>
            <a:r>
              <a:rPr lang="ru-RU" sz="2800" dirty="0" smtClean="0">
                <a:solidFill>
                  <a:srgbClr val="7030A0"/>
                </a:solidFill>
                <a:latin typeface="Times New Roman" pitchFamily="18" charset="0"/>
                <a:cs typeface="Times New Roman" pitchFamily="18" charset="0"/>
              </a:rPr>
              <a:t> </a:t>
            </a:r>
            <a:r>
              <a:rPr lang="ru-RU" sz="2800" b="1" dirty="0" err="1" smtClean="0">
                <a:solidFill>
                  <a:srgbClr val="7030A0"/>
                </a:solidFill>
                <a:latin typeface="Times New Roman" pitchFamily="18" charset="0"/>
                <a:cs typeface="Times New Roman" pitchFamily="18" charset="0"/>
              </a:rPr>
              <a:t>Коррекционно</a:t>
            </a:r>
            <a:r>
              <a:rPr lang="ru-RU" sz="2800" b="1" dirty="0" smtClean="0">
                <a:solidFill>
                  <a:srgbClr val="7030A0"/>
                </a:solidFill>
                <a:latin typeface="Times New Roman" pitchFamily="18" charset="0"/>
                <a:cs typeface="Times New Roman" pitchFamily="18" charset="0"/>
              </a:rPr>
              <a:t> – развивающая работа</a:t>
            </a:r>
            <a:r>
              <a:rPr lang="ru-RU" sz="2800" dirty="0" smtClean="0">
                <a:solidFill>
                  <a:srgbClr val="7030A0"/>
                </a:solidFill>
                <a:latin typeface="Times New Roman" pitchFamily="18" charset="0"/>
                <a:cs typeface="Times New Roman" pitchFamily="18" charset="0"/>
              </a:rPr>
              <a:t> включает реализацию индивидуально ориентированного комплексного коррекционного сопровождения образовательного процесса для воспитанников с ОВЗ, выбор оптимальных для развития детей с ОВЗ программно – методических средств в соответствии с особыми образовательными потребностями и выявленными проблемами развития; организацию и проведение индивидуальных и групповых коррекционных занятий;</a:t>
            </a:r>
          </a:p>
          <a:p>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152127"/>
          </a:xfrm>
        </p:spPr>
        <p:txBody>
          <a:bodyPr>
            <a:normAutofit/>
          </a:bodyPr>
          <a:lstStyle/>
          <a:p>
            <a:pPr algn="ctr"/>
            <a:r>
              <a:rPr lang="ru-RU" sz="1600" dirty="0" smtClean="0">
                <a:solidFill>
                  <a:srgbClr val="7030A0"/>
                </a:solidFill>
              </a:rPr>
              <a:t>Направления коррекционной работы</a:t>
            </a:r>
            <a:endParaRPr lang="ru-RU" sz="1600" dirty="0">
              <a:solidFill>
                <a:srgbClr val="7030A0"/>
              </a:solidFill>
            </a:endParaRPr>
          </a:p>
        </p:txBody>
      </p:sp>
      <p:sp>
        <p:nvSpPr>
          <p:cNvPr id="3" name="Подзаголовок 2"/>
          <p:cNvSpPr>
            <a:spLocks noGrp="1"/>
          </p:cNvSpPr>
          <p:nvPr>
            <p:ph type="subTitle" idx="1"/>
          </p:nvPr>
        </p:nvSpPr>
        <p:spPr>
          <a:xfrm>
            <a:off x="685800" y="1988840"/>
            <a:ext cx="7772400" cy="4536504"/>
          </a:xfrm>
        </p:spPr>
        <p:txBody>
          <a:bodyPr>
            <a:normAutofit fontScale="62500" lnSpcReduction="20000"/>
          </a:bodyPr>
          <a:lstStyle/>
          <a:p>
            <a:pPr algn="just">
              <a:buFontTx/>
              <a:buChar char="-"/>
            </a:pPr>
            <a:r>
              <a:rPr lang="ru-RU" sz="2800" b="1" dirty="0" smtClean="0">
                <a:latin typeface="Times New Roman" pitchFamily="18" charset="0"/>
                <a:cs typeface="Times New Roman" pitchFamily="18" charset="0"/>
              </a:rPr>
              <a:t>  </a:t>
            </a:r>
            <a:r>
              <a:rPr lang="ru-RU" sz="2800" b="1" dirty="0" smtClean="0">
                <a:solidFill>
                  <a:srgbClr val="7030A0"/>
                </a:solidFill>
                <a:latin typeface="Times New Roman" pitchFamily="18" charset="0"/>
                <a:cs typeface="Times New Roman" pitchFamily="18" charset="0"/>
              </a:rPr>
              <a:t>Консультативная работа</a:t>
            </a:r>
            <a:r>
              <a:rPr lang="ru-RU" sz="2800" dirty="0" smtClean="0">
                <a:solidFill>
                  <a:srgbClr val="7030A0"/>
                </a:solidFill>
                <a:latin typeface="Times New Roman" pitchFamily="18" charset="0"/>
                <a:cs typeface="Times New Roman" pitchFamily="18" charset="0"/>
              </a:rPr>
              <a:t> предусматривает выработку рекомендаций по основным направлениям коррекционной работы с дошкольниками с ОВЗ  для всех участников образовательного процесса; консультирование специалистами педагогов по выбору индивидуально ориентированных методов и приемов работы; консультативная помощь семье в вопросах выбора, стратегии воспитания и приемов коррекционного обучения детей с ОВЗ.</a:t>
            </a:r>
          </a:p>
          <a:p>
            <a:pPr algn="just">
              <a:buFontTx/>
              <a:buChar char="-"/>
            </a:pPr>
            <a:r>
              <a:rPr lang="ru-RU" sz="2800" b="1" dirty="0" smtClean="0">
                <a:solidFill>
                  <a:srgbClr val="7030A0"/>
                </a:solidFill>
                <a:latin typeface="Times New Roman" pitchFamily="18" charset="0"/>
                <a:cs typeface="Times New Roman" pitchFamily="18" charset="0"/>
              </a:rPr>
              <a:t>  Информационно – просветительская работа</a:t>
            </a:r>
            <a:r>
              <a:rPr lang="ru-RU" sz="2800" dirty="0" smtClean="0">
                <a:solidFill>
                  <a:srgbClr val="7030A0"/>
                </a:solidFill>
                <a:latin typeface="Times New Roman" pitchFamily="18" charset="0"/>
                <a:cs typeface="Times New Roman" pitchFamily="18" charset="0"/>
              </a:rPr>
              <a:t> предполагает вариативные формы просветительской деятельности для всех участников образовательного процесса по вопросам, связанным с особенностями образовательного процесса и сопровождения воспитанников с ОВЗ, информационную поддержку образовательной деятельности.</a:t>
            </a:r>
          </a:p>
          <a:p>
            <a:pPr algn="just"/>
            <a:endParaRPr lang="ru-RU" sz="2800" dirty="0" smtClean="0">
              <a:solidFill>
                <a:srgbClr val="7030A0"/>
              </a:solidFill>
              <a:latin typeface="Times New Roman" pitchFamily="18" charset="0"/>
              <a:cs typeface="Times New Roman" pitchFamily="18" charset="0"/>
            </a:endParaRPr>
          </a:p>
          <a:p>
            <a:pPr algn="just"/>
            <a:r>
              <a:rPr lang="ru-RU" sz="2800" dirty="0" smtClean="0">
                <a:solidFill>
                  <a:srgbClr val="7030A0"/>
                </a:solidFill>
                <a:latin typeface="Times New Roman" pitchFamily="18" charset="0"/>
                <a:cs typeface="Times New Roman" pitchFamily="18" charset="0"/>
              </a:rPr>
              <a:t>Вся коррекционная деятельность ДОУ строится по принципу командной работы, обеспечивающей сотрудничество и тесную взаимосвязь педагогов различного профиля и детей на занятиях или в свободной игре, когда любой ребенок становится равным партнером и может проявить творческую инициативу. (Работа </a:t>
            </a:r>
            <a:r>
              <a:rPr lang="ru-RU" sz="2800" dirty="0" err="1" smtClean="0">
                <a:solidFill>
                  <a:srgbClr val="7030A0"/>
                </a:solidFill>
                <a:latin typeface="Times New Roman" pitchFamily="18" charset="0"/>
                <a:cs typeface="Times New Roman" pitchFamily="18" charset="0"/>
              </a:rPr>
              <a:t>ПМПк</a:t>
            </a:r>
            <a:r>
              <a:rPr lang="ru-RU" sz="2800" dirty="0" smtClean="0">
                <a:solidFill>
                  <a:srgbClr val="7030A0"/>
                </a:solidFill>
                <a:latin typeface="Times New Roman" pitchFamily="18" charset="0"/>
                <a:cs typeface="Times New Roman" pitchFamily="18" charset="0"/>
              </a:rPr>
              <a:t> ДОУ).</a:t>
            </a:r>
          </a:p>
          <a:p>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9"/>
            <a:ext cx="8280920" cy="1080119"/>
          </a:xfrm>
        </p:spPr>
        <p:txBody>
          <a:bodyPr>
            <a:normAutofit/>
          </a:bodyPr>
          <a:lstStyle/>
          <a:p>
            <a:pPr algn="ctr"/>
            <a:r>
              <a:rPr lang="ru-RU" sz="2000" dirty="0" smtClean="0">
                <a:solidFill>
                  <a:srgbClr val="7030A0"/>
                </a:solidFill>
              </a:rPr>
              <a:t>Мероприятия по коррекции нарушений развития детей с ОВЗ </a:t>
            </a:r>
            <a:endParaRPr lang="ru-RU" sz="2000" dirty="0">
              <a:solidFill>
                <a:srgbClr val="7030A0"/>
              </a:solidFill>
            </a:endParaRPr>
          </a:p>
        </p:txBody>
      </p:sp>
      <p:sp>
        <p:nvSpPr>
          <p:cNvPr id="3" name="Подзаголовок 2"/>
          <p:cNvSpPr>
            <a:spLocks noGrp="1"/>
          </p:cNvSpPr>
          <p:nvPr>
            <p:ph type="subTitle" idx="1"/>
          </p:nvPr>
        </p:nvSpPr>
        <p:spPr>
          <a:xfrm>
            <a:off x="539552" y="1988840"/>
            <a:ext cx="8280920" cy="4608512"/>
          </a:xfrm>
        </p:spPr>
        <p:txBody>
          <a:bodyPr/>
          <a:lstStyle/>
          <a:p>
            <a:pPr algn="just"/>
            <a:r>
              <a:rPr lang="ru-RU" sz="2400" dirty="0" smtClean="0">
                <a:solidFill>
                  <a:srgbClr val="7030A0"/>
                </a:solidFill>
                <a:latin typeface="Times New Roman" pitchFamily="18" charset="0"/>
                <a:cs typeface="Times New Roman" pitchFamily="18" charset="0"/>
              </a:rPr>
              <a:t>	ФГОС ДО (</a:t>
            </a:r>
            <a:r>
              <a:rPr lang="ru-RU" sz="2400" b="1" dirty="0" smtClean="0">
                <a:solidFill>
                  <a:srgbClr val="7030A0"/>
                </a:solidFill>
                <a:latin typeface="Times New Roman" pitchFamily="18" charset="0"/>
                <a:cs typeface="Times New Roman" pitchFamily="18" charset="0"/>
              </a:rPr>
              <a:t>п. 3.2.7</a:t>
            </a:r>
            <a:r>
              <a:rPr lang="ru-RU" sz="2400" dirty="0" smtClean="0">
                <a:solidFill>
                  <a:srgbClr val="7030A0"/>
                </a:solidFill>
                <a:latin typeface="Times New Roman" pitchFamily="18" charset="0"/>
                <a:cs typeface="Times New Roman" pitchFamily="18" charset="0"/>
              </a:rPr>
              <a:t>.) В группах комбинированной направленности или в группах кратковременного пребывания должны создаваться условия в соответствии с перечнем и планом реализации индивидуально ориентированных коррекционных мероприятий, обеспечивающих удовлетворение особых образовательных потребностей детей с ОВЗ. В основное содержание ООП ДОО включается содержание работы по коррекции нарушений развития детей с ОВЗ. В планирование работы в каждой из образовательных областей включаются коррекционные мероприятия.</a:t>
            </a:r>
          </a:p>
          <a:p>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8062664" cy="1368151"/>
          </a:xfrm>
        </p:spPr>
        <p:txBody>
          <a:bodyPr>
            <a:normAutofit/>
          </a:bodyPr>
          <a:lstStyle/>
          <a:p>
            <a:pPr algn="ctr"/>
            <a:r>
              <a:rPr lang="ru-RU" sz="2000" dirty="0" smtClean="0">
                <a:solidFill>
                  <a:srgbClr val="7030A0"/>
                </a:solidFill>
              </a:rPr>
              <a:t>Должности педагогических работников, имеющих соответствующую квалификацию для работы с ограничениями здоровья детей</a:t>
            </a:r>
            <a:endParaRPr lang="ru-RU" sz="2000" dirty="0">
              <a:solidFill>
                <a:srgbClr val="7030A0"/>
              </a:solidFill>
            </a:endParaRPr>
          </a:p>
        </p:txBody>
      </p:sp>
      <p:sp>
        <p:nvSpPr>
          <p:cNvPr id="3" name="Подзаголовок 2"/>
          <p:cNvSpPr>
            <a:spLocks noGrp="1"/>
          </p:cNvSpPr>
          <p:nvPr>
            <p:ph type="subTitle" idx="1"/>
          </p:nvPr>
        </p:nvSpPr>
        <p:spPr>
          <a:xfrm>
            <a:off x="685800" y="2348880"/>
            <a:ext cx="8062664" cy="4320480"/>
          </a:xfrm>
        </p:spPr>
        <p:txBody>
          <a:bodyPr>
            <a:normAutofit fontScale="92500" lnSpcReduction="20000"/>
          </a:bodyPr>
          <a:lstStyle/>
          <a:p>
            <a:pPr algn="just"/>
            <a:r>
              <a:rPr lang="ru-RU" sz="2400" b="1" dirty="0" smtClean="0">
                <a:latin typeface="Times New Roman" pitchFamily="18" charset="0"/>
                <a:cs typeface="Times New Roman" pitchFamily="18" charset="0"/>
              </a:rPr>
              <a:t>	ФГОС ДО (п. 3.4.3.) </a:t>
            </a:r>
            <a:r>
              <a:rPr lang="ru-RU" sz="2400" dirty="0" smtClean="0">
                <a:latin typeface="Times New Roman" pitchFamily="18" charset="0"/>
                <a:cs typeface="Times New Roman" pitchFamily="18" charset="0"/>
              </a:rPr>
              <a:t>При работе в Группах для детей с ОВЗ (компенсирующей направленности) в Организации могут быть дополнительно предусмотрены должности педагогических работников, имеющих соответствующую квалификацию для работы с данными ограничениями здоровья детей, в том числе ассистентов (помощников), оказывающих детям необходимую помощь. </a:t>
            </a:r>
          </a:p>
          <a:p>
            <a:pPr algn="just"/>
            <a:r>
              <a:rPr lang="ru-RU" sz="2400" dirty="0" smtClean="0">
                <a:latin typeface="Times New Roman" pitchFamily="18" charset="0"/>
                <a:cs typeface="Times New Roman" pitchFamily="18" charset="0"/>
              </a:rPr>
              <a:t>	Это учителя – дефектологи, учителя – логопеды, а также, если нужно, социальные педагоги. Рекомендованное количество педагогов в расчете на одну группу составляет – 1 ставку на группу. </a:t>
            </a:r>
          </a:p>
          <a:p>
            <a:pPr algn="just"/>
            <a:endParaRPr lang="ru-RU"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комментарий к разделу </a:t>
            </a:r>
            <a:r>
              <a:rPr lang="en-US" sz="2400" b="1" dirty="0" smtClean="0">
                <a:latin typeface="Times New Roman" pitchFamily="18" charset="0"/>
                <a:cs typeface="Times New Roman" pitchFamily="18" charset="0"/>
              </a:rPr>
              <a:t>III</a:t>
            </a:r>
            <a:r>
              <a:rPr lang="ru-RU" sz="2400" b="1" dirty="0" smtClean="0">
                <a:latin typeface="Times New Roman" pitchFamily="18" charset="0"/>
                <a:cs typeface="Times New Roman" pitchFamily="18" charset="0"/>
              </a:rPr>
              <a:t> пункта 3.2.7.) – «Комментарий в ФГОС ДО»</a:t>
            </a:r>
            <a:br>
              <a:rPr lang="ru-RU" sz="2400" b="1"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algn="just"/>
            <a:r>
              <a:rPr lang="ru-RU" sz="2800" dirty="0" smtClean="0">
                <a:solidFill>
                  <a:schemeClr val="tx1"/>
                </a:solidFill>
                <a:latin typeface="Times New Roman" pitchFamily="18" charset="0"/>
                <a:cs typeface="Times New Roman" pitchFamily="18" charset="0"/>
              </a:rPr>
              <a:t>ФГОС ДО (п. 3.4.4.) При организации инклюзивного образования:</a:t>
            </a:r>
            <a:br>
              <a:rPr lang="ru-RU" sz="28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 При включении в Группу детей с ОВЗ (для группы комбинированной направленности) к реализации Программы могут быть привлечены дополнительные педагогические работники, имеющие соответствующую квалификацию для работы с данными ограничениями здоровья детей. </a:t>
            </a:r>
            <a:br>
              <a:rPr lang="ru-RU" sz="2800" dirty="0" smtClean="0">
                <a:solidFill>
                  <a:schemeClr val="tx1"/>
                </a:solidFill>
                <a:latin typeface="Times New Roman" pitchFamily="18" charset="0"/>
                <a:cs typeface="Times New Roman" pitchFamily="18" charset="0"/>
              </a:rPr>
            </a:br>
            <a:endParaRPr lang="ru-RU" sz="2800" dirty="0">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008111"/>
          </a:xfrm>
        </p:spPr>
        <p:txBody>
          <a:bodyPr>
            <a:normAutofit/>
          </a:bodyPr>
          <a:lstStyle/>
          <a:p>
            <a:r>
              <a:rPr lang="ru-RU" sz="2000" dirty="0" smtClean="0">
                <a:solidFill>
                  <a:srgbClr val="C00000"/>
                </a:solidFill>
              </a:rPr>
              <a:t>Комплексное психолого-педагогическое обследование</a:t>
            </a:r>
            <a:endParaRPr lang="ru-RU" sz="2000" dirty="0">
              <a:solidFill>
                <a:srgbClr val="C00000"/>
              </a:solidFill>
            </a:endParaRPr>
          </a:p>
        </p:txBody>
      </p:sp>
      <p:sp>
        <p:nvSpPr>
          <p:cNvPr id="3" name="Подзаголовок 2"/>
          <p:cNvSpPr>
            <a:spLocks noGrp="1"/>
          </p:cNvSpPr>
          <p:nvPr>
            <p:ph type="subTitle" idx="1"/>
          </p:nvPr>
        </p:nvSpPr>
        <p:spPr>
          <a:xfrm>
            <a:off x="685800" y="1844824"/>
            <a:ext cx="7772400" cy="4752528"/>
          </a:xfrm>
        </p:spPr>
        <p:txBody>
          <a:bodyPr>
            <a:normAutofit fontScale="92500"/>
          </a:bodyPr>
          <a:lstStyle/>
          <a:p>
            <a:pPr algn="just"/>
            <a:r>
              <a:rPr lang="ru-RU" sz="1800" dirty="0" smtClean="0">
                <a:latin typeface="Times New Roman" pitchFamily="18" charset="0"/>
                <a:cs typeface="Times New Roman" pitchFamily="18" charset="0"/>
              </a:rPr>
              <a:t>	</a:t>
            </a:r>
            <a:r>
              <a:rPr lang="ru-RU" sz="1700" dirty="0" smtClean="0">
                <a:solidFill>
                  <a:srgbClr val="7030A0"/>
                </a:solidFill>
                <a:latin typeface="Times New Roman" pitchFamily="18" charset="0"/>
                <a:cs typeface="Times New Roman" pitchFamily="18" charset="0"/>
              </a:rPr>
              <a:t>Одним из важных условий реализации образовательной Программы для детей с ОВЗ является проведение </a:t>
            </a:r>
            <a:r>
              <a:rPr lang="ru-RU" sz="1700" b="1" dirty="0" smtClean="0">
                <a:solidFill>
                  <a:srgbClr val="7030A0"/>
                </a:solidFill>
                <a:latin typeface="Times New Roman" pitchFamily="18" charset="0"/>
                <a:cs typeface="Times New Roman" pitchFamily="18" charset="0"/>
              </a:rPr>
              <a:t>комплексного </a:t>
            </a:r>
            <a:r>
              <a:rPr lang="ru-RU" sz="1700" b="1" dirty="0" err="1" smtClean="0">
                <a:solidFill>
                  <a:srgbClr val="7030A0"/>
                </a:solidFill>
                <a:latin typeface="Times New Roman" pitchFamily="18" charset="0"/>
                <a:cs typeface="Times New Roman" pitchFamily="18" charset="0"/>
              </a:rPr>
              <a:t>психолого</a:t>
            </a:r>
            <a:r>
              <a:rPr lang="ru-RU" sz="1700" b="1" dirty="0" smtClean="0">
                <a:solidFill>
                  <a:srgbClr val="7030A0"/>
                </a:solidFill>
                <a:latin typeface="Times New Roman" pitchFamily="18" charset="0"/>
                <a:cs typeface="Times New Roman" pitchFamily="18" charset="0"/>
              </a:rPr>
              <a:t> – педагогического обследования.</a:t>
            </a:r>
          </a:p>
          <a:p>
            <a:pPr algn="just"/>
            <a:r>
              <a:rPr lang="ru-RU" sz="1700" dirty="0" smtClean="0">
                <a:solidFill>
                  <a:srgbClr val="7030A0"/>
                </a:solidFill>
                <a:latin typeface="Times New Roman" pitchFamily="18" charset="0"/>
                <a:cs typeface="Times New Roman" pitchFamily="18" charset="0"/>
              </a:rPr>
              <a:t>	Комплексное обследование каждого ребенка с ОВЗ является основным средством осуществления мониторинга его достижений и необходимым условием успешности </a:t>
            </a:r>
            <a:r>
              <a:rPr lang="ru-RU" sz="1700" dirty="0" err="1" smtClean="0">
                <a:solidFill>
                  <a:srgbClr val="7030A0"/>
                </a:solidFill>
                <a:latin typeface="Times New Roman" pitchFamily="18" charset="0"/>
                <a:cs typeface="Times New Roman" pitchFamily="18" charset="0"/>
              </a:rPr>
              <a:t>коррекционно</a:t>
            </a:r>
            <a:r>
              <a:rPr lang="ru-RU" sz="1700" dirty="0" smtClean="0">
                <a:solidFill>
                  <a:srgbClr val="7030A0"/>
                </a:solidFill>
                <a:latin typeface="Times New Roman" pitchFamily="18" charset="0"/>
                <a:cs typeface="Times New Roman" pitchFamily="18" charset="0"/>
              </a:rPr>
              <a:t> – развивающей работы.</a:t>
            </a:r>
          </a:p>
          <a:p>
            <a:pPr algn="just"/>
            <a:r>
              <a:rPr lang="ru-RU" sz="1700" dirty="0" smtClean="0">
                <a:solidFill>
                  <a:srgbClr val="7030A0"/>
                </a:solidFill>
                <a:latin typeface="Times New Roman" pitchFamily="18" charset="0"/>
                <a:cs typeface="Times New Roman" pitchFamily="18" charset="0"/>
              </a:rPr>
              <a:t>	Количество срезов для отслеживания динамики развития и уточнения направлений </a:t>
            </a:r>
            <a:r>
              <a:rPr lang="ru-RU" sz="1700" dirty="0" err="1" smtClean="0">
                <a:solidFill>
                  <a:srgbClr val="7030A0"/>
                </a:solidFill>
                <a:latin typeface="Times New Roman" pitchFamily="18" charset="0"/>
                <a:cs typeface="Times New Roman" pitchFamily="18" charset="0"/>
              </a:rPr>
              <a:t>коррекционно</a:t>
            </a:r>
            <a:r>
              <a:rPr lang="ru-RU" sz="1700" dirty="0" smtClean="0">
                <a:solidFill>
                  <a:srgbClr val="7030A0"/>
                </a:solidFill>
                <a:latin typeface="Times New Roman" pitchFamily="18" charset="0"/>
                <a:cs typeface="Times New Roman" pitchFamily="18" charset="0"/>
              </a:rPr>
              <a:t> – развивающей работы определяется ОО самостоятельно.</a:t>
            </a:r>
          </a:p>
          <a:p>
            <a:pPr algn="just"/>
            <a:r>
              <a:rPr lang="ru-RU" sz="1700" dirty="0" smtClean="0">
                <a:solidFill>
                  <a:srgbClr val="7030A0"/>
                </a:solidFill>
                <a:latin typeface="Times New Roman" pitchFamily="18" charset="0"/>
                <a:cs typeface="Times New Roman" pitchFamily="18" charset="0"/>
              </a:rPr>
              <a:t>	</a:t>
            </a:r>
            <a:r>
              <a:rPr lang="ru-RU" sz="1700" b="1" dirty="0" smtClean="0">
                <a:solidFill>
                  <a:srgbClr val="7030A0"/>
                </a:solidFill>
                <a:latin typeface="Times New Roman" pitchFamily="18" charset="0"/>
                <a:cs typeface="Times New Roman" pitchFamily="18" charset="0"/>
              </a:rPr>
              <a:t>Например, можно проводить два среза:</a:t>
            </a:r>
          </a:p>
          <a:p>
            <a:pPr algn="just"/>
            <a:r>
              <a:rPr lang="ru-RU" sz="1700" b="1" dirty="0" smtClean="0">
                <a:solidFill>
                  <a:srgbClr val="7030A0"/>
                </a:solidFill>
                <a:latin typeface="Times New Roman" pitchFamily="18" charset="0"/>
                <a:cs typeface="Times New Roman" pitchFamily="18" charset="0"/>
              </a:rPr>
              <a:t>- Первый (в начале учебного года) </a:t>
            </a:r>
            <a:r>
              <a:rPr lang="ru-RU" sz="1700" dirty="0" smtClean="0">
                <a:solidFill>
                  <a:srgbClr val="7030A0"/>
                </a:solidFill>
                <a:latin typeface="Times New Roman" pitchFamily="18" charset="0"/>
                <a:cs typeface="Times New Roman" pitchFamily="18" charset="0"/>
              </a:rPr>
              <a:t>позволяет разработать оптимальную для всей группы и для каждого ребенка программу </a:t>
            </a:r>
            <a:r>
              <a:rPr lang="ru-RU" sz="1700" dirty="0" err="1" smtClean="0">
                <a:solidFill>
                  <a:srgbClr val="7030A0"/>
                </a:solidFill>
                <a:latin typeface="Times New Roman" pitchFamily="18" charset="0"/>
                <a:cs typeface="Times New Roman" pitchFamily="18" charset="0"/>
              </a:rPr>
              <a:t>коррекционно</a:t>
            </a:r>
            <a:r>
              <a:rPr lang="ru-RU" sz="1700" dirty="0" smtClean="0">
                <a:solidFill>
                  <a:srgbClr val="7030A0"/>
                </a:solidFill>
                <a:latin typeface="Times New Roman" pitchFamily="18" charset="0"/>
                <a:cs typeface="Times New Roman" pitchFamily="18" charset="0"/>
              </a:rPr>
              <a:t> – развивающей работы.</a:t>
            </a:r>
          </a:p>
          <a:p>
            <a:pPr algn="just">
              <a:buFontTx/>
              <a:buChar char="-"/>
            </a:pPr>
            <a:r>
              <a:rPr lang="ru-RU" sz="1700" b="1" dirty="0" smtClean="0">
                <a:solidFill>
                  <a:srgbClr val="7030A0"/>
                </a:solidFill>
                <a:latin typeface="Times New Roman" pitchFamily="18" charset="0"/>
                <a:cs typeface="Times New Roman" pitchFamily="18" charset="0"/>
              </a:rPr>
              <a:t> Второй (в конце года) </a:t>
            </a:r>
            <a:r>
              <a:rPr lang="ru-RU" sz="1700" dirty="0" smtClean="0">
                <a:solidFill>
                  <a:srgbClr val="7030A0"/>
                </a:solidFill>
                <a:latin typeface="Times New Roman" pitchFamily="18" charset="0"/>
                <a:cs typeface="Times New Roman" pitchFamily="18" charset="0"/>
              </a:rPr>
              <a:t>дает полное представление о динамике развития ребенка в течение года и на этой основе позволяет наметить дальнейшие перспективы работы.</a:t>
            </a:r>
          </a:p>
          <a:p>
            <a:pPr algn="just"/>
            <a:r>
              <a:rPr lang="ru-RU" sz="1700" dirty="0" smtClean="0">
                <a:solidFill>
                  <a:srgbClr val="7030A0"/>
                </a:solidFill>
                <a:latin typeface="Times New Roman" pitchFamily="18" charset="0"/>
                <a:cs typeface="Times New Roman" pitchFamily="18" charset="0"/>
              </a:rPr>
              <a:t>Если необходимо, то можно </a:t>
            </a:r>
            <a:r>
              <a:rPr lang="ru-RU" sz="1700" b="1" dirty="0" smtClean="0">
                <a:solidFill>
                  <a:srgbClr val="7030A0"/>
                </a:solidFill>
                <a:latin typeface="Times New Roman" pitchFamily="18" charset="0"/>
                <a:cs typeface="Times New Roman" pitchFamily="18" charset="0"/>
              </a:rPr>
              <a:t>в середине года </a:t>
            </a:r>
            <a:r>
              <a:rPr lang="ru-RU" sz="1700" dirty="0" smtClean="0">
                <a:solidFill>
                  <a:srgbClr val="7030A0"/>
                </a:solidFill>
                <a:latin typeface="Times New Roman" pitchFamily="18" charset="0"/>
                <a:cs typeface="Times New Roman" pitchFamily="18" charset="0"/>
              </a:rPr>
              <a:t>проводить </a:t>
            </a:r>
            <a:r>
              <a:rPr lang="ru-RU" sz="1700" b="1" dirty="0" smtClean="0">
                <a:solidFill>
                  <a:srgbClr val="7030A0"/>
                </a:solidFill>
                <a:latin typeface="Times New Roman" pitchFamily="18" charset="0"/>
                <a:cs typeface="Times New Roman" pitchFamily="18" charset="0"/>
              </a:rPr>
              <a:t>промежуточный срез </a:t>
            </a:r>
            <a:r>
              <a:rPr lang="ru-RU" sz="1700" dirty="0" smtClean="0">
                <a:solidFill>
                  <a:srgbClr val="7030A0"/>
                </a:solidFill>
                <a:latin typeface="Times New Roman" pitchFamily="18" charset="0"/>
                <a:cs typeface="Times New Roman" pitchFamily="18" charset="0"/>
              </a:rPr>
              <a:t>для оценки образовательных достижений и корректировки индивидуальных образовательных маршрутов или индивидуальных программ обучения и воспитания ребенка с ОВЗ.</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76673"/>
            <a:ext cx="8136904" cy="936103"/>
          </a:xfrm>
        </p:spPr>
        <p:txBody>
          <a:bodyPr>
            <a:normAutofit/>
          </a:bodyPr>
          <a:lstStyle/>
          <a:p>
            <a:pPr algn="ctr"/>
            <a:r>
              <a:rPr lang="ru-RU" sz="1600" dirty="0" smtClean="0">
                <a:solidFill>
                  <a:srgbClr val="7030A0"/>
                </a:solidFill>
              </a:rPr>
              <a:t>Психолого-педагогическое и медико-социальное (ППМС) сопровождение детей с ОВЗ </a:t>
            </a:r>
            <a:endParaRPr lang="ru-RU" sz="1600" dirty="0">
              <a:solidFill>
                <a:srgbClr val="7030A0"/>
              </a:solidFill>
            </a:endParaRPr>
          </a:p>
        </p:txBody>
      </p:sp>
      <p:sp>
        <p:nvSpPr>
          <p:cNvPr id="3" name="Подзаголовок 2"/>
          <p:cNvSpPr>
            <a:spLocks noGrp="1"/>
          </p:cNvSpPr>
          <p:nvPr>
            <p:ph type="subTitle" idx="1"/>
          </p:nvPr>
        </p:nvSpPr>
        <p:spPr>
          <a:xfrm>
            <a:off x="395536" y="1700808"/>
            <a:ext cx="8280920" cy="4896544"/>
          </a:xfrm>
        </p:spPr>
        <p:txBody>
          <a:bodyPr>
            <a:normAutofit fontScale="55000" lnSpcReduction="20000"/>
          </a:bodyPr>
          <a:lstStyle/>
          <a:p>
            <a:pPr algn="just"/>
            <a:r>
              <a:rPr lang="ru-RU" sz="2900" b="1" dirty="0" smtClean="0"/>
              <a:t>	</a:t>
            </a:r>
            <a:r>
              <a:rPr lang="ru-RU" sz="2900" b="1" dirty="0" smtClean="0">
                <a:solidFill>
                  <a:srgbClr val="7030A0"/>
                </a:solidFill>
              </a:rPr>
              <a:t>Психолого-педагогическое и медико-социальное (ППМС) сопровождение детей с ОВЗ </a:t>
            </a:r>
            <a:r>
              <a:rPr lang="ru-RU" sz="2900" dirty="0" smtClean="0">
                <a:solidFill>
                  <a:srgbClr val="7030A0"/>
                </a:solidFill>
              </a:rPr>
              <a:t>– профессиональная согласованная деятельность педагогов и специалистов сопровождения – педагога-психолога, учителя-логопеда, учителя-дефектолога, социального педагога, направленная на создание социально-психологических условий, в которых ребёнок с высокой вероятностью становится успешным в образовательной деятельности. Движение к спроектированному результату совместно (во взаимодействии) с ребёнком.</a:t>
            </a:r>
          </a:p>
          <a:p>
            <a:pPr algn="just"/>
            <a:r>
              <a:rPr lang="ru-RU" sz="2900" b="1" dirty="0" smtClean="0">
                <a:solidFill>
                  <a:srgbClr val="7030A0"/>
                </a:solidFill>
              </a:rPr>
              <a:t>	Система </a:t>
            </a:r>
            <a:r>
              <a:rPr lang="ru-RU" sz="2900" b="1" dirty="0" err="1" smtClean="0">
                <a:solidFill>
                  <a:srgbClr val="7030A0"/>
                </a:solidFill>
              </a:rPr>
              <a:t>ППМС-сопровождения</a:t>
            </a:r>
            <a:r>
              <a:rPr lang="ru-RU" sz="2900" b="1" dirty="0" smtClean="0">
                <a:solidFill>
                  <a:srgbClr val="7030A0"/>
                </a:solidFill>
              </a:rPr>
              <a:t> образования</a:t>
            </a:r>
            <a:r>
              <a:rPr lang="ru-RU" sz="2900" dirty="0" smtClean="0">
                <a:solidFill>
                  <a:srgbClr val="7030A0"/>
                </a:solidFill>
              </a:rPr>
              <a:t> детей с ОВЗ - интегративная совокупность организаций системы образования, в функционал которых в той или иной мере включено обеспечение </a:t>
            </a:r>
            <a:r>
              <a:rPr lang="ru-RU" sz="2900" dirty="0" err="1" smtClean="0">
                <a:solidFill>
                  <a:srgbClr val="7030A0"/>
                </a:solidFill>
              </a:rPr>
              <a:t>ППМС-сопровождения</a:t>
            </a:r>
            <a:r>
              <a:rPr lang="ru-RU" sz="2900" dirty="0" smtClean="0">
                <a:solidFill>
                  <a:srgbClr val="7030A0"/>
                </a:solidFill>
              </a:rPr>
              <a:t> детей с ОВЗ. </a:t>
            </a:r>
          </a:p>
          <a:p>
            <a:pPr algn="just"/>
            <a:r>
              <a:rPr lang="ru-RU" sz="2900" b="1" dirty="0" smtClean="0">
                <a:solidFill>
                  <a:srgbClr val="7030A0"/>
                </a:solidFill>
              </a:rPr>
              <a:t>	</a:t>
            </a:r>
            <a:r>
              <a:rPr lang="ru-RU" sz="2900" b="1" dirty="0" err="1" smtClean="0">
                <a:solidFill>
                  <a:srgbClr val="7030A0"/>
                </a:solidFill>
              </a:rPr>
              <a:t>ППМС-центр</a:t>
            </a:r>
            <a:r>
              <a:rPr lang="ru-RU" sz="2900" b="1" dirty="0" smtClean="0">
                <a:solidFill>
                  <a:srgbClr val="7030A0"/>
                </a:solidFill>
              </a:rPr>
              <a:t> </a:t>
            </a:r>
            <a:r>
              <a:rPr lang="ru-RU" sz="2900" dirty="0" smtClean="0">
                <a:solidFill>
                  <a:srgbClr val="7030A0"/>
                </a:solidFill>
              </a:rPr>
              <a:t>– организация, оказывающая помощь детям, испытывающим трудности в освоении основных общеобразовательных программ, развитии и социальной адаптации,  а также предоставляющая помощь организациям, осуществляющим образовательную деятельность, по вопросам реализации основных общеобразовательных программ, обучения и воспитания обучающихся. Осуществляет мониторинг эффективности оказываемой организациями, осуществляющими образовательную деятельность, психолого-педагогической, медицинской и социальной помощи детям, испытывающим трудности в освоении основных общеобразовательных программ, развитии и социальной адаптации.</a:t>
            </a:r>
          </a:p>
          <a:p>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52601"/>
            <a:ext cx="7772400" cy="2108447"/>
          </a:xfrm>
        </p:spPr>
        <p:txBody>
          <a:bodyPr/>
          <a:lstStyle/>
          <a:p>
            <a:pPr algn="ctr"/>
            <a:r>
              <a:rPr lang="ru-RU" dirty="0" smtClean="0">
                <a:solidFill>
                  <a:srgbClr val="00B050"/>
                </a:solidFill>
              </a:rPr>
              <a:t>СПАСИБО ЗА ВНИМАНИЕ!</a:t>
            </a:r>
            <a:endParaRPr lang="ru-RU"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3"/>
            <a:ext cx="8280920" cy="936103"/>
          </a:xfrm>
        </p:spPr>
        <p:txBody>
          <a:bodyPr>
            <a:normAutofit/>
          </a:bodyPr>
          <a:lstStyle/>
          <a:p>
            <a:pPr algn="ctr"/>
            <a:r>
              <a:rPr lang="ru-RU" sz="1400" dirty="0" smtClean="0">
                <a:solidFill>
                  <a:srgbClr val="7030A0"/>
                </a:solidFill>
              </a:rPr>
              <a:t>ПМПК (ЦПМПК, ТПМПК) - </a:t>
            </a:r>
            <a:r>
              <a:rPr lang="ru-RU" sz="1400" dirty="0" err="1" smtClean="0">
                <a:solidFill>
                  <a:srgbClr val="7030A0"/>
                </a:solidFill>
              </a:rPr>
              <a:t>психолого-медико-педагогическая</a:t>
            </a:r>
            <a:r>
              <a:rPr lang="ru-RU" sz="1400" dirty="0" smtClean="0">
                <a:solidFill>
                  <a:srgbClr val="7030A0"/>
                </a:solidFill>
              </a:rPr>
              <a:t> комиссия (центральная, территориальная) </a:t>
            </a:r>
            <a:endParaRPr lang="ru-RU" sz="1400" dirty="0">
              <a:solidFill>
                <a:srgbClr val="7030A0"/>
              </a:solidFill>
            </a:endParaRPr>
          </a:p>
        </p:txBody>
      </p:sp>
      <p:sp>
        <p:nvSpPr>
          <p:cNvPr id="3" name="Подзаголовок 2"/>
          <p:cNvSpPr>
            <a:spLocks noGrp="1"/>
          </p:cNvSpPr>
          <p:nvPr>
            <p:ph type="subTitle" idx="1"/>
          </p:nvPr>
        </p:nvSpPr>
        <p:spPr>
          <a:xfrm>
            <a:off x="395536" y="1556792"/>
            <a:ext cx="8280920" cy="4968552"/>
          </a:xfrm>
        </p:spPr>
        <p:txBody>
          <a:bodyPr>
            <a:normAutofit fontScale="70000" lnSpcReduction="20000"/>
          </a:bodyPr>
          <a:lstStyle/>
          <a:p>
            <a:pPr algn="just"/>
            <a:r>
              <a:rPr lang="ru-RU" b="1" dirty="0" smtClean="0"/>
              <a:t>	</a:t>
            </a:r>
            <a:r>
              <a:rPr lang="ru-RU" b="1" dirty="0" smtClean="0">
                <a:solidFill>
                  <a:srgbClr val="7030A0"/>
                </a:solidFill>
              </a:rPr>
              <a:t>ПМПК (ЦПМПК, ТПМПК)</a:t>
            </a:r>
            <a:r>
              <a:rPr lang="ru-RU" dirty="0" smtClean="0">
                <a:solidFill>
                  <a:srgbClr val="7030A0"/>
                </a:solidFill>
              </a:rPr>
              <a:t> - </a:t>
            </a:r>
            <a:r>
              <a:rPr lang="ru-RU" b="1" dirty="0" err="1" smtClean="0">
                <a:solidFill>
                  <a:srgbClr val="7030A0"/>
                </a:solidFill>
              </a:rPr>
              <a:t>психолого-медико-педагогическая</a:t>
            </a:r>
            <a:r>
              <a:rPr lang="ru-RU" b="1" dirty="0" smtClean="0">
                <a:solidFill>
                  <a:srgbClr val="7030A0"/>
                </a:solidFill>
              </a:rPr>
              <a:t> комиссия (центральная, территориальная) </a:t>
            </a:r>
            <a:r>
              <a:rPr lang="ru-RU" dirty="0" smtClean="0">
                <a:solidFill>
                  <a:srgbClr val="7030A0"/>
                </a:solidFill>
              </a:rPr>
              <a:t>– это коллегиальный орган, который создается в целях своевременного выявления детей с особенностями в физическом и (или) психическом развитии и (или) отклонениями в поведении, проведения их комплексного </a:t>
            </a:r>
            <a:r>
              <a:rPr lang="ru-RU" dirty="0" err="1" smtClean="0">
                <a:solidFill>
                  <a:srgbClr val="7030A0"/>
                </a:solidFill>
              </a:rPr>
              <a:t>психолого-медико-педагогического</a:t>
            </a:r>
            <a:r>
              <a:rPr lang="ru-RU" dirty="0" smtClean="0">
                <a:solidFill>
                  <a:srgbClr val="7030A0"/>
                </a:solidFill>
              </a:rPr>
              <a:t> обследования  и подготовки по результатам обследования рекомендаций по оказанию им </a:t>
            </a:r>
            <a:r>
              <a:rPr lang="ru-RU" dirty="0" err="1" smtClean="0">
                <a:solidFill>
                  <a:srgbClr val="7030A0"/>
                </a:solidFill>
              </a:rPr>
              <a:t>психолого-медико-педагогической</a:t>
            </a:r>
            <a:r>
              <a:rPr lang="ru-RU" dirty="0" smtClean="0">
                <a:solidFill>
                  <a:srgbClr val="7030A0"/>
                </a:solidFill>
              </a:rPr>
              <a:t> помощи и организации их обучения и воспитания, а также подтверждения, уточнения или изменения ранее данных рекомендаций. ПМПК устанавливает статус «ребёнок с ОВЗ» и определяет для него специальные образовательные условия.</a:t>
            </a:r>
          </a:p>
          <a:p>
            <a:pPr algn="just"/>
            <a:r>
              <a:rPr lang="ru-RU" dirty="0" smtClean="0">
                <a:solidFill>
                  <a:srgbClr val="7030A0"/>
                </a:solidFill>
              </a:rPr>
              <a:t>	(Приказ Министерства образования и науки Российской Федерации от 20 сентября 2013 г. N 1082 «Об утверждении Положения о </a:t>
            </a:r>
            <a:r>
              <a:rPr lang="ru-RU" dirty="0" err="1" smtClean="0">
                <a:solidFill>
                  <a:srgbClr val="7030A0"/>
                </a:solidFill>
              </a:rPr>
              <a:t>психолого-медико-педагогической</a:t>
            </a:r>
            <a:r>
              <a:rPr lang="ru-RU" dirty="0" smtClean="0">
                <a:solidFill>
                  <a:srgbClr val="7030A0"/>
                </a:solidFill>
              </a:rPr>
              <a:t> комиссии»).</a:t>
            </a:r>
          </a:p>
          <a:p>
            <a:pPr algn="just"/>
            <a:r>
              <a:rPr lang="ru-RU" dirty="0" smtClean="0"/>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3"/>
            <a:ext cx="8280920" cy="576063"/>
          </a:xfrm>
        </p:spPr>
        <p:txBody>
          <a:bodyPr>
            <a:normAutofit/>
          </a:bodyPr>
          <a:lstStyle/>
          <a:p>
            <a:pPr algn="ctr"/>
            <a:r>
              <a:rPr lang="ru-RU" sz="1400" dirty="0" smtClean="0">
                <a:solidFill>
                  <a:srgbClr val="7030A0"/>
                </a:solidFill>
              </a:rPr>
              <a:t>Цель инклюзивного образования</a:t>
            </a:r>
            <a:endParaRPr lang="ru-RU" sz="1400" dirty="0">
              <a:solidFill>
                <a:srgbClr val="7030A0"/>
              </a:solidFill>
            </a:endParaRPr>
          </a:p>
        </p:txBody>
      </p:sp>
      <p:sp>
        <p:nvSpPr>
          <p:cNvPr id="3" name="Подзаголовок 2"/>
          <p:cNvSpPr>
            <a:spLocks noGrp="1"/>
          </p:cNvSpPr>
          <p:nvPr>
            <p:ph type="subTitle" idx="1"/>
          </p:nvPr>
        </p:nvSpPr>
        <p:spPr>
          <a:xfrm>
            <a:off x="395536" y="1412776"/>
            <a:ext cx="8280920" cy="5112568"/>
          </a:xfrm>
        </p:spPr>
        <p:txBody>
          <a:bodyPr>
            <a:noAutofit/>
          </a:bodyPr>
          <a:lstStyle/>
          <a:p>
            <a:pPr algn="just"/>
            <a:r>
              <a:rPr lang="ru-RU" sz="1100" b="1" dirty="0" smtClean="0">
                <a:solidFill>
                  <a:srgbClr val="7030A0"/>
                </a:solidFill>
              </a:rPr>
              <a:t>	</a:t>
            </a:r>
            <a:r>
              <a:rPr lang="ru-RU" sz="1100" b="1" i="1" dirty="0" smtClean="0">
                <a:solidFill>
                  <a:srgbClr val="7030A0"/>
                </a:solidFill>
              </a:rPr>
              <a:t>Целью инклюзивного образования </a:t>
            </a:r>
            <a:r>
              <a:rPr lang="ru-RU" sz="1100" b="1" dirty="0" smtClean="0">
                <a:solidFill>
                  <a:srgbClr val="7030A0"/>
                </a:solidFill>
              </a:rPr>
              <a:t>является создание условий для повышения доступности, качества  и полноценной социализации детей с ОВЗ и детей-инвалидов, включенных в общеобразовательный процесс. Достижение цели обеспечивается в процессе развития общеобразовательных организаций через решение следующих задач:</a:t>
            </a:r>
          </a:p>
          <a:p>
            <a:pPr algn="just"/>
            <a:r>
              <a:rPr lang="ru-RU" sz="1100" b="1" i="1" dirty="0" smtClean="0">
                <a:solidFill>
                  <a:srgbClr val="7030A0"/>
                </a:solidFill>
              </a:rPr>
              <a:t>1.Формирование инклюзивной культуры участников образовательного процесса:</a:t>
            </a:r>
            <a:endParaRPr lang="ru-RU" sz="1100" b="1" dirty="0" smtClean="0">
              <a:solidFill>
                <a:srgbClr val="7030A0"/>
              </a:solidFill>
            </a:endParaRPr>
          </a:p>
          <a:p>
            <a:pPr lvl="0" algn="just"/>
            <a:r>
              <a:rPr lang="ru-RU" sz="1100" b="1" dirty="0" smtClean="0">
                <a:solidFill>
                  <a:srgbClr val="7030A0"/>
                </a:solidFill>
              </a:rPr>
              <a:t>- формирование системы принципов и ценностей инклюзивного образования;</a:t>
            </a:r>
          </a:p>
          <a:p>
            <a:pPr lvl="0" algn="just"/>
            <a:r>
              <a:rPr lang="ru-RU" sz="1100" b="1" dirty="0" smtClean="0">
                <a:solidFill>
                  <a:srgbClr val="7030A0"/>
                </a:solidFill>
              </a:rPr>
              <a:t>- обеспечение психологической безопасности, комфортности, сохранения здоровья всех участников образовательного процесса;</a:t>
            </a:r>
          </a:p>
          <a:p>
            <a:pPr lvl="0" algn="just"/>
            <a:r>
              <a:rPr lang="ru-RU" sz="1100" b="1" dirty="0" smtClean="0">
                <a:solidFill>
                  <a:srgbClr val="7030A0"/>
                </a:solidFill>
              </a:rPr>
              <a:t>- минимизация инновационных рисков инклюзивного образования детей с ОВЗ и детей-инвалидов.</a:t>
            </a:r>
          </a:p>
          <a:p>
            <a:pPr algn="just"/>
            <a:r>
              <a:rPr lang="ru-RU" sz="1100" b="1" i="1" dirty="0" smtClean="0">
                <a:solidFill>
                  <a:srgbClr val="7030A0"/>
                </a:solidFill>
              </a:rPr>
              <a:t>2. Создание инклюзивной политики:  </a:t>
            </a:r>
            <a:endParaRPr lang="ru-RU" sz="1100" b="1" dirty="0" smtClean="0">
              <a:solidFill>
                <a:srgbClr val="7030A0"/>
              </a:solidFill>
            </a:endParaRPr>
          </a:p>
          <a:p>
            <a:pPr lvl="0" algn="just"/>
            <a:r>
              <a:rPr lang="ru-RU" sz="1100" b="1" dirty="0" smtClean="0">
                <a:solidFill>
                  <a:srgbClr val="7030A0"/>
                </a:solidFill>
              </a:rPr>
              <a:t>- обеспечение нормативно-правовых основ инклюзивного образования; </a:t>
            </a:r>
          </a:p>
          <a:p>
            <a:pPr lvl="0" algn="just"/>
            <a:r>
              <a:rPr lang="ru-RU" sz="1100" b="1" dirty="0" smtClean="0">
                <a:solidFill>
                  <a:srgbClr val="7030A0"/>
                </a:solidFill>
              </a:rPr>
              <a:t>- развитие архитектурной и материально-технической среды в образовательных учреждениях;</a:t>
            </a:r>
          </a:p>
          <a:p>
            <a:pPr lvl="0" algn="just"/>
            <a:r>
              <a:rPr lang="ru-RU" sz="1100" b="1" dirty="0" smtClean="0">
                <a:solidFill>
                  <a:srgbClr val="7030A0"/>
                </a:solidFill>
              </a:rPr>
              <a:t>- создание доступной пространственно-предметной среды.</a:t>
            </a:r>
          </a:p>
          <a:p>
            <a:pPr algn="just"/>
            <a:r>
              <a:rPr lang="ru-RU" sz="1100" b="1" i="1" dirty="0" smtClean="0">
                <a:solidFill>
                  <a:srgbClr val="7030A0"/>
                </a:solidFill>
              </a:rPr>
              <a:t>3.Развитие  инклюзивной практики:</a:t>
            </a:r>
            <a:endParaRPr lang="ru-RU" sz="1100" b="1" dirty="0" smtClean="0">
              <a:solidFill>
                <a:srgbClr val="7030A0"/>
              </a:solidFill>
            </a:endParaRPr>
          </a:p>
          <a:p>
            <a:pPr lvl="0" algn="just"/>
            <a:r>
              <a:rPr lang="ru-RU" sz="1100" b="1" dirty="0" smtClean="0">
                <a:solidFill>
                  <a:srgbClr val="7030A0"/>
                </a:solidFill>
              </a:rPr>
              <a:t>- создание специальных образовательных условий для реализации инклюзивного образования детей с ОВЗ и детей-инвалидов;</a:t>
            </a:r>
          </a:p>
          <a:p>
            <a:pPr lvl="0" algn="just"/>
            <a:r>
              <a:rPr lang="ru-RU" sz="1100" b="1" dirty="0" smtClean="0">
                <a:solidFill>
                  <a:srgbClr val="7030A0"/>
                </a:solidFill>
              </a:rPr>
              <a:t>-повышение профессиональной и психолого-педагогической компетентности педагогов по вопросам инклюзивного образования детей с ОВЗ и детей-инвалидов;</a:t>
            </a:r>
          </a:p>
          <a:p>
            <a:pPr lvl="0" algn="just"/>
            <a:r>
              <a:rPr lang="ru-RU" sz="1100" b="1" dirty="0" smtClean="0">
                <a:solidFill>
                  <a:srgbClr val="7030A0"/>
                </a:solidFill>
              </a:rPr>
              <a:t>-обеспечение целенаправленного просвещения, консультирования, информирования родительской общественности, населения, специалистов системы здравоохранения, социальной защиты, молодежной политики и других заинтересованных ведомств  по вопросам образовательной инклюзии. </a:t>
            </a:r>
          </a:p>
          <a:p>
            <a:pPr algn="just"/>
            <a:r>
              <a:rPr lang="ru-RU" sz="1100" b="1" dirty="0" smtClean="0">
                <a:solidFill>
                  <a:srgbClr val="7030A0"/>
                </a:solidFill>
              </a:rPr>
              <a:t> 	Одна из основных задач концепции развития инклюзивного образования - реализовать право обучения и воспитания детей с ограниченными возможностями здоровья, в том числе детей с интеллектуальной недостаточностью, в общеобразовательных организациях.</a:t>
            </a:r>
          </a:p>
          <a:p>
            <a:pPr algn="just"/>
            <a:endParaRPr lang="ru-RU" sz="1100" b="1" dirty="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1039</TotalTime>
  <Words>1783</Words>
  <Application>Microsoft Office PowerPoint</Application>
  <PresentationFormat>Экран (4:3)</PresentationFormat>
  <Paragraphs>414</Paragraphs>
  <Slides>70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70</vt:i4>
      </vt:variant>
    </vt:vector>
  </HeadingPairs>
  <TitlesOfParts>
    <vt:vector size="71" baseType="lpstr">
      <vt:lpstr>Открытая</vt:lpstr>
      <vt:lpstr>Модуль «Основы коррекционной работы в школьных образовательных организациях в рамках инклюзивного образования»</vt:lpstr>
      <vt:lpstr>  Тема 1. Концептуальные основы образования детей с ограниченными возможностями здоровья</vt:lpstr>
      <vt:lpstr>Актуальность инклюзивного образования </vt:lpstr>
      <vt:lpstr>Инклюзивное образование</vt:lpstr>
      <vt:lpstr>Инклюзивное образование, инклюзивные образовательные организации, инклюзивное образовательное пространство</vt:lpstr>
      <vt:lpstr>Образовательная среда, сетевое взаимодействие, социализация</vt:lpstr>
      <vt:lpstr>Психолого-педагогическое и медико-социальное (ППМС) сопровождение детей с ОВЗ </vt:lpstr>
      <vt:lpstr>ПМПК (ЦПМПК, ТПМПК) - психолого-медико-педагогическая комиссия (центральная, территориальная) </vt:lpstr>
      <vt:lpstr>Цель инклюзивного образования</vt:lpstr>
      <vt:lpstr>     2. Нормативно-правовые основы инклюзивного образования детей дошкольного и школьного возраста с ОВЗ </vt:lpstr>
      <vt:lpstr>Федеральный закон от 3 мая 2012 г. № 46-ФЗ </vt:lpstr>
      <vt:lpstr>О государственной программе Российской Федерации «Доступная среда» на 2011 - 2015 годы»  Постановление от 17 марта 2011 г.  №175 </vt:lpstr>
      <vt:lpstr> Федеральный закон от 29.12.2012 N 273-ФЗ (ред. от 23.07.2013) «Об образовании в Российской Федерации» </vt:lpstr>
      <vt:lpstr> В ФЗ от 29.12.2012 № 273 закреплены обязанности:  руководителя образовательной организации «…обеспечивать реализацию в полном объеме образовательных программ, соответствие качества подготовки обучающихся установленным требованиям, соответствие применяемых форм, средств, методов обучения и воспитания возрастным, психофизическим особенностям, склонностям, способностям, интересам и потребностям обучающихся» (ст. 28, п.п.1 п.6, п.7);  педагогических работников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 (п.1.6 ст. 48).  </vt:lpstr>
      <vt:lpstr>Учащийся с ограниченными возможностями здоровья(ОВЗ)</vt:lpstr>
      <vt:lpstr>Ограничение возможностей здоровья (ОВЗ)</vt:lpstr>
      <vt:lpstr>Федеральный закон Российской Федерации от 29 декабря 2012 г. № 273 – ФЗ «Об образовании в РФ» (перечислены категории детей с ОВЗ (пункт 11, статья 79))</vt:lpstr>
      <vt:lpstr>Категории детей с ОВЗ</vt:lpstr>
      <vt:lpstr>Основные виды нарушений функций организма и степени их выраженности </vt:lpstr>
      <vt:lpstr>Основные категории жизнедеятельности человека</vt:lpstr>
      <vt:lpstr>   Способность к обучению </vt:lpstr>
      <vt:lpstr>Статья 34. Основные права обучающихся и меры их социальной поддержки и стимулирования </vt:lpstr>
      <vt:lpstr>  Статья 44. Права, обязанности и ответственность в сфере образования родителей (законных представителей) несовершеннолетних обучающихся </vt:lpstr>
      <vt:lpstr>Организация доступной инклюзивной развивающей среды образовательного учреждения</vt:lpstr>
      <vt:lpstr>Содание инклюзивной образовательной среды</vt:lpstr>
      <vt:lpstr>Статья 55. Общие требования к приему на обучение в организацию, осуществляющую образовательную деятельность </vt:lpstr>
      <vt:lpstr>Статья 79. Организация получения образования обучающимися с ограниченными возможностями здоровья </vt:lpstr>
      <vt:lpstr>  Комментарии к  Федеральному закону от 29.12.2012 N 273-ФЗ (ред. от 23.07.2013) «Об образовании в Российской Федерации» </vt:lpstr>
      <vt:lpstr>Медико-социальная экспертиза и индивидуальная программа реабилитации</vt:lpstr>
      <vt:lpstr>Порядок реализации индивидуальной программы реабилитации инвалида (ребёнка-инвалида)</vt:lpstr>
      <vt:lpstr>Приказ Министерства образования и науки Российской Федерации  от 20 сентября 2013 г. N 1082 г. Москва «Об утверждении Положения о психолого-медико-педагогической комиссии» </vt:lpstr>
      <vt:lpstr>Приказ Министерства образования и науки Российской Федерации  от 20 сентября 2013 г. N 1082 г. Москва «Об утверждении Положения о психолого-медико-педагогической комиссии» </vt:lpstr>
      <vt:lpstr>Основание для изменения ИПР  по условиям образования </vt:lpstr>
      <vt:lpstr>Согласно п.21 раздела II приказа Министерства образования и науки РФ от 20 сентября 2013 года № 1082 «Об утверждении положения о психолого-медико-педагогической комиссии» структура коллегиального заключения ПМПК включает:        1. Обоснованные выводы о наличии либо отсутствии у ребенка особенностей в физическом и/или психическом развитии и/или отклонений в поведении.        2.   Рекомендации по созданию специальных условий обучения:                 2.1. образовательная программа;                2.2. рекомендуемая образовательная организация (класс, группа) и форма                       получения образования;               2.3. психолого-медико-педагогическое сопровождение (необходимое сопровождение специалистами, рекомендации по созданию специальных условий, срок и показания к повторному обследованию на ПМПК; иное. </vt:lpstr>
      <vt:lpstr>Разработаны два варианта заключений ПМПК:  1 вариант – в случае согласия родителей на обучение и воспитание ребенка в условиях специально созданной группы, класса, образовательной организации для той или иной категории детей с ОВЗ. В данном варианте указывается необходимость обучения ребёнка по адаптированной основной образовательной программе с указанием формы получения образования и условий, необходимых для обучения и воспитания.  2 вариант – в случае предполагаемой эффективности инклюзивного обучения, при отказе родителей от обучения и воспитания в условиях специально созданной группы, класса, образовательной организации для той или иной категории детей с ОВЗ, либо территориальной недоступностью необходимого варианта учреждений, рекомендуется инклюзивное обучение в условиях общеобразовательной группы, класса. Здесь особое внимание уделяется определению специальных условий (организационное, психолого-педагогическое и кадровое обеспечение), а также прилагаются краткие рекомендации по организации обучения и воспитания данного ребёнка в условиях общеобразовательного класса, группы. </vt:lpstr>
      <vt:lpstr>Индивидуальная программа реабилитации ребёнка-инвалида,            выдаваемая федеральными государственными учреждениями                           медико-социальной экспертизы</vt:lpstr>
      <vt:lpstr>Мероприятия психолого-педагогической реабилитации </vt:lpstr>
      <vt:lpstr>Содержание ИПР</vt:lpstr>
      <vt:lpstr> Приказ Министерства образования и науки РФ от 30 августа 2013 г. №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 </vt:lpstr>
      <vt:lpstr>СанПиН 2.4.1.3049-13", утв. постановлением Главного государственного санитарного врача РФ от 15.05.2013 № 26</vt:lpstr>
      <vt:lpstr>Группы компенсирующей направленности</vt:lpstr>
      <vt:lpstr>Группы комбинированной направленности</vt:lpstr>
      <vt:lpstr>ПРОЕКТ  АДАПТИРОВАННАЯ  ОСНОВНАЯ ОБРАЗОВАТЕЛЬНАЯ ПРОГРАММА  ДОШКОЛЬНОГО ОБРАЗОВАНИЯ    </vt:lpstr>
      <vt:lpstr>Адаптированная образовательная программа дошкольного образования для детей с ограниченными возможностями здоровья, имеющих тяжелые нарушения речи </vt:lpstr>
      <vt:lpstr> Тема 2. Технологии коррекционно-развивающей работы с детьми дошкольного возраста </vt:lpstr>
      <vt:lpstr>Статистическая норма </vt:lpstr>
      <vt:lpstr>Функциональная норма</vt:lpstr>
      <vt:lpstr>Критерии нормальности (нормы)</vt:lpstr>
      <vt:lpstr>Идеальная норма</vt:lpstr>
      <vt:lpstr>Социально-психологический норматив (СПН)</vt:lpstr>
      <vt:lpstr>Социально-психологический норматив (СПН)</vt:lpstr>
      <vt:lpstr>Особые образовательные потребности</vt:lpstr>
      <vt:lpstr>Специальные образовательные условия</vt:lpstr>
      <vt:lpstr>Специальные образовательные условия</vt:lpstr>
      <vt:lpstr>Специальные образовательные условия</vt:lpstr>
      <vt:lpstr>Специальные образовательные условия</vt:lpstr>
      <vt:lpstr>О СОЗДАНИИ УСЛОВИЙ ДЛЯ ПОЛУЧЕНИЯ ОБРАЗОВАНИЯ ДЕТЬМИ С ОГРАНИЧЕННЫМИ ВОЗМОЖНОСТЯМИ ЗДОРОВЬЯ И ДЕТЬМИ-ИНВАЛИДАМИ  (Письмо Минобрнауки РФ от 18.04.2008 № аф-150/06) </vt:lpstr>
      <vt:lpstr>Целостная система специальных образовательных условий:  начиная с предельно общих, необходимых для всех категорий детей с  ОВЗ, до индивидуальных, определяющих эффективность реализации  образовательного процесса и социальной адаптированности ребенка в  соответствии с его особенностями и возможностями.  Где отражаются условия, необходимые для организации обучения каждого конкретного ребенка с ОВЗ?  Заключение ПМПК является законодательно поддержанным основанием для определения и создания специальных условий для обучения детей с ОВЗ (п.23 р.II  приказа Министерства образования и науки РФ от 20 сентября 2013 года № 1082 «Об утверждении положения о психолого-медико-педагогической комиссии»).  ИПР ребенка-инвалида, которая является обязательной для исполнения всеми без исключения органами, предприятиями, организациями.  Данные специальные условия могут быть созданы еще до момента поступления ребенка в ОО.  Рекомендация ПМПк после проведенной диагностики, где раскрываются те условия, которые необходимы конкретному ребенку. </vt:lpstr>
      <vt:lpstr>Обязательные условия реализации адаптированной ООП ДО </vt:lpstr>
      <vt:lpstr>ФГОС ДО предусматривает включение раздела «Коррекционная работа» и / или «инклюзивное образование», если планируется освоение программы детьми с ОВЗ и детьми – инвалидами</vt:lpstr>
      <vt:lpstr>Цель коррекционной работы</vt:lpstr>
      <vt:lpstr>Задачи коррекционной работы</vt:lpstr>
      <vt:lpstr>Основные принципы инклюзивного образования</vt:lpstr>
      <vt:lpstr>Направления коррекционной работы</vt:lpstr>
      <vt:lpstr>Направления коррекционной работы</vt:lpstr>
      <vt:lpstr>Мероприятия по коррекции нарушений развития детей с ОВЗ </vt:lpstr>
      <vt:lpstr>Должности педагогических работников, имеющих соответствующую квалификацию для работы с ограничениями здоровья детей</vt:lpstr>
      <vt:lpstr>ФГОС ДО (п. 3.4.4.) При организации инклюзивного образования: - При включении в Группу детей с ОВЗ (для группы комбинированной направленности) к реализации Программы могут быть привлечены дополнительные педагогические работники, имеющие соответствующую квалификацию для работы с данными ограничениями здоровья детей.  </vt:lpstr>
      <vt:lpstr>Комплексное психолого-педагогическое обследование</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 «Основы коррекционной работы в дошкольных образовательных организациях в рамках инклюзивного образования»</dc:title>
  <dc:creator>Юрий</dc:creator>
  <cp:lastModifiedBy>Тверь</cp:lastModifiedBy>
  <cp:revision>339</cp:revision>
  <dcterms:created xsi:type="dcterms:W3CDTF">2017-06-12T18:36:54Z</dcterms:created>
  <dcterms:modified xsi:type="dcterms:W3CDTF">2021-05-29T20:43:04Z</dcterms:modified>
</cp:coreProperties>
</file>