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3" r:id="rId4"/>
    <p:sldId id="261" r:id="rId5"/>
    <p:sldId id="275" r:id="rId6"/>
    <p:sldId id="259" r:id="rId7"/>
    <p:sldId id="266" r:id="rId8"/>
    <p:sldId id="290" r:id="rId9"/>
    <p:sldId id="284" r:id="rId10"/>
    <p:sldId id="285" r:id="rId11"/>
    <p:sldId id="293" r:id="rId12"/>
    <p:sldId id="287" r:id="rId13"/>
    <p:sldId id="277" r:id="rId14"/>
    <p:sldId id="262" r:id="rId15"/>
    <p:sldId id="268" r:id="rId16"/>
    <p:sldId id="280" r:id="rId17"/>
    <p:sldId id="281" r:id="rId18"/>
    <p:sldId id="264" r:id="rId19"/>
    <p:sldId id="283" r:id="rId20"/>
    <p:sldId id="282" r:id="rId21"/>
    <p:sldId id="265" r:id="rId22"/>
    <p:sldId id="291" r:id="rId23"/>
    <p:sldId id="297" r:id="rId24"/>
    <p:sldId id="292" r:id="rId25"/>
    <p:sldId id="273" r:id="rId26"/>
    <p:sldId id="276" r:id="rId27"/>
    <p:sldId id="296" r:id="rId28"/>
    <p:sldId id="294" r:id="rId29"/>
    <p:sldId id="289" r:id="rId30"/>
    <p:sldId id="269" r:id="rId31"/>
    <p:sldId id="270" r:id="rId32"/>
    <p:sldId id="274" r:id="rId33"/>
    <p:sldId id="288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0" d="100"/>
          <a:sy n="10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1623-035B-4175-B38C-E0155C9A6C6E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E9F0-72A3-42E2-8E99-204A4A64E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2_%D0%BE%D0%BA%D1%82%D1%8F%D0%B1%D1%80%D1%8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ru.wikipedia.org/wiki/%D0%92%D0%BE%D1%81%D1%85%D0%BE%D0%B4-1" TargetMode="External"/><Relationship Id="rId4" Type="http://schemas.openxmlformats.org/officeDocument/2006/relationships/hyperlink" Target="http://ru.wikipedia.org/wiki/19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70_%D0%B3%D0%BE%D0%B4" TargetMode="External"/><Relationship Id="rId3" Type="http://schemas.openxmlformats.org/officeDocument/2006/relationships/hyperlink" Target="http://ru.wikipedia.org/wiki/%D0%9B%D1%83%D0%BD%D0%B0-2" TargetMode="External"/><Relationship Id="rId7" Type="http://schemas.openxmlformats.org/officeDocument/2006/relationships/hyperlink" Target="http://ru.wikipedia.org/wiki/%D0%9B%D1%83%D0%BD%D0%BE%D1%85%D0%BE%D0%B4-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1%83%D0%BD%D0%B0-3" TargetMode="External"/><Relationship Id="rId5" Type="http://schemas.openxmlformats.org/officeDocument/2006/relationships/hyperlink" Target="http://ru.wikipedia.org/wiki/1959_%D0%B3%D0%BE%D0%B4" TargetMode="External"/><Relationship Id="rId10" Type="http://schemas.openxmlformats.org/officeDocument/2006/relationships/hyperlink" Target="http://ru.wikipedia.org/wiki/1973" TargetMode="External"/><Relationship Id="rId4" Type="http://schemas.openxmlformats.org/officeDocument/2006/relationships/hyperlink" Target="http://ru.wikipedia.org/wiki/13_%D1%81%D0%B5%D0%BD%D1%82%D1%8F%D0%B1%D1%80%D1%8F" TargetMode="External"/><Relationship Id="rId9" Type="http://schemas.openxmlformats.org/officeDocument/2006/relationships/hyperlink" Target="http://ru.wikipedia.org/wiki/%D0%9B%D1%83%D0%BD%D0%BE%D1%85%D0%BE%D0%B4-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_%D0%B8%D1%8E%D0%BB%D1%8F" TargetMode="External"/><Relationship Id="rId3" Type="http://schemas.openxmlformats.org/officeDocument/2006/relationships/hyperlink" Target="http://ru.wikipedia.org/wiki/%D0%A1%D0%A8%D0%90" TargetMode="External"/><Relationship Id="rId7" Type="http://schemas.openxmlformats.org/officeDocument/2006/relationships/hyperlink" Target="http://ru.wikipedia.org/wiki/%D0%90%D0%BF%D0%BE%D0%BB%D0%BB%D0%BE%D0%BD_(%D0%BF%D1%80%D0%BE%D0%B3%D1%80%D0%B0%D0%BC%D0%BC%D0%B0)" TargetMode="External"/><Relationship Id="rId12" Type="http://schemas.openxmlformats.org/officeDocument/2006/relationships/image" Target="../media/image22.jpeg"/><Relationship Id="rId2" Type="http://schemas.openxmlformats.org/officeDocument/2006/relationships/hyperlink" Target="http://ru.wikipedia.org/wiki/1960-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70_%D0%B3%D0%BE%D0%B4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ru.wikipedia.org/wiki/%D0%9A%D0%B5%D0%BD%D0%BD%D0%B5%D0%B4%D0%B8,_%D0%94%D0%B6%D0%BE%D0%BD_%D0%A4%D0%B8%D1%86%D0%B4%D0%B6%D0%B5%D1%80%D0%B0%D0%BB%D1%8C%D0%B4" TargetMode="External"/><Relationship Id="rId10" Type="http://schemas.openxmlformats.org/officeDocument/2006/relationships/hyperlink" Target="http://ru.wikipedia.org/wiki/1972_%D0%B3%D0%BE%D0%B4" TargetMode="External"/><Relationship Id="rId4" Type="http://schemas.openxmlformats.org/officeDocument/2006/relationships/hyperlink" Target="http://ru.wikipedia.org/wiki/%D0%A1%D0%A1%D0%A1%D0%A0" TargetMode="External"/><Relationship Id="rId9" Type="http://schemas.openxmlformats.org/officeDocument/2006/relationships/hyperlink" Target="http://ru.wikipedia.org/wiki/1969_%D0%B3%D0%BE%D0%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A0%D0%B0%D0%BA%D0%B5%D1%82%D0%B0" TargetMode="External"/><Relationship Id="rId7" Type="http://schemas.openxmlformats.org/officeDocument/2006/relationships/hyperlink" Target="http://ru.wikipedia.org/wiki/%D0%9A%D0%BE%D1%81%D0%BC%D0%BE%D0%BD%D0%B0%D0%B2%D1%82%D0%B8%D0%BA%D0%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A1%D0%A1%D0%A0" TargetMode="External"/><Relationship Id="rId5" Type="http://schemas.openxmlformats.org/officeDocument/2006/relationships/hyperlink" Target="http://ru.wikipedia.org/wiki/%D0%A0%D0%B0%D0%BA%D0%B5%D1%82%D0%BD%D0%BE%D0%B5_%D0%BE%D1%80%D1%83%D0%B6%D0%B8%D0%B5" TargetMode="External"/><Relationship Id="rId4" Type="http://schemas.openxmlformats.org/officeDocument/2006/relationships/hyperlink" Target="http://ru.wikipedia.org/wiki/%D0%9A%D0%BE%D1%81%D0%BC%D0%B8%D1%87%D0%B5%D1%81%D0%BA%D0%B8%D0%B9_%D0%BA%D0%BE%D1%80%D0%B0%D0%B1%D0%BB%D1%8C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33123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Кто из юных мечтателей не вглядывался с надеждой во тьму ночного неба и не представлял, как мчится в неведомую космическую даль – к мерцающим звёздам?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12 октября 1963год – первая женщина – космонавт, легендарная «Чайка», совершила полет на космическом корабле «Восток-6»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Валентина Терешкова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LOTBB96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836712"/>
            <a:ext cx="1363274" cy="2004814"/>
          </a:xfrm>
          <a:prstGeom prst="rect">
            <a:avLst/>
          </a:prstGeom>
        </p:spPr>
      </p:pic>
      <p:pic>
        <p:nvPicPr>
          <p:cNvPr id="4" name="Рисунок 3" descr="iHW1L0J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04864"/>
            <a:ext cx="3806527" cy="426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980728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2 октября"/>
              </a:rPr>
              <a:t>     12 октября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64"/>
              </a:rPr>
              <a:t>1964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совершил полёт первый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мире многоместный космический корабль 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Восход-1"/>
              </a:rPr>
              <a:t>Восход-1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94992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836712"/>
            <a:ext cx="3454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"Внимание! Человек вышел в космическое пространство!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09120"/>
            <a:ext cx="88204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    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18 марта 1965 г. был запущен космический корабль  "Восход-2", с космонавтами Павлом Беляевым и Алексеем Леоновым на борту. Через 1 час 35 минут после старта Алексей Леонов первым в мире покинул космический корабль, о чем на весь мир объявил Павел Беляев: "Внимание! Человек вышел в космическое пространство!" Телевизионное изображение парящего на фоне Земли Алексея Леонова транслировалось по всем телеканалам.</a:t>
            </a:r>
            <a:endParaRPr lang="ru-RU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P0J43O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348880"/>
            <a:ext cx="194709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1971 – «Салют-1» (СССР) первая орбитальная станция Земли.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1973 – «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Скайлэб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- первая американская космическая станция.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1981 – США впервые запускает многоразовый космический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шаттл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«Колумбия»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1983 –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Салли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Райд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первая американская женщина-космонавт.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Хотя мечты о звёздах вдохновляли учёных на развитие ракетных технологий,  войны и политика постоянно мешали им.</a:t>
            </a:r>
          </a:p>
          <a:p>
            <a:r>
              <a:rPr lang="ru-RU" dirty="0" smtClean="0"/>
              <a:t>     Первые годы развития космонавтики характеризовались не сотрудничеством, а острой конкуренцией между государствами (так называемая Космическая гонка)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3691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Однако соперничество сверхдержав стимулировало и научно-технический прогресс.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США очень негативно отнеслись к тому ,что  СССР опередил американцев в запуске и первого искусственного спутника и первого пилотируемого космического корабля. </a:t>
            </a:r>
          </a:p>
          <a:p>
            <a:r>
              <a:rPr lang="ru-RU" dirty="0" smtClean="0"/>
              <a:t>Спустя 12 лет американские астронавты уже ходили – точнее, прыгали – по поверхности Луны!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33843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Исследования Луны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204864"/>
            <a:ext cx="648072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Впервые Луны достиг советский космический корабль «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 tooltip="Луна-2"/>
              </a:rPr>
              <a:t>Луна-2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tooltip="13 сентября"/>
              </a:rPr>
              <a:t>13 сентября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1959 год"/>
              </a:rPr>
              <a:t>1959 года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Впервые удалось заглянуть на обратную сторону Луны в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 tooltip="1959 год"/>
              </a:rPr>
              <a:t>1959 году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когда советская станция «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tooltip="Луна-3"/>
              </a:rPr>
              <a:t>Луна-3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пролетела над ней и сфотографировала невидимую с Земли часть её поверхности.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СССР проводил исследования на поверхности Луны с помощью двух радиоуправляемых самоходных аппаратов, «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7" tooltip="Луноход-1"/>
              </a:rPr>
              <a:t>Луноход-1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запущенный к Луне в ноябре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8" tooltip="1970 год"/>
              </a:rPr>
              <a:t>1970 года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«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9" tooltip="Луноход-2"/>
              </a:rPr>
              <a:t>Луноход-2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 — в январе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0" tooltip="1973"/>
              </a:rPr>
              <a:t>1973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Оба аппарата собрали и передали на Землю большое количество данных о лунном грунте и множество фотоснимков деталей и панорам лунного рельефа.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811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В начале </a:t>
            </a:r>
            <a:r>
              <a:rPr lang="ru-RU" sz="2000" u="sng" dirty="0" smtClean="0">
                <a:hlinkClick r:id="rId2" tooltip="1960-е"/>
              </a:rPr>
              <a:t>1960-х годов</a:t>
            </a:r>
            <a:r>
              <a:rPr lang="ru-RU" sz="2000" dirty="0" smtClean="0"/>
              <a:t> было очевидно, что в освоении космоса </a:t>
            </a:r>
            <a:r>
              <a:rPr lang="ru-RU" sz="2000" u="sng" dirty="0" smtClean="0">
                <a:hlinkClick r:id="rId3" tooltip="США"/>
              </a:rPr>
              <a:t>США</a:t>
            </a:r>
            <a:r>
              <a:rPr lang="ru-RU" sz="2000" dirty="0" smtClean="0"/>
              <a:t> отстают от </a:t>
            </a:r>
            <a:r>
              <a:rPr lang="ru-RU" sz="2000" u="sng" dirty="0" smtClean="0">
                <a:hlinkClick r:id="rId4" tooltip="СССР"/>
              </a:rPr>
              <a:t>СССР</a:t>
            </a:r>
            <a:r>
              <a:rPr lang="ru-RU" sz="2000" dirty="0" smtClean="0"/>
              <a:t>. </a:t>
            </a:r>
            <a:r>
              <a:rPr lang="ru-RU" sz="2000" u="sng" dirty="0" smtClean="0">
                <a:hlinkClick r:id="rId5" tooltip="Кеннеди, Джон Фицджеральд"/>
              </a:rPr>
              <a:t>Дж. Кеннеди</a:t>
            </a:r>
            <a:r>
              <a:rPr lang="ru-RU" sz="2000" dirty="0" smtClean="0"/>
              <a:t> заявил — высадка человека на Луну состоится до </a:t>
            </a:r>
            <a:r>
              <a:rPr lang="ru-RU" sz="2000" u="sng" dirty="0" smtClean="0">
                <a:hlinkClick r:id="rId6" tooltip="1970 год"/>
              </a:rPr>
              <a:t>1970 года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Американская программа пилотируемого полёта на Луну называлась </a:t>
            </a:r>
            <a:r>
              <a:rPr lang="ru-RU" sz="2000" u="sng" dirty="0" smtClean="0">
                <a:hlinkClick r:id="rId7" tooltip="Аполлон (программа)"/>
              </a:rPr>
              <a:t>«Аполлон»</a:t>
            </a:r>
            <a:r>
              <a:rPr lang="ru-RU" sz="2000" dirty="0" smtClean="0"/>
              <a:t>. Первая посадка произошла </a:t>
            </a:r>
            <a:r>
              <a:rPr lang="ru-RU" sz="2000" u="sng" dirty="0" smtClean="0">
                <a:hlinkClick r:id="rId8" tooltip="20 июля"/>
              </a:rPr>
              <a:t>20 июля</a:t>
            </a:r>
            <a:r>
              <a:rPr lang="ru-RU" sz="2000" dirty="0" smtClean="0"/>
              <a:t> </a:t>
            </a:r>
            <a:r>
              <a:rPr lang="ru-RU" sz="2000" u="sng" dirty="0" smtClean="0">
                <a:hlinkClick r:id="rId9" tooltip="1969 год"/>
              </a:rPr>
              <a:t>1969 года</a:t>
            </a:r>
            <a:r>
              <a:rPr lang="ru-RU" sz="2000" dirty="0" smtClean="0"/>
              <a:t>; последняя — в декабре </a:t>
            </a:r>
            <a:r>
              <a:rPr lang="ru-RU" sz="2000" u="sng" dirty="0" smtClean="0">
                <a:hlinkClick r:id="rId10" tooltip="1972 год"/>
              </a:rPr>
              <a:t>1972 года</a:t>
            </a:r>
            <a:r>
              <a:rPr lang="ru-RU" sz="2000" dirty="0" smtClean="0"/>
              <a:t>,. </a:t>
            </a:r>
            <a:endParaRPr lang="ru-RU" sz="2000" dirty="0"/>
          </a:p>
        </p:txBody>
      </p:sp>
      <p:pic>
        <p:nvPicPr>
          <p:cNvPr id="4" name="Рисунок 3" descr="iM3LUVA0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1412776"/>
            <a:ext cx="4480892" cy="3360669"/>
          </a:xfrm>
          <a:prstGeom prst="rect">
            <a:avLst/>
          </a:prstGeom>
        </p:spPr>
      </p:pic>
      <p:pic>
        <p:nvPicPr>
          <p:cNvPr id="5" name="Рисунок 4" descr="220px-Moon_Dedal_crat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71600" y="3113474"/>
            <a:ext cx="3312368" cy="3417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6632"/>
            <a:ext cx="4248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    Это выдающееся    свершение в области космонавтики — высадка человека на Луну 21 июля 1969 года: американский астронавт Нил  </a:t>
            </a:r>
            <a:r>
              <a:rPr lang="ru-RU" sz="2800" dirty="0" err="1" smtClean="0">
                <a:solidFill>
                  <a:srgbClr val="FFFF00"/>
                </a:solidFill>
              </a:rPr>
              <a:t>Армстронг</a:t>
            </a:r>
            <a:r>
              <a:rPr lang="ru-RU" sz="2800" dirty="0" smtClean="0">
                <a:solidFill>
                  <a:srgbClr val="FFFF00"/>
                </a:solidFill>
              </a:rPr>
              <a:t>  сделал первый шаг по поверхности естественного спутника Земли со словами: —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"Это маленький шаг для одного человека, но огромный скачок для всего человечества</a:t>
            </a:r>
            <a:r>
              <a:rPr lang="ru-RU" dirty="0" smtClean="0">
                <a:solidFill>
                  <a:srgbClr val="FFFF00"/>
                </a:solidFill>
              </a:rPr>
              <a:t>.»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FAQ77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07504" y="0"/>
            <a:ext cx="2662803" cy="23768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Таким образом, Луна — единственное небесное тело, на котором побывал человек, и первое небесное тело, образцы которого были доставлены на Землю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72677"/>
            <a:ext cx="4572000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 середины 1960-х годов до середины 1970-х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65 рукотворных объектов достигли поверхности Луны. Но после станции Луна 26 исследования Луны фактически прекратились.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Советский Союз переключил свои исследования на Венеру, а США на Марс.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schemeClr val="accent5">
                      <a:lumMod val="50000"/>
                      <a:alpha val="32000"/>
                    </a:schemeClr>
                  </a:outerShdw>
                </a:effectLst>
              </a:rPr>
              <a:t>День космонавтики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schemeClr val="accent5">
                    <a:lumMod val="50000"/>
                    <a:alpha val="32000"/>
                  </a:schemeClr>
                </a:outerShdw>
              </a:effectLst>
            </a:endParaRPr>
          </a:p>
        </p:txBody>
      </p:sp>
      <p:pic>
        <p:nvPicPr>
          <p:cNvPr id="6" name="Рисунок 5" descr="f37c09f70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345696" cy="442801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84168" y="116633"/>
            <a:ext cx="29523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372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Началом пилотируемой космонавтики стал полёт советского космонавта Юрия Гагарина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12 апреля 1961г.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 6:07 с космодрома Байконур стартовал на околоземную орбиту советский космический корабль "Восток"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Впервые в мире космический корабль с человеком на борту ворвался в просторы Вселенной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и,  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блетев Земной  шар за 109 минут, благополучно приземлился в Саратовской области.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riner_3_and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365104"/>
            <a:ext cx="4033416" cy="2394841"/>
          </a:xfrm>
          <a:prstGeom prst="rect">
            <a:avLst/>
          </a:prstGeom>
        </p:spPr>
      </p:pic>
      <p:pic>
        <p:nvPicPr>
          <p:cNvPr id="7" name="Рисунок 6" descr="mariner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756584" y="2452328"/>
            <a:ext cx="4860032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</a:t>
            </a:r>
            <a:r>
              <a:rPr lang="ru-RU" dirty="0" smtClean="0">
                <a:solidFill>
                  <a:srgbClr val="FFFF00"/>
                </a:solidFill>
              </a:rPr>
              <a:t>В этот период в  СССР и США произведены многократные запуски автоматических межпланетных станций -  советских серии «Марс» и «Венера», американских  - серии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« Маринер» , «Пионер» и «Викинг».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916832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Аппараты выводились на орбитальные траектории планет, совершали мягкие посадки на их поверхности.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Получены ценнейшие   данные о природе наших космических соседей и тысячи фотоснимков.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mariner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922623">
            <a:off x="3817083" y="1934513"/>
            <a:ext cx="2736304" cy="204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1592" y="548680"/>
            <a:ext cx="3672408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   Международное сотрудничество стало интенсивно развиваться только в последние десятилетия, в первую очередь, благодаря совместному строительству Международной космической станции и исследованиям, проводимым на её борту. Сегодняшний  день характеризуется новыми проектами и планами освоения космического пространства.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4032448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       17июля1975года.</a:t>
            </a:r>
            <a:r>
              <a:rPr lang="ru-RU" sz="2400" dirty="0" smtClean="0">
                <a:solidFill>
                  <a:srgbClr val="7030A0"/>
                </a:solidFill>
              </a:rPr>
              <a:t>  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  Осуществлена стыковка советского пилотируемого космического корабля "Союз-19" и американского пилотируемого космического корабля "</a:t>
            </a:r>
            <a:r>
              <a:rPr lang="ru-RU" sz="2400" dirty="0" err="1" smtClean="0">
                <a:solidFill>
                  <a:srgbClr val="7030A0"/>
                </a:solidFill>
              </a:rPr>
              <a:t>Apollo</a:t>
            </a:r>
            <a:r>
              <a:rPr lang="ru-RU" sz="2400" dirty="0" smtClean="0">
                <a:solidFill>
                  <a:srgbClr val="7030A0"/>
                </a:solidFill>
              </a:rPr>
              <a:t> ". Впервые в мире на околоземной орбите произведена стыковка космических аппаратов, принадлежащих разным странам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787f22e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024" y="188640"/>
            <a:ext cx="9217024" cy="6669360"/>
          </a:xfrm>
          <a:prstGeom prst="rect">
            <a:avLst/>
          </a:prstGeom>
        </p:spPr>
      </p:pic>
      <p:pic>
        <p:nvPicPr>
          <p:cNvPr id="3" name="Рисунок 2" descr="766px-Voyager1-300x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23452">
            <a:off x="268756" y="868773"/>
            <a:ext cx="3456384" cy="2695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836712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 августа 1977 года.      </a:t>
            </a:r>
            <a:r>
              <a:rPr lang="ru-RU" dirty="0" smtClean="0">
                <a:solidFill>
                  <a:schemeClr val="bg1"/>
                </a:solidFill>
              </a:rPr>
              <a:t>Стартовал космический зонт "Вояджер-2»- многоплановое исследование планет-гигантов.. Достиг Юпитера 7 августа 1979 года, Сатурна - 26 августа 1981 года, Урана - 24 января 1986 года, а Нептуна - 8 августа 1989 года. Вояджер 2 воспользовался редким, происходящим раз в 189 лет, расположением планет  для своего путешествия от планеты к планете – парад планет.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05 сентября 1977 года.    </a:t>
            </a:r>
            <a:r>
              <a:rPr lang="ru-RU" dirty="0" smtClean="0">
                <a:solidFill>
                  <a:schemeClr val="bg1"/>
                </a:solidFill>
              </a:rPr>
              <a:t>Стартовал " Вояджер-1". Подлетел к Юпитеру 5 марта 1979 года, а к Сатурну 13 ноября 1980 года.  Космический зонд "Вояджер-1" поставил рекорд - 5 ноября 2005 году он пересек "отметку" в 90 астрономических единиц или примерно в 13,5 </a:t>
            </a:r>
            <a:r>
              <a:rPr lang="ru-RU" dirty="0" err="1" smtClean="0">
                <a:solidFill>
                  <a:schemeClr val="bg1"/>
                </a:solidFill>
              </a:rPr>
              <a:t>млрд</a:t>
            </a:r>
            <a:r>
              <a:rPr lang="ru-RU" dirty="0" smtClean="0">
                <a:solidFill>
                  <a:schemeClr val="bg1"/>
                </a:solidFill>
              </a:rPr>
              <a:t> км. от Солнца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Оба зонда передали на землю много ценной информации и огромное количество отличных снимков планет-гигантов и их спутников.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5557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Россия построила восемь орбитальных станций, аналогичных которым нет ни в одной стране мира.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Семь станций "Салют" проработали в космосе 20 лет.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Орбитальный комплекс "Мир" находился в эксплуатации 14,5 лет.      Станцию посетили 28 длительных, 30 международных экспедиций и побывали 139 российских и зарубежных космонавтов..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0"/>
            <a:ext cx="320384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92D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Международная космическая станция (МКС; ISS)— пилотируемая орбитальная космическая станция, используемая как многоцелевой исследовательский комплекс. МКС— совместный международный проект, в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котором принимают участие шестнадцать стран: Бельгия, Бразилия, Великобритания, Германия, Дания, Испания, Италия, Канада, Нидерланды, Норвегия, Россия, США, Франция, Швейцария, Швеция, Япония.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основу построения станции </a:t>
            </a:r>
            <a:r>
              <a:rPr lang="ru-RU" dirty="0" smtClean="0">
                <a:solidFill>
                  <a:srgbClr val="92D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заложен модульный принцип. Сборка МКС происходит путём последовательного добавления к комплексу очередного модуля или блока, который соединяется с уже доставленным на орбиту.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71600" y="640432"/>
            <a:ext cx="464400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49353_tech_gps7467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84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1166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настоящее время ИСЗ настолько плотно вошли в жизнь человечества, что трудно переоценить их значение.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13410_1324422211_wiki-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4" y="0"/>
            <a:ext cx="91130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534561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Спутники осуществляют различные виды  радио и телевизионной связи, </a:t>
            </a:r>
            <a:r>
              <a:rPr lang="ru-RU" sz="2000" smtClean="0">
                <a:solidFill>
                  <a:srgbClr val="FFFF00"/>
                </a:solidFill>
              </a:rPr>
              <a:t>находят </a:t>
            </a:r>
            <a:r>
              <a:rPr lang="ru-RU" sz="2000" dirty="0" err="1" smtClean="0">
                <a:solidFill>
                  <a:srgbClr val="FFFF00"/>
                </a:solidFill>
              </a:rPr>
              <a:t>т</a:t>
            </a:r>
            <a:r>
              <a:rPr lang="ru-RU" sz="2000" smtClean="0">
                <a:solidFill>
                  <a:srgbClr val="FFFF00"/>
                </a:solidFill>
              </a:rPr>
              <a:t>ерпящих </a:t>
            </a:r>
            <a:r>
              <a:rPr lang="ru-RU" sz="2000" dirty="0" smtClean="0">
                <a:solidFill>
                  <a:srgbClr val="FFFF00"/>
                </a:solidFill>
              </a:rPr>
              <a:t>бедствия, ищут полезные ископаемые и косяки рыб, составляют географические карты  и, конечно, же предсказывают погоду и различные стихийные бедствия.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3" name="Рисунок 2" descr="193617_436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301" y="0"/>
            <a:ext cx="8983699" cy="6741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36510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Не исключено, что в недалеком будущем земляне ступят на Марс и на Луну. Так, в конце апреля в Москве начнется основной, 520-суточный этап эксперимента по имитации полета на Марс - "Марс-500", а несколько стран мира уже заявили о своих планах отправить своих представителей на Луну в 2020 году.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166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Это  интересно  знать!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a32e2f093ce61f05b331a6fdbb68e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42046"/>
            <a:ext cx="3737992" cy="2815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0577">
            <a:off x="570183" y="498929"/>
            <a:ext cx="8033766" cy="602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773397"/>
            <a:ext cx="46085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За время своего полета Юрий Гагарин сделал стремительную военную карьеру.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 взлетел старшим лейтенантом Военно-воздушных сил,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полете получил звание капитана,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приземлился майором.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И все это за 108 минут!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16201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295400" cy="1560576"/>
          </a:xfrm>
          <a:prstGeom prst="rect">
            <a:avLst/>
          </a:prstGeom>
        </p:spPr>
      </p:pic>
      <p:pic>
        <p:nvPicPr>
          <p:cNvPr id="4" name="Рисунок 3" descr="1e236-g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8680"/>
            <a:ext cx="4034766" cy="544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712A6H5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3415630" cy="27252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Первый выход в открытый космос мог стоить Леонову жизни.</a:t>
            </a:r>
          </a:p>
          <a:p>
            <a:r>
              <a:rPr lang="ru-RU" dirty="0" smtClean="0"/>
              <a:t> "Серьезных нештатных ситуаций в моем полете на "Восходе-2" было семь, из них три или четыре были смертельными...".</a:t>
            </a:r>
          </a:p>
          <a:p>
            <a:r>
              <a:rPr lang="ru-RU" dirty="0" smtClean="0"/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Calibri" pitchFamily="34" charset="0"/>
                <a:cs typeface="Times New Roman" pitchFamily="18" charset="0"/>
              </a:rPr>
              <a:t>               </a:t>
            </a:r>
            <a:r>
              <a:rPr lang="ru-RU" dirty="0" smtClean="0"/>
              <a:t>В течение 12 минут космонавт Алексей Леонов находился за бортом «Восхода-2». Выбравшись из люка, он легким толчком отделился от корабля и отплыл в сторону. Не всем известно, что став первым космонавтом, вышедшим в открытый космос, Алексей Леонов чуть было не стал первым космонавтом, погибшим в открытом космическом пространстве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Дело в том, что, выходя из шлюзовой камеры, Леонов забыл пристегнуть страховочный фал, и если бы его напарник Павел Беляев не поймал его за ногу, космонавт навсегда остался бы на околоземной  орбите.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4653136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экипаж корабля «Восход-2» чуть было не стал первым экипажем, погибшим при возвращении с орбиты: инженеры Центра управления полетом ошиблись в расчетах, и спускаемый аппарат приземлился в нескольких тысячах километров от расчетной точки.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Выходить из тайги космонавтам пришлось на лыжах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Скафандр А.А.Леонова после пребывания в космосе потерял свою гибкость и надулся,  не позволяя космонавту войти в люк. Леонов делал попытку за попыткой, но безрезультатно. Положение осложнялось тем, что запас кислорода в скафандре был рассчитан всего на двадцать минут. Это повышало степень риска для жизни космонавта.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Алексей должен был вплыть в камеру ногами, затем, полностью войдя в шлюз, закрыть за собой люк и </a:t>
            </a:r>
            <a:r>
              <a:rPr lang="ru-RU" sz="2000" dirty="0" err="1" smtClean="0">
                <a:solidFill>
                  <a:schemeClr val="bg1"/>
                </a:solidFill>
              </a:rPr>
              <a:t>загерметизировать</a:t>
            </a:r>
            <a:r>
              <a:rPr lang="ru-RU" sz="2000" dirty="0" smtClean="0">
                <a:solidFill>
                  <a:schemeClr val="bg1"/>
                </a:solidFill>
              </a:rPr>
              <a:t> его.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В реальности ему пришлось стравить воздух из скафандра почти до критического давления. После нескольких попыток космонавт решил «вплыть» в кабину лицом вперед. Это ему удалось, но при этом он ударился стеклом гермошлема о ее стенку. Это было страшно — ведь стекло могло лопнуть.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2852936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F9493"/>
                </a:solidFill>
                <a:latin typeface="Helvetica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Calibri" pitchFamily="34" charset="0"/>
                <a:cs typeface="Times New Roman" pitchFamily="18" charset="0"/>
              </a:rPr>
              <a:t>Подобранная на улице дворняга Лайка стала первым животным, совершившим космический полет.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Helvetica"/>
                <a:ea typeface="Calibri" pitchFamily="34" charset="0"/>
                <a:cs typeface="Times New Roman" pitchFamily="18" charset="0"/>
              </a:rPr>
              <a:t>     Космический корабль, на котором она летала, не имел спускаемого аппарата, и собака была обречена сгореть вместе со спутником в верхних слоях атмосферы</a:t>
            </a:r>
            <a:endParaRPr lang="ru-RU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8F9493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Рисунок 2" descr="iTGZX59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07504" y="116632"/>
            <a:ext cx="3528392" cy="2860859"/>
          </a:xfrm>
          <a:prstGeom prst="rect">
            <a:avLst/>
          </a:prstGeom>
        </p:spPr>
      </p:pic>
      <p:pic>
        <p:nvPicPr>
          <p:cNvPr id="4" name="Рисунок 3" descr="f_16007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583"/>
            <a:ext cx="3419872" cy="3573417"/>
          </a:xfrm>
          <a:prstGeom prst="rect">
            <a:avLst/>
          </a:prstGeom>
        </p:spPr>
      </p:pic>
      <p:pic>
        <p:nvPicPr>
          <p:cNvPr id="5" name="Рисунок 4" descr="i119JW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268760"/>
            <a:ext cx="2019300" cy="1428750"/>
          </a:xfrm>
          <a:prstGeom prst="rect">
            <a:avLst/>
          </a:prstGeom>
        </p:spPr>
      </p:pic>
      <p:pic>
        <p:nvPicPr>
          <p:cNvPr id="6" name="Рисунок 5" descr="iTSMU3H8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869160"/>
            <a:ext cx="2481064" cy="1860798"/>
          </a:xfrm>
          <a:prstGeom prst="rect">
            <a:avLst/>
          </a:prstGeom>
        </p:spPr>
      </p:pic>
      <p:pic>
        <p:nvPicPr>
          <p:cNvPr id="7" name="Рисунок 6" descr="iQD42YT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88640"/>
            <a:ext cx="303777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apers_ru_РќРµР±Рѕ-Рё-Р»СѓРЅР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The_Sounds_of_Earth_Record_Cover_-_GPN-2000-001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3816424" cy="3816424"/>
          </a:xfrm>
          <a:prstGeom prst="rect">
            <a:avLst/>
          </a:prstGeom>
        </p:spPr>
      </p:pic>
      <p:pic>
        <p:nvPicPr>
          <p:cNvPr id="4" name="Рисунок 3" descr="766px-Voyager1-300x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4786">
            <a:off x="2351974" y="515379"/>
            <a:ext cx="2857500" cy="2228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412776"/>
            <a:ext cx="3347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Космические зонды «Вояджер» вышли за пределы Солнечной системы и продолжают свой путь в глубины  Галактики. На  борту зондов  золотые пластины  с  посланием  инопланетным цивилизациям. В  них  информация о Земле, ее месте в нашей звездной системе, сведения о уровне технического развития  человечества и выражение  самых гуманных  намерений жителей Земли к «братьям по разуму»!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042118"/>
            <a:ext cx="817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    Это был триумф науки, триумф  космической техники нашей Родины.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  Но начало космической эры человечества произошло раньше.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4563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Helvetica"/>
                <a:ea typeface="Calibri" pitchFamily="34" charset="0"/>
                <a:cs typeface="Aharoni" pitchFamily="2" charset="-79"/>
              </a:rPr>
              <a:t>      Улыбка Юрия Гагарина бессмертна. Она стала символом. Гагарин улыбался всему миру, радовался солнцу, лесам и полям. И он сказал :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Helvetica"/>
                <a:ea typeface="Calibri" pitchFamily="34" charset="0"/>
                <a:cs typeface="Aharoni" pitchFamily="2" charset="-79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a typeface="Calibri" pitchFamily="34" charset="0"/>
                <a:cs typeface="Aharoni" pitchFamily="2" charset="-79"/>
              </a:rPr>
              <a:t>«</a:t>
            </a:r>
            <a:r>
              <a:rPr lang="ru-RU" sz="2000" dirty="0" smtClean="0">
                <a:solidFill>
                  <a:srgbClr val="FFFF00"/>
                </a:solidFill>
                <a:latin typeface="Helvetica"/>
                <a:ea typeface="Calibri" pitchFamily="34" charset="0"/>
                <a:cs typeface="Aharoni" pitchFamily="2" charset="-79"/>
              </a:rPr>
              <a:t> Облетев Землю, я увидел, как прекрасна наша планета. Люди, будем хранить и приумножать эту красоту, а не разрушать ее !...</a:t>
            </a:r>
            <a:r>
              <a:rPr lang="ru-RU" sz="2000" dirty="0" smtClean="0">
                <a:solidFill>
                  <a:srgbClr val="FFFF00"/>
                </a:solidFill>
                <a:ea typeface="Calibri" pitchFamily="34" charset="0"/>
                <a:cs typeface="Aharoni" pitchFamily="2" charset="-79"/>
              </a:rPr>
              <a:t>»</a:t>
            </a:r>
            <a:r>
              <a:rPr lang="ru-RU" sz="2000" dirty="0" smtClean="0">
                <a:solidFill>
                  <a:srgbClr val="FFFF00"/>
                </a:solidFill>
                <a:latin typeface="Helvetica"/>
                <a:ea typeface="Calibri" pitchFamily="34" charset="0"/>
                <a:cs typeface="Aharoni" pitchFamily="2" charset="-79"/>
              </a:rPr>
              <a:t>.</a:t>
            </a:r>
            <a:endParaRPr lang="ru-RU" sz="2000" dirty="0">
              <a:solidFill>
                <a:srgbClr val="FFFF00"/>
              </a:solidFill>
              <a:cs typeface="Aharoni" pitchFamily="2" charset="-79"/>
            </a:endParaRPr>
          </a:p>
        </p:txBody>
      </p:sp>
      <p:pic>
        <p:nvPicPr>
          <p:cNvPr id="4" name="Рисунок 3" descr="c95d221db7ff9f4ff39eb6e547940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392" y="908720"/>
            <a:ext cx="5472608" cy="376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Тысячи лет люди ходили по Земле, но никак не могли увидеть ее всю сразу.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</a:t>
            </a:r>
            <a:r>
              <a:rPr lang="ru-RU" sz="2400" smtClean="0">
                <a:solidFill>
                  <a:srgbClr val="FF0000"/>
                </a:solidFill>
              </a:rPr>
              <a:t>4 октября </a:t>
            </a:r>
            <a:r>
              <a:rPr lang="ru-RU" sz="2400" dirty="0" smtClean="0">
                <a:solidFill>
                  <a:srgbClr val="FF0000"/>
                </a:solidFill>
              </a:rPr>
              <a:t>1957 года наша страна открыла миру новую эпоху - космическую.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В этот день был запущен первый искусственный спутник Земли. Он весил 83,6 килограммов и имел форму шара диаметром 58 сантиметров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5172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8  суток спутник кружил над нашей планетой,  нарушая безмолвие космоса  космической морзянкой.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4824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        Эти великие события в истории Земли стали возможны благодаря работам русского ученого,  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основоположника теории космических полетов, основоположника принципов ракетостроения –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      Константина Эдуардовича                  Циолковского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708920"/>
            <a:ext cx="3347864" cy="386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772816"/>
            <a:ext cx="5094312" cy="4893647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  Константин Циолковский   писал: «Человечеству предначертано судьбой ступить на поверхность астероидов, поднять рукой камень с Луны…»</a:t>
            </a:r>
          </a:p>
          <a:p>
            <a:r>
              <a:rPr lang="ru-RU" sz="2400" dirty="0" smtClean="0"/>
              <a:t> В новаторских идеях Циолковского содержался принцип построения многоступенчатой ракеты, т.е. такой, у которой топливные баки отделялись бы и сбрасывались после сгорания в них топлива. Это основополагающий принцип современных космический полётов. </a:t>
            </a:r>
            <a:endParaRPr lang="ru-RU" sz="2400" dirty="0"/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409354" cy="456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Главным  конструктором первых ракетоносителей, которые выводили космические корабли на околоземные орбиты,  был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                 Сергей Павлович Королев.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085184"/>
            <a:ext cx="4896544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Советский учёный, конструктор и организатор производства </a:t>
            </a:r>
            <a:r>
              <a:rPr lang="ru-RU" sz="2000" dirty="0" smtClean="0">
                <a:solidFill>
                  <a:srgbClr val="FF0000"/>
                </a:solidFill>
                <a:hlinkClick r:id="rId3" tooltip="Ракета"/>
              </a:rPr>
              <a:t>ракетно</a:t>
            </a:r>
            <a:r>
              <a:rPr lang="ru-RU" sz="2000" dirty="0" smtClean="0">
                <a:solidFill>
                  <a:srgbClr val="FF0000"/>
                </a:solidFill>
              </a:rPr>
              <a:t>-</a:t>
            </a:r>
            <a:r>
              <a:rPr lang="ru-RU" sz="2000" dirty="0" smtClean="0">
                <a:solidFill>
                  <a:srgbClr val="FF0000"/>
                </a:solidFill>
                <a:hlinkClick r:id="rId4" tooltip="Космический корабль"/>
              </a:rPr>
              <a:t>космической техники</a:t>
            </a:r>
            <a:r>
              <a:rPr lang="ru-RU" sz="2000" dirty="0" smtClean="0">
                <a:solidFill>
                  <a:srgbClr val="FF0000"/>
                </a:solidFill>
              </a:rPr>
              <a:t> и </a:t>
            </a:r>
            <a:r>
              <a:rPr lang="ru-RU" sz="2000" dirty="0" smtClean="0">
                <a:solidFill>
                  <a:srgbClr val="FF0000"/>
                </a:solidFill>
                <a:hlinkClick r:id="rId5" tooltip="Ракетное оружие"/>
              </a:rPr>
              <a:t>ракетного оружия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hlinkClick r:id="rId6" tooltip="СССР"/>
              </a:rPr>
              <a:t>СССР</a:t>
            </a:r>
            <a:r>
              <a:rPr lang="ru-RU" sz="2000" dirty="0" smtClean="0">
                <a:solidFill>
                  <a:srgbClr val="FF0000"/>
                </a:solidFill>
              </a:rPr>
              <a:t>, основоположник практической </a:t>
            </a:r>
            <a:r>
              <a:rPr lang="ru-RU" sz="2000" dirty="0" smtClean="0">
                <a:solidFill>
                  <a:srgbClr val="FF0000"/>
                </a:solidFill>
                <a:hlinkClick r:id="rId7" tooltip="Космонавтика"/>
              </a:rPr>
              <a:t>космонавтики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080e3133bce43283924df77e9e95b7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988840"/>
            <a:ext cx="2857500" cy="4705350"/>
          </a:xfrm>
          <a:prstGeom prst="rect">
            <a:avLst/>
          </a:prstGeom>
        </p:spPr>
      </p:pic>
      <p:pic>
        <p:nvPicPr>
          <p:cNvPr id="5" name="Рисунок 4" descr="c3bd85df78MUr8m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9344" y="1466978"/>
            <a:ext cx="5437112" cy="314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После полета Ю.Гагарина космические новости  просто «посыпались» на землян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560" y="4185955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1440</Words>
  <Application>Microsoft Office PowerPoint</Application>
  <PresentationFormat>Экран (4:3)</PresentationFormat>
  <Paragraphs>92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МОУ СОШ №30</cp:lastModifiedBy>
  <cp:revision>161</cp:revision>
  <dcterms:created xsi:type="dcterms:W3CDTF">2014-03-15T07:25:51Z</dcterms:created>
  <dcterms:modified xsi:type="dcterms:W3CDTF">2021-04-12T06:17:03Z</dcterms:modified>
</cp:coreProperties>
</file>