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62BB67-19A1-4E19-BB9D-000FEA7786D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58944D-5704-4B99-B75A-1D36273764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Возвратные глаголы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333333"/>
                </a:solidFill>
                <a:latin typeface="Titillium Web"/>
              </a:rPr>
              <a:t>Признаком возвратности глагола является постфикс -</a:t>
            </a:r>
            <a:r>
              <a:rPr lang="ru-RU" sz="4400" dirty="0" err="1">
                <a:solidFill>
                  <a:srgbClr val="333333"/>
                </a:solidFill>
                <a:latin typeface="Titillium Web"/>
              </a:rPr>
              <a:t>ся</a:t>
            </a:r>
            <a:r>
              <a:rPr lang="ru-RU" sz="4400" dirty="0">
                <a:solidFill>
                  <a:srgbClr val="333333"/>
                </a:solidFill>
                <a:latin typeface="Titillium Web"/>
              </a:rPr>
              <a:t> (-</a:t>
            </a:r>
            <a:r>
              <a:rPr lang="ru-RU" sz="4400" dirty="0" err="1">
                <a:solidFill>
                  <a:srgbClr val="333333"/>
                </a:solidFill>
                <a:latin typeface="Titillium Web"/>
              </a:rPr>
              <a:t>сь</a:t>
            </a:r>
            <a:r>
              <a:rPr lang="ru-RU" sz="4400" dirty="0">
                <a:solidFill>
                  <a:srgbClr val="333333"/>
                </a:solidFill>
                <a:latin typeface="Titillium Web"/>
              </a:rPr>
              <a:t>) в его составе: обид-е-</a:t>
            </a:r>
            <a:r>
              <a:rPr lang="ru-RU" sz="4400" dirty="0" err="1">
                <a:solidFill>
                  <a:srgbClr val="333333"/>
                </a:solidFill>
                <a:latin typeface="Titillium Web"/>
              </a:rPr>
              <a:t>ть</a:t>
            </a:r>
            <a:r>
              <a:rPr lang="ru-RU" sz="4400" dirty="0">
                <a:solidFill>
                  <a:srgbClr val="333333"/>
                </a:solidFill>
                <a:latin typeface="Titillium Web"/>
              </a:rPr>
              <a:t>-</a:t>
            </a:r>
            <a:r>
              <a:rPr lang="ru-RU" sz="4400" dirty="0" err="1">
                <a:solidFill>
                  <a:srgbClr val="333333"/>
                </a:solidFill>
                <a:latin typeface="Titillium Web"/>
              </a:rPr>
              <a:t>ся</a:t>
            </a:r>
            <a:r>
              <a:rPr lang="ru-RU" sz="4400" dirty="0">
                <a:solidFill>
                  <a:srgbClr val="333333"/>
                </a:solidFill>
                <a:latin typeface="Titillium Web"/>
              </a:rPr>
              <a:t> — корень/суффикс/ окончание/постфикс 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4905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333333"/>
                </a:solidFill>
                <a:latin typeface="Titillium Web"/>
              </a:rPr>
              <a:t>Постфикс -</a:t>
            </a:r>
            <a:r>
              <a:rPr lang="ru-RU" sz="3200" dirty="0" err="1">
                <a:solidFill>
                  <a:srgbClr val="333333"/>
                </a:solidFill>
                <a:latin typeface="Titillium Web"/>
              </a:rPr>
              <a:t>ся</a:t>
            </a:r>
            <a:r>
              <a:rPr lang="ru-RU" sz="3200" dirty="0">
                <a:solidFill>
                  <a:srgbClr val="333333"/>
                </a:solidFill>
                <a:latin typeface="Titillium Web"/>
              </a:rPr>
              <a:t> обычно пишется после согласных, например: разувериться; обиделся; отдышаться; расстелешься; одевался; занимаешься. </a:t>
            </a:r>
            <a:endParaRPr lang="ru-RU" sz="3200" dirty="0" smtClean="0">
              <a:solidFill>
                <a:srgbClr val="333333"/>
              </a:solidFill>
              <a:latin typeface="Titillium Web"/>
            </a:endParaRPr>
          </a:p>
          <a:p>
            <a:r>
              <a:rPr lang="ru-RU" sz="3200" dirty="0" smtClean="0">
                <a:solidFill>
                  <a:srgbClr val="333333"/>
                </a:solidFill>
                <a:latin typeface="Titillium Web"/>
              </a:rPr>
              <a:t>Вариант </a:t>
            </a:r>
            <a:r>
              <a:rPr lang="ru-RU" sz="3200" dirty="0">
                <a:solidFill>
                  <a:srgbClr val="333333"/>
                </a:solidFill>
                <a:latin typeface="Titillium Web"/>
              </a:rPr>
              <a:t>возвратного постфикса -</a:t>
            </a:r>
            <a:r>
              <a:rPr lang="ru-RU" sz="3200" dirty="0" err="1">
                <a:solidFill>
                  <a:srgbClr val="333333"/>
                </a:solidFill>
                <a:latin typeface="Titillium Web"/>
              </a:rPr>
              <a:t>сь</a:t>
            </a:r>
            <a:r>
              <a:rPr lang="ru-RU" sz="3200" dirty="0">
                <a:solidFill>
                  <a:srgbClr val="333333"/>
                </a:solidFill>
                <a:latin typeface="Titillium Web"/>
              </a:rPr>
              <a:t> встречается после гласных: обрадовалась; раздевалась; горжусь; боритесь; усмехалась.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2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333333"/>
                </a:solidFill>
                <a:latin typeface="Titillium Web"/>
              </a:rPr>
              <a:t>Одни глаголы могут быть как возвратными, так и невозвратными, например: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Titillium Web"/>
              </a:rPr>
              <a:t>метать — метаться;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Titillium Web"/>
              </a:rPr>
              <a:t>радовать — радоваться;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Titillium Web"/>
              </a:rPr>
              <a:t>смотреть — смотреться;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Titillium Web"/>
              </a:rPr>
              <a:t>славить — славиться.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9948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333333"/>
                </a:solidFill>
                <a:latin typeface="Titillium Web"/>
              </a:rPr>
              <a:t>Ряд глаголов употребляется только в возвратной форме: нравиться всем; гордиться; трудиться; распоряжаться; оставаться; надеяться; улыбаться; бороться; кланяться; ложиться.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2602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23"/>
          <a:stretch/>
        </p:blipFill>
        <p:spPr bwMode="auto">
          <a:xfrm>
            <a:off x="539552" y="908720"/>
            <a:ext cx="8187255" cy="4976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55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возвратных глаголов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Titillium Web"/>
              </a:rPr>
              <a:t>Возвратные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глаголы, основой которых являются переходные глаголы, делятся на пять основных групп: </a:t>
            </a:r>
            <a:endParaRPr lang="ru-RU" dirty="0" smtClean="0">
              <a:solidFill>
                <a:srgbClr val="333333"/>
              </a:solidFill>
              <a:latin typeface="Titillium Web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1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обозначающие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действие, субъект и объект которого являются одним и тем же лицом: мыться; обуваться; </a:t>
            </a:r>
            <a:endParaRPr lang="ru-RU" dirty="0" smtClean="0">
              <a:solidFill>
                <a:srgbClr val="333333"/>
              </a:solidFill>
              <a:latin typeface="Titillium Web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2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обозначают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действие, которое совершается двумя или несколькими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лицами: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обниматься; встречаться; </a:t>
            </a:r>
            <a:endParaRPr lang="ru-RU" dirty="0" smtClean="0">
              <a:solidFill>
                <a:srgbClr val="333333"/>
              </a:solidFill>
              <a:latin typeface="Titillium Web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3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указывают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на внутреннее состояние субъекта, изменение его состояния или положения, например: разочароваться; сердиться; </a:t>
            </a:r>
            <a:endParaRPr lang="ru-RU" dirty="0" smtClean="0">
              <a:solidFill>
                <a:srgbClr val="333333"/>
              </a:solidFill>
              <a:latin typeface="Titillium Web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4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обозначают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действие, совершаемое субъектом для себя, в своих интересах, в свою пользу: собираться в дорогу; укладываться спать. </a:t>
            </a:r>
            <a:endParaRPr lang="ru-RU" dirty="0" smtClean="0">
              <a:solidFill>
                <a:srgbClr val="333333"/>
              </a:solidFill>
              <a:latin typeface="Titillium Web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5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обозначают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действия, выступающие в роли постоянного и характерного свойства субъекта: светлячок светится; собака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кусается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06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Выпишите из предложений словосочетания с глаголами.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Определите, переходные или непереходные глаголы.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К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переходным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глаголам подберите синонимы, к непереходным —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антонимы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endParaRPr lang="ru-RU" dirty="0" smtClean="0">
              <a:solidFill>
                <a:srgbClr val="333333"/>
              </a:solidFill>
              <a:latin typeface="Titillium Web"/>
            </a:endParaRP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333333"/>
                </a:solidFill>
                <a:latin typeface="Titillium Web"/>
              </a:rPr>
              <a:t>Грузовик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подобрал нас через три часа, то есть к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вечеру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2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) Не позже, чем завтра, мы на «Москвиче» поедем рыбачить на </a:t>
            </a:r>
            <a:r>
              <a:rPr lang="ru-RU" dirty="0" err="1">
                <a:solidFill>
                  <a:srgbClr val="333333"/>
                </a:solidFill>
                <a:latin typeface="Titillium Web"/>
              </a:rPr>
              <a:t>Колокшу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3) У крутой поперечной горки, то есть у задней стены овражка, травы буйствовали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невероятно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4) Раньше, то есть до службы в армии, он работал трактористом. 5) Новое многоэтажное здание строят около стадиона, то есть на окраине города. 6) Рано утром </a:t>
            </a:r>
            <a:r>
              <a:rPr lang="ru-RU">
                <a:solidFill>
                  <a:srgbClr val="333333"/>
                </a:solidFill>
                <a:latin typeface="Titillium Web"/>
              </a:rPr>
              <a:t>мы </a:t>
            </a:r>
            <a:r>
              <a:rPr lang="ru-RU" smtClean="0">
                <a:solidFill>
                  <a:srgbClr val="333333"/>
                </a:solidFill>
                <a:latin typeface="Titillium Web"/>
              </a:rPr>
              <a:t>отправились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на рыбалку.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7) За рекой мелькнул огонёк и </a:t>
            </a:r>
            <a:r>
              <a:rPr lang="ru-RU" dirty="0" smtClean="0">
                <a:solidFill>
                  <a:srgbClr val="333333"/>
                </a:solidFill>
                <a:latin typeface="Titillium Web"/>
              </a:rPr>
              <a:t>исчез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8) Летом в селе начинают покос. </a:t>
            </a:r>
            <a:r>
              <a:rPr lang="ru-RU" dirty="0">
                <a:solidFill>
                  <a:srgbClr val="333333"/>
                </a:solidFill>
                <a:latin typeface="Titillium Web"/>
              </a:rPr>
              <a:t>9) Вдали показались всадники. </a:t>
            </a:r>
          </a:p>
        </p:txBody>
      </p:sp>
    </p:spTree>
    <p:extLst>
      <p:ext uri="{BB962C8B-B14F-4D97-AF65-F5344CB8AC3E}">
        <p14:creationId xmlns:p14="http://schemas.microsoft.com/office/powerpoint/2010/main" val="371131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</TotalTime>
  <Words>375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Возвратные глаголы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Значение возвратных глаголов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Возвратные глаголы</dc:title>
  <dc:creator>Абаковы</dc:creator>
  <cp:lastModifiedBy>Абаковы</cp:lastModifiedBy>
  <cp:revision>2</cp:revision>
  <dcterms:created xsi:type="dcterms:W3CDTF">2018-04-17T05:59:34Z</dcterms:created>
  <dcterms:modified xsi:type="dcterms:W3CDTF">2018-04-17T06:17:19Z</dcterms:modified>
</cp:coreProperties>
</file>