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6" r:id="rId8"/>
    <p:sldId id="267" r:id="rId9"/>
    <p:sldId id="270" r:id="rId10"/>
    <p:sldId id="268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386" y="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533400"/>
            <a:ext cx="5556452" cy="339965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выступление на заседании  МО начальных классов</a:t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взаимодействия школьного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ПП</a:t>
            </a:r>
            <a:r>
              <a:rPr lang="ru-RU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 ЦПМПК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3933056"/>
            <a:ext cx="5114778" cy="110124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Лазарева Е.В </a:t>
            </a:r>
          </a:p>
          <a:p>
            <a:r>
              <a:rPr lang="ru-RU" sz="2400" dirty="0"/>
              <a:t>Учитель-логопед</a:t>
            </a:r>
          </a:p>
          <a:p>
            <a:r>
              <a:rPr lang="ru-RU" sz="2400" dirty="0"/>
              <a:t> МБОУ»ЦО№49»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78000"/>
                <a:satMod val="220000"/>
              </a:schemeClr>
            </a:gs>
            <a:gs pos="100000">
              <a:schemeClr val="bg1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200800" cy="1080120"/>
          </a:xfr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прохождению ПМПК.</a:t>
            </a:r>
            <a:b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документация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268760"/>
            <a:ext cx="7632848" cy="5472608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7. </a:t>
            </a:r>
            <a:r>
              <a:rPr lang="ru-RU" dirty="0"/>
              <a:t>Подробную выписку из истории развития ребёнка с заключениями врачей, наблюдающих ребёнка в медицинской организации  по месту жительства (регистрации) либо амбулаторную карту из детской поликлиники. А так же заключения (психиатра, невропатолога, ортопеда, </a:t>
            </a:r>
            <a:r>
              <a:rPr lang="ru-RU" dirty="0" err="1"/>
              <a:t>сурдолога</a:t>
            </a:r>
            <a:r>
              <a:rPr lang="ru-RU" dirty="0"/>
              <a:t>, офтальмолога) о нарушениях в развитии ребёнка (если он уже состоит на соответствующем учёте).</a:t>
            </a:r>
          </a:p>
          <a:p>
            <a:pPr lvl="0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8. </a:t>
            </a:r>
            <a:r>
              <a:rPr lang="ru-RU" dirty="0"/>
              <a:t>Характеристику обучающегося, выданную образовательной организацией (два экземпляра), с указанием класса, программы обучения, дублирования (если есть), с указанием даты рождения учащегося и адреса его проживания. В конце характеристики печать, подписи специалистов и администрации образовательного учреждения, дата выдачи.  </a:t>
            </a:r>
          </a:p>
          <a:p>
            <a:pPr lvl="0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9. </a:t>
            </a:r>
            <a:r>
              <a:rPr lang="ru-RU" dirty="0"/>
              <a:t>Письменные работы по русскому (родному) языку, математике, результаты самостоятельной продуктивной деятельности ребёнка (копии).</a:t>
            </a:r>
          </a:p>
          <a:p>
            <a:pPr lvl="0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10. </a:t>
            </a:r>
            <a:r>
              <a:rPr lang="ru-RU" dirty="0"/>
              <a:t>Копия сведений об успеваемости из личного дела, текущие оценки.</a:t>
            </a:r>
          </a:p>
          <a:p>
            <a:pPr lvl="0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11. </a:t>
            </a:r>
            <a:r>
              <a:rPr lang="ru-RU" dirty="0"/>
              <a:t>Копия приказа по школе об организации индивидуального обучения.</a:t>
            </a:r>
          </a:p>
          <a:p>
            <a:pPr lvl="0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12. </a:t>
            </a:r>
            <a:r>
              <a:rPr lang="ru-RU" dirty="0"/>
              <a:t>Копия справки МСЭ об инвалидности (при наличии), копия индивидуальной программы развития (ИПР) – при наличии.</a:t>
            </a:r>
          </a:p>
          <a:p>
            <a:pPr lvl="0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13. </a:t>
            </a:r>
            <a:r>
              <a:rPr lang="ru-RU" dirty="0"/>
              <a:t>Выписка от психиатра (ОПНД).</a:t>
            </a:r>
          </a:p>
          <a:p>
            <a:pPr lvl="0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14. </a:t>
            </a:r>
            <a:r>
              <a:rPr lang="ru-RU" dirty="0"/>
              <a:t>Копия паспорта родителя (первая страница и страница, где вписаны ребёнок), предоставляется с предъявлением оригинала. </a:t>
            </a:r>
          </a:p>
          <a:p>
            <a:pPr lvl="0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15. </a:t>
            </a:r>
            <a:r>
              <a:rPr lang="ru-RU" dirty="0"/>
              <a:t>Документы, подтверждающие право представлять интересы ребёнка (копия  постановления об установлении опеки, договор о приёмной семье и т.д.).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78000"/>
                <a:satMod val="220000"/>
              </a:schemeClr>
            </a:gs>
            <a:gs pos="100000">
              <a:schemeClr val="bg1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200800" cy="576064"/>
          </a:xfr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Внеурочная деятельность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268760"/>
            <a:ext cx="7632848" cy="5472608"/>
          </a:xfrm>
        </p:spPr>
        <p:txBody>
          <a:bodyPr>
            <a:normAutofit/>
          </a:bodyPr>
          <a:lstStyle/>
          <a:p>
            <a:pPr marL="273050" indent="174625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Часть Учебного плана, формируемая участниками образовательных отношений, включает часы на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внеурочную деятельность (10 часов в неделю)</a:t>
            </a:r>
            <a:r>
              <a:rPr lang="ru-RU" dirty="0">
                <a:latin typeface="Arial" pitchFamily="34" charset="0"/>
                <a:cs typeface="Arial" pitchFamily="34" charset="0"/>
              </a:rPr>
              <a:t>, предназначенные для реализации </a:t>
            </a:r>
          </a:p>
          <a:p>
            <a:pPr marL="273050" indent="174625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273050" indent="174625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273050" indent="174625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273050" indent="174625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195736" y="3429000"/>
            <a:ext cx="504056" cy="43204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76056" y="3429000"/>
            <a:ext cx="504056" cy="43204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95536" y="4221088"/>
            <a:ext cx="3240360" cy="17281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направлений внеурочной деятельности </a:t>
            </a:r>
            <a:b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более 5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часов в неделю)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27984" y="4221088"/>
            <a:ext cx="3240360" cy="17281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часы на коррекционно-развивающую область </a:t>
            </a:r>
            <a:b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менее 5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часов в неделю)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78000"/>
                <a:satMod val="220000"/>
              </a:schemeClr>
            </a:gs>
            <a:gs pos="100000">
              <a:schemeClr val="bg1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239000" cy="1575048"/>
          </a:xfr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29.12.2012 N 273-ФЗ</a:t>
            </a:r>
            <a:b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(ред. от 23.07.2013)</a:t>
            </a:r>
            <a:b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"Об образовании в Российской Федерации"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7239000" cy="484632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обучающийся с ограниченными возможностями здоровья </a:t>
            </a:r>
            <a:r>
              <a:rPr lang="ru-RU" altLang="ru-RU" sz="2800" dirty="0">
                <a:latin typeface="Times New Roman" pitchFamily="18" charset="0"/>
              </a:rPr>
              <a:t>- физическое лицо, имеющее недостатки в физическом и (или) психологическом развитии, </a:t>
            </a:r>
            <a:r>
              <a:rPr lang="ru-RU" altLang="ru-RU" sz="2800" b="1" dirty="0">
                <a:latin typeface="Times New Roman" pitchFamily="18" charset="0"/>
              </a:rPr>
              <a:t>подтвержденные</a:t>
            </a:r>
            <a:r>
              <a:rPr lang="ru-RU" altLang="ru-RU" sz="2800" dirty="0">
                <a:latin typeface="Times New Roman" pitchFamily="18" charset="0"/>
              </a:rPr>
              <a:t> </a:t>
            </a:r>
            <a:r>
              <a:rPr lang="ru-RU" altLang="ru-RU" sz="2800" b="1" dirty="0" err="1">
                <a:latin typeface="Times New Roman" pitchFamily="18" charset="0"/>
              </a:rPr>
              <a:t>психолого-медико-педагогической</a:t>
            </a:r>
            <a:r>
              <a:rPr lang="ru-RU" altLang="ru-RU" sz="2800" b="1" dirty="0">
                <a:latin typeface="Times New Roman" pitchFamily="18" charset="0"/>
              </a:rPr>
              <a:t> комиссией</a:t>
            </a:r>
            <a:r>
              <a:rPr lang="ru-RU" altLang="ru-RU" sz="2800" dirty="0">
                <a:latin typeface="Times New Roman" pitchFamily="18" charset="0"/>
              </a:rPr>
              <a:t> и препятствующие получению образования без создания специальных условий; </a:t>
            </a:r>
          </a:p>
          <a:p>
            <a:pPr>
              <a:lnSpc>
                <a:spcPct val="80000"/>
              </a:lnSpc>
            </a:pPr>
            <a:endParaRPr lang="ru-RU" altLang="ru-RU" sz="28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индивидуальный учебный план </a:t>
            </a:r>
            <a:r>
              <a:rPr lang="ru-RU" altLang="ru-RU" sz="2800" dirty="0">
                <a:latin typeface="Times New Roman" pitchFamily="18" charset="0"/>
              </a:rPr>
              <a:t>-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78000"/>
                <a:satMod val="220000"/>
              </a:schemeClr>
            </a:gs>
            <a:gs pos="100000">
              <a:schemeClr val="bg1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239000" cy="1575048"/>
          </a:xfr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29.12.2012 N 273-ФЗ</a:t>
            </a:r>
            <a:b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(ред. от 23.07.2013)</a:t>
            </a:r>
            <a:b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"Об образовании в Российской Федерации"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7239000" cy="48463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alt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инклюзивное образование </a:t>
            </a:r>
            <a:r>
              <a:rPr lang="ru-RU" altLang="ru-RU" sz="2800" dirty="0">
                <a:latin typeface="Times New Roman" pitchFamily="18" charset="0"/>
              </a:rPr>
              <a:t>-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возможностей;</a:t>
            </a:r>
          </a:p>
          <a:p>
            <a:pPr>
              <a:lnSpc>
                <a:spcPct val="90000"/>
              </a:lnSpc>
            </a:pPr>
            <a:r>
              <a:rPr lang="ru-RU" alt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адаптированная образовательная программа </a:t>
            </a:r>
            <a:r>
              <a:rPr lang="ru-RU" alt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</a:t>
            </a:r>
            <a:r>
              <a:rPr lang="ru-RU" alt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индивидуальных возможностей и при необходимости обеспечивающая коррекцию нарушений развития и социальную адаптацию указанных лиц;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78000"/>
                <a:satMod val="220000"/>
              </a:schemeClr>
            </a:gs>
            <a:gs pos="100000">
              <a:schemeClr val="bg1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239000" cy="504056"/>
          </a:xfr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 НОО обучающихся с ОВЗ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340768"/>
          <a:ext cx="7086615" cy="48070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6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0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10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</a:rPr>
                        <a:t>Категория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</a:rPr>
                        <a:t>детей с ОВЗ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</a:rPr>
                        <a:t>Варианты программ ФГОС НОО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</a:rPr>
                        <a:t>обучающихся с ОВЗ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52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</a:rPr>
                        <a:t>Глухие дети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1.1, 1.2, 1.3, 1.4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5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</a:rPr>
                        <a:t>Слабослышащие дети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2.1, 2.2, 2.3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47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</a:rPr>
                        <a:t>Слепые дети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3.1, 3.2, 3.3, 3.4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</a:rPr>
                        <a:t>Слабовидящие дети 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4.1, 4.2, 4.3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</a:rPr>
                        <a:t>Дети с речевыми нарушениями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5.1, 5.2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73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</a:rPr>
                        <a:t>Дети с двигательными нарушениями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6.1, 6.2, 6.3, 6.4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kern="1200" dirty="0">
                          <a:solidFill>
                            <a:schemeClr val="tx1"/>
                          </a:solidFill>
                          <a:effectLst/>
                        </a:rPr>
                        <a:t>Дети с задержкой психического развития </a:t>
                      </a:r>
                      <a:endParaRPr lang="ru-RU" sz="1400" b="1" u="sng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kern="1200" dirty="0">
                          <a:effectLst/>
                        </a:rPr>
                        <a:t>7.1, 7.2</a:t>
                      </a:r>
                      <a:endParaRPr lang="ru-RU" sz="14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28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</a:rPr>
                        <a:t>Дети с расстройствами аутистического спектра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8.1, 8.2, 8.3, 8.4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1200" dirty="0">
                          <a:solidFill>
                            <a:schemeClr val="tx1"/>
                          </a:solidFill>
                          <a:effectLst/>
                        </a:rPr>
                        <a:t>Дети с умственной отсталостью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1200" dirty="0">
                          <a:effectLst/>
                        </a:rPr>
                        <a:t>ФГОС образования обучающихся с умственной отсталостью (интеллектуальными нарушениями) – варианты 1, 2</a:t>
                      </a:r>
                      <a:endParaRPr lang="ru-RU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78000"/>
                <a:satMod val="220000"/>
              </a:schemeClr>
            </a:gs>
            <a:gs pos="100000">
              <a:schemeClr val="bg1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239000" cy="1575048"/>
          </a:xfr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400" dirty="0"/>
              <a:t>Требования к структуре АООП НОО для обучающихся с ЗПР представлены в ФГОС НООО ОВЗ  двумя вариантами – вариант 7.1 и 7.2 (стр. 302-328 ФГОС НОО ОВЗ).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7239000" cy="4608512"/>
          </a:xfrm>
        </p:spPr>
        <p:txBody>
          <a:bodyPr>
            <a:normAutofit fontScale="70000" lnSpcReduction="20000"/>
          </a:bodyPr>
          <a:lstStyle/>
          <a:p>
            <a:pPr marL="0" indent="358775" algn="ctr">
              <a:lnSpc>
                <a:spcPct val="90000"/>
              </a:lnSpc>
              <a:buNone/>
            </a:pPr>
            <a:r>
              <a:rPr lang="ru-RU" sz="2900" b="1" dirty="0"/>
              <a:t>Задача разграничения вариантов ЗПР и рекомендации варианта образовательной программы возлагается на ПМПК.</a:t>
            </a:r>
          </a:p>
          <a:p>
            <a:pPr marL="0" indent="358775" algn="ctr">
              <a:lnSpc>
                <a:spcPct val="90000"/>
              </a:lnSpc>
              <a:buNone/>
            </a:pPr>
            <a:r>
              <a:rPr lang="ru-RU" sz="2900" b="1" dirty="0"/>
              <a:t> </a:t>
            </a:r>
            <a:endParaRPr lang="ru-RU" sz="2900" dirty="0"/>
          </a:p>
          <a:p>
            <a:r>
              <a:rPr lang="ru-RU" sz="2800" b="1" dirty="0"/>
              <a:t>Вариант 7.1</a:t>
            </a:r>
            <a:r>
              <a:rPr lang="ru-RU" sz="2800" dirty="0"/>
              <a:t> предполагает, что обучающийся с ЗПР получает образование, </a:t>
            </a:r>
            <a:r>
              <a:rPr lang="ru-RU" sz="2800" u="sng" dirty="0"/>
              <a:t>полностью соответствующее по итоговым достижениям</a:t>
            </a:r>
            <a:r>
              <a:rPr lang="ru-RU" sz="2800" dirty="0"/>
              <a:t> к моменту завершения обучения образованию обучающихся, не имеющих ограничений по возможностям здоровья, в те же сроки обучения (1 - 4 классы).</a:t>
            </a:r>
          </a:p>
          <a:p>
            <a:r>
              <a:rPr lang="ru-RU" sz="2800" b="1" dirty="0"/>
              <a:t>Вариант 7.2</a:t>
            </a:r>
            <a:r>
              <a:rPr lang="ru-RU" sz="2800" dirty="0"/>
              <a:t> предполагает, что обучающийся с ЗПР получает образование, </a:t>
            </a:r>
            <a:r>
              <a:rPr lang="ru-RU" sz="2800" u="sng" dirty="0"/>
              <a:t>сопоставимое по итоговым достижениям</a:t>
            </a:r>
            <a:r>
              <a:rPr lang="ru-RU" sz="2800" dirty="0"/>
              <a:t> к моменту завершения обучения с образованием обучающихся, не имеющих ограничений по возможностям здоровья. Данный вариант предполагает пролонгированные сроки обучения: пять лет, за счёт введения первого дополнительного класса.</a:t>
            </a:r>
            <a:endParaRPr lang="ru-RU" altLang="ru-RU" sz="3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78000"/>
                <a:satMod val="220000"/>
              </a:schemeClr>
            </a:gs>
            <a:gs pos="100000">
              <a:schemeClr val="bg1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200800" cy="504056"/>
          </a:xfr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заключения ЦПМПК</a:t>
            </a:r>
          </a:p>
        </p:txBody>
      </p:sp>
      <p:pic>
        <p:nvPicPr>
          <p:cNvPr id="6" name="Содержимое 5" descr="Котов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333" t="2403" b="3887"/>
          <a:stretch>
            <a:fillRect/>
          </a:stretch>
        </p:blipFill>
        <p:spPr>
          <a:xfrm>
            <a:off x="1979712" y="692696"/>
            <a:ext cx="4464496" cy="600397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78000"/>
                <a:satMod val="220000"/>
              </a:schemeClr>
            </a:gs>
            <a:gs pos="100000">
              <a:schemeClr val="bg1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200800" cy="648072"/>
          </a:xfr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прохождению ПМПК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196752"/>
            <a:ext cx="7239000" cy="54726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Дети, ранее не проходившие ПМПК, в 1-м классе могут обратиться только за консультацией с целью получения рекомендаций.</a:t>
            </a:r>
          </a:p>
          <a:p>
            <a:pPr>
              <a:buNone/>
            </a:pPr>
            <a:r>
              <a:rPr lang="ru-RU" dirty="0"/>
              <a:t>Если дети ранее имели заключение ПМПК, то данная информация должна передаваться вместе с остальными документами из ДОУ.</a:t>
            </a:r>
          </a:p>
          <a:p>
            <a:pPr>
              <a:buNone/>
            </a:pPr>
            <a:r>
              <a:rPr lang="ru-RU" dirty="0"/>
              <a:t>Со 2-го класса учащиеся могут обратиться уже за диагностикой с целью определения дальнейшего маршрута обучения.</a:t>
            </a:r>
          </a:p>
          <a:p>
            <a:pPr>
              <a:buNone/>
            </a:pPr>
            <a:r>
              <a:rPr lang="ru-RU" dirty="0"/>
              <a:t>В 9-м классе учащиеся, имеющие заключение ПМПК и обучающиеся по АООП имеют право сдавать ГИА на особенных условиях. Для этого им необходима повторное обращение на ПМПК в течение последнего учебного года.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78000"/>
                <a:satMod val="220000"/>
              </a:schemeClr>
            </a:gs>
            <a:gs pos="100000">
              <a:schemeClr val="bg1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200800" cy="1080120"/>
          </a:xfr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прохождению ПМПК.</a:t>
            </a:r>
            <a:b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документация</a:t>
            </a: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179512" y="1340768"/>
            <a:ext cx="5976664" cy="864096"/>
          </a:xfrm>
          <a:prstGeom prst="round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chemeClr val="bg1"/>
                </a:solidFill>
              </a:rPr>
              <a:t>Обучающиеся могут быть направлены на ПМПК только с согласия родителей. 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>
            <a:off x="2483768" y="2348880"/>
            <a:ext cx="5544616" cy="864096"/>
          </a:xfrm>
          <a:prstGeom prst="round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None/>
            </a:pPr>
            <a:r>
              <a:rPr lang="ru-RU" b="1" dirty="0">
                <a:solidFill>
                  <a:schemeClr val="bg1"/>
                </a:solidFill>
              </a:rPr>
              <a:t>При отказе родителя</a:t>
            </a:r>
          </a:p>
          <a:p>
            <a:pPr algn="r">
              <a:buNone/>
            </a:pPr>
            <a:r>
              <a:rPr lang="ru-RU" b="1" dirty="0">
                <a:solidFill>
                  <a:schemeClr val="bg1"/>
                </a:solidFill>
              </a:rPr>
              <a:t>от обследования ПМПК дать заполнить отказ.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с одним скругленным углом 7"/>
          <p:cNvSpPr/>
          <p:nvPr/>
        </p:nvSpPr>
        <p:spPr>
          <a:xfrm>
            <a:off x="251520" y="3356992"/>
            <a:ext cx="6480720" cy="792088"/>
          </a:xfrm>
          <a:prstGeom prst="round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chemeClr val="bg1"/>
                </a:solidFill>
              </a:rPr>
              <a:t>Оценки по одному или более учебным дисциплинам должны быть «неудовлетворительными».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с одним скругленным углом 8"/>
          <p:cNvSpPr/>
          <p:nvPr/>
        </p:nvSpPr>
        <p:spPr>
          <a:xfrm>
            <a:off x="2339752" y="4293096"/>
            <a:ext cx="5760640" cy="1080120"/>
          </a:xfrm>
          <a:prstGeom prst="round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>
              <a:buNone/>
            </a:pPr>
            <a:r>
              <a:rPr lang="ru-RU" b="1" dirty="0">
                <a:solidFill>
                  <a:schemeClr val="bg1"/>
                </a:solidFill>
              </a:rPr>
              <a:t>Перед обращение на ПМПК</a:t>
            </a:r>
          </a:p>
          <a:p>
            <a:pPr lvl="0" algn="r">
              <a:buNone/>
            </a:pPr>
            <a:r>
              <a:rPr lang="ru-RU" b="1" dirty="0">
                <a:solidFill>
                  <a:schemeClr val="bg1"/>
                </a:solidFill>
              </a:rPr>
              <a:t>необходимо пройти консультация районного психиатра (по возрасту) на ОПНД.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323528" y="5489848"/>
            <a:ext cx="5472608" cy="1107504"/>
          </a:xfrm>
          <a:prstGeom prst="round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b="1" dirty="0">
                <a:solidFill>
                  <a:schemeClr val="bg1"/>
                </a:solidFill>
              </a:rPr>
              <a:t>Для перевода ученика в класс КРО</a:t>
            </a: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</a:rPr>
              <a:t>необходимо иметь заявление родителей на перевод в класс КРО с ЗПР.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78000"/>
                <a:satMod val="220000"/>
              </a:schemeClr>
            </a:gs>
            <a:gs pos="100000">
              <a:schemeClr val="bg1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200800" cy="1080120"/>
          </a:xfr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прохождению ПМПК.</a:t>
            </a:r>
            <a:b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документация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385392"/>
            <a:ext cx="7632848" cy="5355976"/>
          </a:xfrm>
        </p:spPr>
        <p:txBody>
          <a:bodyPr>
            <a:normAutofit fontScale="40000" lnSpcReduction="20000"/>
          </a:bodyPr>
          <a:lstStyle/>
          <a:p>
            <a:pPr lvl="0">
              <a:buNone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ru-RU" sz="4600" b="1" dirty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ru-RU" sz="4600" dirty="0"/>
              <a:t>Заявление родителя на направление на прохождение ПМПК на имя директора школы (хранится в школе).</a:t>
            </a:r>
          </a:p>
          <a:p>
            <a:pPr lvl="0">
              <a:buNone/>
            </a:pPr>
            <a:r>
              <a:rPr lang="ru-RU" sz="4600" b="1" dirty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ru-RU" sz="4600" dirty="0"/>
              <a:t>Заявление родителя на проведение и согласие на проведение обследования ребёнка в комиссии (заполняется на комиссии).</a:t>
            </a:r>
          </a:p>
          <a:p>
            <a:pPr lvl="0">
              <a:buNone/>
            </a:pPr>
            <a:r>
              <a:rPr lang="ru-RU" sz="4600" b="1" dirty="0">
                <a:solidFill>
                  <a:schemeClr val="tx2">
                    <a:lumMod val="75000"/>
                  </a:schemeClr>
                </a:solidFill>
              </a:rPr>
              <a:t>3. </a:t>
            </a:r>
            <a:r>
              <a:rPr lang="ru-RU" sz="4600" dirty="0"/>
              <a:t>Копию паспорта или свидетельства о рождении ребёнка. Если ребенку есть 15 лет, то копия его паспорта. На комиссию в этом случае можно идти без родителей.</a:t>
            </a:r>
          </a:p>
          <a:p>
            <a:pPr lvl="0">
              <a:buNone/>
            </a:pPr>
            <a:r>
              <a:rPr lang="ru-RU" sz="4600" b="1" dirty="0">
                <a:solidFill>
                  <a:schemeClr val="tx2">
                    <a:lumMod val="75000"/>
                  </a:schemeClr>
                </a:solidFill>
              </a:rPr>
              <a:t>4. </a:t>
            </a:r>
            <a:r>
              <a:rPr lang="ru-RU" sz="4600" dirty="0"/>
              <a:t>Направление образовательной организации (определение образовательного маршрута, зачисление на </a:t>
            </a:r>
            <a:r>
              <a:rPr lang="ru-RU" sz="4600" dirty="0" err="1"/>
              <a:t>логопункт</a:t>
            </a:r>
            <a:r>
              <a:rPr lang="ru-RU" sz="4600" dirty="0"/>
              <a:t>, определение формы сдачи ГИА), организации, осуществляющей социальное обслуживание, медицинской организации, другой организации (при наличии).</a:t>
            </a:r>
          </a:p>
          <a:p>
            <a:pPr lvl="0">
              <a:buNone/>
            </a:pPr>
            <a:r>
              <a:rPr lang="ru-RU" sz="4600" b="1" dirty="0">
                <a:solidFill>
                  <a:schemeClr val="tx2">
                    <a:lumMod val="75000"/>
                  </a:schemeClr>
                </a:solidFill>
              </a:rPr>
              <a:t>5. </a:t>
            </a:r>
            <a:r>
              <a:rPr lang="ru-RU" sz="4600" dirty="0"/>
              <a:t>Заключение </a:t>
            </a:r>
            <a:r>
              <a:rPr lang="ru-RU" sz="4600" dirty="0" err="1"/>
              <a:t>психолого-медико-педагогического</a:t>
            </a:r>
            <a:r>
              <a:rPr lang="ru-RU" sz="4600" dirty="0"/>
              <a:t> консилиума (</a:t>
            </a:r>
            <a:r>
              <a:rPr lang="ru-RU" sz="4600" dirty="0" err="1"/>
              <a:t>ПМПк</a:t>
            </a:r>
            <a:r>
              <a:rPr lang="ru-RU" sz="4600" dirty="0"/>
              <a:t>) образовательной организации или специалиста (специалистов), осуществляющего </a:t>
            </a:r>
            <a:r>
              <a:rPr lang="ru-RU" sz="4600" dirty="0" err="1"/>
              <a:t>психолого-медико-педагогическое</a:t>
            </a:r>
            <a:r>
              <a:rPr lang="ru-RU" sz="4600" dirty="0"/>
              <a:t> сопровождение обучающихся в образовательной организации (для обучающихся в образовательных организациях).</a:t>
            </a:r>
          </a:p>
          <a:p>
            <a:pPr lvl="0">
              <a:buNone/>
            </a:pPr>
            <a:r>
              <a:rPr lang="ru-RU" sz="4600" b="1" dirty="0">
                <a:solidFill>
                  <a:schemeClr val="tx2">
                    <a:lumMod val="75000"/>
                  </a:schemeClr>
                </a:solidFill>
              </a:rPr>
              <a:t>6. </a:t>
            </a:r>
            <a:r>
              <a:rPr lang="ru-RU" sz="4600" dirty="0"/>
              <a:t>Заключение (заключения) комиссии о результатах ранее проведённого обследования ребёнка (при наличии).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95</TotalTime>
  <Words>1030</Words>
  <Application>Microsoft Office PowerPoint</Application>
  <PresentationFormat>Экран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</vt:lpstr>
      <vt:lpstr>Wingdings 2</vt:lpstr>
      <vt:lpstr>Изящная</vt:lpstr>
      <vt:lpstr>  выступление на заседании  МО начальных классов Особенности взаимодействия школьного ППк И  ЦПМПК</vt:lpstr>
      <vt:lpstr>Федеральный закон от 29.12.2012 N 273-ФЗ (ред. от 23.07.2013) "Об образовании в Российской Федерации"</vt:lpstr>
      <vt:lpstr>Федеральный закон от 29.12.2012 N 273-ФЗ (ред. от 23.07.2013) "Об образовании в Российской Федерации"</vt:lpstr>
      <vt:lpstr>ФГОС НОО обучающихся с ОВЗ</vt:lpstr>
      <vt:lpstr>Требования к структуре АООП НОО для обучающихся с ЗПР представлены в ФГОС НООО ОВЗ  двумя вариантами – вариант 7.1 и 7.2 (стр. 302-328 ФГОС НОО ОВЗ). </vt:lpstr>
      <vt:lpstr>Пример заключения ЦПМПК</vt:lpstr>
      <vt:lpstr>Требования к прохождению ПМПК</vt:lpstr>
      <vt:lpstr>Требования к прохождению ПМПК. документация</vt:lpstr>
      <vt:lpstr>Требования к прохождению ПМПК. документация</vt:lpstr>
      <vt:lpstr>Требования к прохождению ПМПК. документация</vt:lpstr>
      <vt:lpstr>Внеурочная деятельность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Психолог</dc:creator>
  <cp:lastModifiedBy>Пользователь Windows</cp:lastModifiedBy>
  <cp:revision>24</cp:revision>
  <dcterms:created xsi:type="dcterms:W3CDTF">2017-01-08T10:28:20Z</dcterms:created>
  <dcterms:modified xsi:type="dcterms:W3CDTF">2020-11-15T18:43:15Z</dcterms:modified>
</cp:coreProperties>
</file>