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FF0000"/>
                </a:solidFill>
              </a:rPr>
              <a:t>Задание 2 ОГЭ</a:t>
            </a:r>
            <a:endParaRPr lang="ru-RU" b="1" dirty="0">
              <a:solidFill>
                <a:srgbClr val="FF0000"/>
              </a:solidFill>
            </a:endParaRPr>
          </a:p>
        </p:txBody>
      </p:sp>
      <p:sp>
        <p:nvSpPr>
          <p:cNvPr id="3" name="Подзаголовок 2"/>
          <p:cNvSpPr>
            <a:spLocks noGrp="1"/>
          </p:cNvSpPr>
          <p:nvPr>
            <p:ph type="subTitle" idx="1"/>
          </p:nvPr>
        </p:nvSpPr>
        <p:spPr/>
        <p:txBody>
          <a:bodyPr>
            <a:normAutofit/>
          </a:bodyPr>
          <a:lstStyle/>
          <a:p>
            <a:r>
              <a:rPr lang="ru-RU" sz="4800" b="1" dirty="0" smtClean="0">
                <a:solidFill>
                  <a:srgbClr val="FF0000"/>
                </a:solidFill>
              </a:rPr>
              <a:t>Грамматическая основа</a:t>
            </a:r>
            <a:endParaRPr lang="ru-RU" sz="4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643710"/>
          </a:xfrm>
        </p:spPr>
        <p:txBody>
          <a:bodyPr>
            <a:normAutofit fontScale="70000" lnSpcReduction="20000"/>
          </a:bodyPr>
          <a:lstStyle/>
          <a:p>
            <a:r>
              <a:rPr lang="ru-RU" dirty="0" smtClean="0"/>
              <a:t>9. </a:t>
            </a:r>
            <a:r>
              <a:rPr lang="ru-RU" dirty="0" smtClean="0">
                <a:solidFill>
                  <a:srgbClr val="FF0000"/>
                </a:solidFill>
              </a:rPr>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Какое русское, какое милое дерево берёза! (2)Ни одно из деревьев не вмещает столько национальных понятий, не рождает столько образов и сравнений. (3)Наблюдая в лесу, я понял, что берёза — это воистину крестьянское дерево. (4) Всматриваясь в берёзовый лес, в узловатые его стволы, вспоминаешь мозолистые, трудовые крестьянские руки, сноровисто делающие любую тяжелую работу. (5) Смотришь на берёзу, и проносятся в памяти переливчатые деревенские песни, звуки гармошки, юность, детство — и в душе любовно обнимаешь это дерево как самое тебе близкое и дорогое.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Дерево береза</a:t>
            </a:r>
            <a:r>
              <a:rPr lang="ru-RU" dirty="0" smtClean="0"/>
              <a:t> (предложение 1)</a:t>
            </a:r>
          </a:p>
          <a:p>
            <a:r>
              <a:rPr lang="ru-RU" b="1" dirty="0" smtClean="0"/>
              <a:t>2) Ни одно из деревьев не вмещает</a:t>
            </a:r>
            <a:r>
              <a:rPr lang="ru-RU" dirty="0" smtClean="0"/>
              <a:t> (предложение 2)</a:t>
            </a:r>
          </a:p>
          <a:p>
            <a:r>
              <a:rPr lang="ru-RU" b="1" dirty="0" smtClean="0"/>
              <a:t>3) Берёза — дерево</a:t>
            </a:r>
            <a:r>
              <a:rPr lang="ru-RU" dirty="0" smtClean="0"/>
              <a:t> (предложение 3)</a:t>
            </a:r>
          </a:p>
          <a:p>
            <a:r>
              <a:rPr lang="ru-RU" b="1" dirty="0" smtClean="0"/>
              <a:t>4) Вспоминаешь</a:t>
            </a:r>
            <a:r>
              <a:rPr lang="ru-RU" dirty="0" smtClean="0"/>
              <a:t> (предложение 4)</a:t>
            </a:r>
          </a:p>
          <a:p>
            <a:r>
              <a:rPr lang="ru-RU" b="1" dirty="0" smtClean="0"/>
              <a:t>5) Обнимаешь дерево</a:t>
            </a:r>
            <a:r>
              <a:rPr lang="ru-RU" dirty="0" smtClean="0"/>
              <a:t> (предложение 5)</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77500" lnSpcReduction="20000"/>
          </a:bodyPr>
          <a:lstStyle/>
          <a:p>
            <a:r>
              <a:rPr lang="ru-RU" dirty="0" smtClean="0"/>
              <a:t>10.  </a:t>
            </a:r>
            <a:r>
              <a:rPr lang="ru-RU" i="1" dirty="0" smtClean="0"/>
              <a:t>Синтаксический анализ.</a:t>
            </a:r>
            <a:r>
              <a:rPr lang="ru-RU" dirty="0" smtClean="0"/>
              <a:t> Прочитайте текст.</a:t>
            </a:r>
          </a:p>
          <a:p>
            <a:r>
              <a:rPr lang="ru-RU" b="1" dirty="0" smtClean="0"/>
              <a:t>(1) Летнее, июльское утро! (2) Еще свежо, но уже чувствуется близость жары. (3) Вас обдает накопившимся теплым запахом ночи. (4) Небо темнеет по краям, колючим зноем пышет неподвижный воздух. (5) Вдали стеной стоит дубовый лес, и блестит, и алеет на солнце.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Утро</a:t>
            </a:r>
            <a:r>
              <a:rPr lang="ru-RU" dirty="0" smtClean="0"/>
              <a:t> (предложение 1)</a:t>
            </a:r>
          </a:p>
          <a:p>
            <a:r>
              <a:rPr lang="ru-RU" b="1" dirty="0" smtClean="0"/>
              <a:t>2) Свежо</a:t>
            </a:r>
            <a:r>
              <a:rPr lang="ru-RU" dirty="0" smtClean="0"/>
              <a:t> (предложение 2)</a:t>
            </a:r>
          </a:p>
          <a:p>
            <a:r>
              <a:rPr lang="ru-RU" b="1" dirty="0" smtClean="0"/>
              <a:t>3) Вас обдаёт</a:t>
            </a:r>
            <a:r>
              <a:rPr lang="ru-RU" dirty="0" smtClean="0"/>
              <a:t> (предложение 3)</a:t>
            </a:r>
          </a:p>
          <a:p>
            <a:r>
              <a:rPr lang="ru-RU" b="1" dirty="0" smtClean="0"/>
              <a:t>4) Небо пышет</a:t>
            </a:r>
            <a:r>
              <a:rPr lang="ru-RU" dirty="0" smtClean="0"/>
              <a:t> (предложение 4)</a:t>
            </a:r>
          </a:p>
          <a:p>
            <a:r>
              <a:rPr lang="ru-RU" b="1" dirty="0" smtClean="0"/>
              <a:t>5) Лес стоит</a:t>
            </a:r>
            <a:r>
              <a:rPr lang="ru-RU" dirty="0" smtClean="0"/>
              <a:t> (предложение 5)</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77500" lnSpcReduction="20000"/>
          </a:bodyPr>
          <a:lstStyle/>
          <a:p>
            <a:r>
              <a:rPr lang="ru-RU" dirty="0" smtClean="0"/>
              <a:t>11. </a:t>
            </a:r>
            <a:r>
              <a:rPr lang="ru-RU" dirty="0" smtClean="0">
                <a:solidFill>
                  <a:srgbClr val="FF0000"/>
                </a:solidFill>
              </a:rPr>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Под самым обрывом таится источник. (2) Дубовый куст жадно раскинул над водою свои лапчатые сучья. (3) Большие серебристые пузыри, </a:t>
            </a:r>
            <a:r>
              <a:rPr lang="ru-RU" b="1" dirty="0" err="1" smtClean="0"/>
              <a:t>колыхаясь</a:t>
            </a:r>
            <a:r>
              <a:rPr lang="ru-RU" b="1" dirty="0" smtClean="0"/>
              <a:t>, поднимаются со дна, покрытого мелким бархатным мохом. (4) Проходит час, другой… (5) Вот уже и стало жарко.</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Источник таится</a:t>
            </a:r>
            <a:r>
              <a:rPr lang="ru-RU" dirty="0" smtClean="0"/>
              <a:t> (предложение 1)</a:t>
            </a:r>
          </a:p>
          <a:p>
            <a:r>
              <a:rPr lang="ru-RU" b="1" dirty="0" smtClean="0"/>
              <a:t>2) Куст раскинул сучья</a:t>
            </a:r>
            <a:r>
              <a:rPr lang="ru-RU" dirty="0" smtClean="0"/>
              <a:t> (предложение 2)</a:t>
            </a:r>
          </a:p>
          <a:p>
            <a:r>
              <a:rPr lang="ru-RU" b="1" dirty="0" smtClean="0"/>
              <a:t>3) </a:t>
            </a:r>
            <a:r>
              <a:rPr lang="ru-RU" b="1" dirty="0" err="1" smtClean="0"/>
              <a:t>Колыхаясь</a:t>
            </a:r>
            <a:r>
              <a:rPr lang="ru-RU" dirty="0" smtClean="0"/>
              <a:t> (предложение 3)</a:t>
            </a:r>
          </a:p>
          <a:p>
            <a:r>
              <a:rPr lang="ru-RU" b="1" dirty="0" smtClean="0"/>
              <a:t>4) Час проходит</a:t>
            </a:r>
            <a:r>
              <a:rPr lang="ru-RU" dirty="0" smtClean="0"/>
              <a:t> (предложение 4)</a:t>
            </a:r>
          </a:p>
          <a:p>
            <a:r>
              <a:rPr lang="ru-RU" b="1" dirty="0" smtClean="0"/>
              <a:t>5) Стало жарко</a:t>
            </a:r>
            <a:r>
              <a:rPr lang="ru-RU" dirty="0" smtClean="0"/>
              <a:t> (предложение 5)</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643710"/>
          </a:xfrm>
        </p:spPr>
        <p:txBody>
          <a:bodyPr>
            <a:normAutofit fontScale="77500" lnSpcReduction="20000"/>
          </a:bodyPr>
          <a:lstStyle/>
          <a:p>
            <a:r>
              <a:rPr lang="ru-RU" dirty="0" smtClean="0"/>
              <a:t>12.  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Встретились и подружились в </a:t>
            </a:r>
            <a:r>
              <a:rPr lang="ru-RU" b="1" dirty="0" err="1" smtClean="0"/>
              <a:t>царскосельском</a:t>
            </a:r>
            <a:r>
              <a:rPr lang="ru-RU" b="1" dirty="0" smtClean="0"/>
              <a:t> лицее два мальчика: Саша Пушкин и Ваня </a:t>
            </a:r>
            <a:r>
              <a:rPr lang="ru-RU" b="1" dirty="0" err="1" smtClean="0"/>
              <a:t>Пущин</a:t>
            </a:r>
            <a:r>
              <a:rPr lang="ru-RU" b="1" dirty="0" smtClean="0"/>
              <a:t>. (2) Они выросли. (3)Годы лицея остались позади. (4)А верность лицейской дружбе </a:t>
            </a:r>
            <a:r>
              <a:rPr lang="ru-RU" b="1" dirty="0" err="1" smtClean="0"/>
              <a:t>Пущин</a:t>
            </a:r>
            <a:r>
              <a:rPr lang="ru-RU" b="1" dirty="0" smtClean="0"/>
              <a:t> и Пушкин смогли пронести до последнего вздоха. (5) Дружба — это дар, ниспосланный свыше.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1)Два мальчика встретились (и) подружились</a:t>
            </a:r>
            <a:r>
              <a:rPr lang="ru-RU" dirty="0" smtClean="0"/>
              <a:t> </a:t>
            </a:r>
            <a:r>
              <a:rPr lang="ru-RU" b="1" dirty="0" smtClean="0"/>
              <a:t>(предложение 1)</a:t>
            </a:r>
            <a:endParaRPr lang="ru-RU" dirty="0" smtClean="0"/>
          </a:p>
          <a:p>
            <a:r>
              <a:rPr lang="ru-RU" b="1" dirty="0" smtClean="0"/>
              <a:t>2) Они выросли</a:t>
            </a:r>
            <a:r>
              <a:rPr lang="ru-RU" dirty="0" smtClean="0"/>
              <a:t> (предложение 2)</a:t>
            </a:r>
          </a:p>
          <a:p>
            <a:r>
              <a:rPr lang="ru-RU" b="1" dirty="0" smtClean="0"/>
              <a:t>3) Годы остались</a:t>
            </a:r>
            <a:r>
              <a:rPr lang="ru-RU" dirty="0" smtClean="0"/>
              <a:t> (предложение 3)</a:t>
            </a:r>
          </a:p>
          <a:p>
            <a:r>
              <a:rPr lang="ru-RU" b="1" dirty="0" smtClean="0"/>
              <a:t>4) Верность смогли пронести</a:t>
            </a:r>
            <a:r>
              <a:rPr lang="ru-RU" dirty="0" smtClean="0"/>
              <a:t> (предложение 4)</a:t>
            </a:r>
          </a:p>
          <a:p>
            <a:r>
              <a:rPr lang="ru-RU" b="1" dirty="0" smtClean="0"/>
              <a:t>5) Дружба — дар</a:t>
            </a:r>
            <a:r>
              <a:rPr lang="ru-RU" dirty="0" smtClean="0"/>
              <a:t> (предложение 5)</a:t>
            </a:r>
          </a:p>
          <a:p>
            <a:r>
              <a:rPr lang="ru-RU" dirty="0" smtClean="0"/>
              <a:t>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572272"/>
          </a:xfrm>
        </p:spPr>
        <p:txBody>
          <a:bodyPr>
            <a:normAutofit fontScale="70000" lnSpcReduction="20000"/>
          </a:bodyPr>
          <a:lstStyle/>
          <a:p>
            <a:r>
              <a:rPr lang="ru-RU" dirty="0" smtClean="0"/>
              <a:t>13.  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Ночью туман сгустился так, что в десяти шагах ничего не было видно, словно все потонуло в молоке. (2)Судно остановилось у большого ледяного поля, и все, кроме вахтенных, спокойно спали. (3)Утром туман начал слегка расползаться. (4)Он постепенно исчезал, уносимый на юг, и ледяные поля зашуршали и тоже пришли в движение. (5)Впереди открылся свободный проход, и судно поплыло на северо-восток, но медленно, чтобы не столкнуться с льдинами и чтобы вовремя остановиться или повернуть в сторону.</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Ничего не было видно</a:t>
            </a:r>
            <a:r>
              <a:rPr lang="ru-RU" dirty="0" smtClean="0"/>
              <a:t> (предложение 1)</a:t>
            </a:r>
          </a:p>
          <a:p>
            <a:r>
              <a:rPr lang="ru-RU" b="1" dirty="0" smtClean="0"/>
              <a:t>2) Судно остановилось</a:t>
            </a:r>
            <a:r>
              <a:rPr lang="ru-RU" dirty="0" smtClean="0"/>
              <a:t> (предложение 2)</a:t>
            </a:r>
          </a:p>
          <a:p>
            <a:r>
              <a:rPr lang="ru-RU" b="1" dirty="0" smtClean="0"/>
              <a:t>3) Туман начал</a:t>
            </a:r>
            <a:r>
              <a:rPr lang="ru-RU" dirty="0" smtClean="0"/>
              <a:t> (предложение 3)</a:t>
            </a:r>
          </a:p>
          <a:p>
            <a:r>
              <a:rPr lang="ru-RU" b="1" dirty="0" smtClean="0"/>
              <a:t>4) Поля зашуршали (и) пришли в движение</a:t>
            </a:r>
            <a:r>
              <a:rPr lang="ru-RU" dirty="0" smtClean="0"/>
              <a:t> (предложение 4)</a:t>
            </a:r>
          </a:p>
          <a:p>
            <a:r>
              <a:rPr lang="ru-RU" b="1" dirty="0" smtClean="0"/>
              <a:t>5) Не столкнуться (и) остановиться</a:t>
            </a:r>
            <a:r>
              <a:rPr lang="ru-RU" dirty="0" smtClean="0"/>
              <a:t> (предложение 5)</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429420"/>
          </a:xfrm>
        </p:spPr>
        <p:txBody>
          <a:bodyPr>
            <a:normAutofit fontScale="77500" lnSpcReduction="20000"/>
          </a:bodyPr>
          <a:lstStyle/>
          <a:p>
            <a:r>
              <a:rPr lang="ru-RU" dirty="0" smtClean="0"/>
              <a:t>15. </a:t>
            </a:r>
            <a:r>
              <a:rPr lang="ru-RU" dirty="0" smtClean="0">
                <a:solidFill>
                  <a:srgbClr val="FF0000"/>
                </a:solidFill>
              </a:rPr>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А в четырех километрах от Тимашевска, в хуторе Ольховском, сохранен маленький домик, откуда мать провожала своих сыновей на фронт. (2)В это окно смотрели ее полные надежды и страха глаза, к этой калитке подходил почтальон с «похоронками»... (3)До конца жизни </a:t>
            </a:r>
            <a:r>
              <a:rPr lang="ru-RU" b="1" dirty="0" err="1" smtClean="0"/>
              <a:t>Епистиния</a:t>
            </a:r>
            <a:r>
              <a:rPr lang="ru-RU" b="1" dirty="0" smtClean="0"/>
              <a:t> Федоровна не уставала до боли в глазах вглядываться в даль дорог. (4)Ждала сыновей. (5) Ждала до последнего своего часа.</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Домик сохранён</a:t>
            </a:r>
            <a:r>
              <a:rPr lang="ru-RU" dirty="0" smtClean="0"/>
              <a:t> (предложение 1)</a:t>
            </a:r>
          </a:p>
          <a:p>
            <a:r>
              <a:rPr lang="ru-RU" b="1" dirty="0" smtClean="0"/>
              <a:t>2) Подходил с похоронками</a:t>
            </a:r>
            <a:r>
              <a:rPr lang="ru-RU" dirty="0" smtClean="0"/>
              <a:t> (предложение 2)</a:t>
            </a:r>
          </a:p>
          <a:p>
            <a:r>
              <a:rPr lang="ru-RU" b="1" dirty="0" smtClean="0"/>
              <a:t>3) </a:t>
            </a:r>
            <a:r>
              <a:rPr lang="ru-RU" b="1" dirty="0" err="1" smtClean="0"/>
              <a:t>Епистиния</a:t>
            </a:r>
            <a:r>
              <a:rPr lang="ru-RU" b="1" dirty="0" smtClean="0"/>
              <a:t> Федоровна не уставала</a:t>
            </a:r>
            <a:r>
              <a:rPr lang="ru-RU" dirty="0" smtClean="0"/>
              <a:t> (предложение 3)</a:t>
            </a:r>
          </a:p>
          <a:p>
            <a:r>
              <a:rPr lang="ru-RU" b="1" dirty="0" smtClean="0"/>
              <a:t>4) Ждала</a:t>
            </a:r>
            <a:r>
              <a:rPr lang="ru-RU" dirty="0" smtClean="0"/>
              <a:t> (предложение 4)</a:t>
            </a:r>
          </a:p>
          <a:p>
            <a:r>
              <a:rPr lang="ru-RU" b="1" dirty="0" smtClean="0"/>
              <a:t>5) До последнего часа</a:t>
            </a:r>
            <a:r>
              <a:rPr lang="ru-RU" dirty="0" smtClean="0"/>
              <a:t> (предложение 5)</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70000" lnSpcReduction="20000"/>
          </a:bodyPr>
          <a:lstStyle/>
          <a:p>
            <a:r>
              <a:rPr lang="ru-RU" b="1" dirty="0" smtClean="0"/>
              <a:t>16. </a:t>
            </a:r>
            <a:r>
              <a:rPr lang="ru-RU" dirty="0" smtClean="0"/>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В психологии считается, что взрослый человек в состоянии </a:t>
            </a:r>
            <a:r>
              <a:rPr lang="ru-RU" b="1" dirty="0" err="1" smtClean="0"/>
              <a:t>зaпомнить</a:t>
            </a:r>
            <a:r>
              <a:rPr lang="ru-RU" b="1" dirty="0" smtClean="0"/>
              <a:t> от </a:t>
            </a:r>
            <a:r>
              <a:rPr lang="ru-RU" b="1" dirty="0" err="1" smtClean="0"/>
              <a:t>двaдцaти</a:t>
            </a:r>
            <a:r>
              <a:rPr lang="ru-RU" b="1" dirty="0" smtClean="0"/>
              <a:t> тысяч слов до </a:t>
            </a:r>
            <a:r>
              <a:rPr lang="ru-RU" b="1" dirty="0" err="1" smtClean="0"/>
              <a:t>стa</a:t>
            </a:r>
            <a:r>
              <a:rPr lang="ru-RU" b="1" dirty="0" smtClean="0"/>
              <a:t>. (2)Однако, существуют люди, которые имеют </a:t>
            </a:r>
            <a:r>
              <a:rPr lang="ru-RU" b="1" dirty="0" err="1" smtClean="0"/>
              <a:t>феноменaльную</a:t>
            </a:r>
            <a:r>
              <a:rPr lang="ru-RU" b="1" dirty="0" smtClean="0"/>
              <a:t> </a:t>
            </a:r>
            <a:r>
              <a:rPr lang="ru-RU" b="1" dirty="0" err="1" smtClean="0"/>
              <a:t>пaмять</a:t>
            </a:r>
            <a:r>
              <a:rPr lang="ru-RU" b="1" dirty="0" smtClean="0"/>
              <a:t>. (3)Например, </a:t>
            </a:r>
            <a:r>
              <a:rPr lang="ru-RU" b="1" dirty="0" err="1" smtClean="0"/>
              <a:t>Алексaндр</a:t>
            </a:r>
            <a:r>
              <a:rPr lang="ru-RU" b="1" dirty="0" smtClean="0"/>
              <a:t> </a:t>
            </a:r>
            <a:r>
              <a:rPr lang="ru-RU" b="1" dirty="0" err="1" smtClean="0"/>
              <a:t>Мaкедонский</a:t>
            </a:r>
            <a:r>
              <a:rPr lang="ru-RU" b="1" dirty="0" smtClean="0"/>
              <a:t>, который помнил </a:t>
            </a:r>
            <a:r>
              <a:rPr lang="ru-RU" b="1" dirty="0" err="1" smtClean="0"/>
              <a:t>именa</a:t>
            </a:r>
            <a:r>
              <a:rPr lang="ru-RU" b="1" dirty="0" smtClean="0"/>
              <a:t> абсолютно всех своих воинов. (4)Или академик Абрам Иоффе, который </a:t>
            </a:r>
            <a:r>
              <a:rPr lang="ru-RU" b="1" dirty="0" err="1" smtClean="0"/>
              <a:t>нaизусть</a:t>
            </a:r>
            <a:r>
              <a:rPr lang="ru-RU" b="1" dirty="0" smtClean="0"/>
              <a:t> </a:t>
            </a:r>
            <a:r>
              <a:rPr lang="ru-RU" b="1" dirty="0" err="1" smtClean="0"/>
              <a:t>знaл</a:t>
            </a:r>
            <a:r>
              <a:rPr lang="ru-RU" b="1" dirty="0" smtClean="0"/>
              <a:t> всю </a:t>
            </a:r>
            <a:r>
              <a:rPr lang="ru-RU" b="1" dirty="0" err="1" smtClean="0"/>
              <a:t>тaблицу</a:t>
            </a:r>
            <a:r>
              <a:rPr lang="ru-RU" b="1" dirty="0" smtClean="0"/>
              <a:t> </a:t>
            </a:r>
            <a:r>
              <a:rPr lang="ru-RU" b="1" dirty="0" err="1" smtClean="0"/>
              <a:t>логaрифмов</a:t>
            </a:r>
            <a:r>
              <a:rPr lang="ru-RU" b="1" dirty="0" smtClean="0"/>
              <a:t>. (5)Великому </a:t>
            </a:r>
            <a:r>
              <a:rPr lang="ru-RU" b="1" dirty="0" err="1" smtClean="0"/>
              <a:t>Моцaрту</a:t>
            </a:r>
            <a:r>
              <a:rPr lang="ru-RU" b="1" dirty="0" smtClean="0"/>
              <a:t> </a:t>
            </a:r>
            <a:r>
              <a:rPr lang="ru-RU" b="1" dirty="0" err="1" smtClean="0"/>
              <a:t>достaточно</a:t>
            </a:r>
            <a:r>
              <a:rPr lang="ru-RU" b="1" dirty="0" smtClean="0"/>
              <a:t> было один раз прослушать </a:t>
            </a:r>
            <a:r>
              <a:rPr lang="ru-RU" b="1" dirty="0" err="1" smtClean="0"/>
              <a:t>музыкaльное</a:t>
            </a:r>
            <a:r>
              <a:rPr lang="ru-RU" b="1" dirty="0" smtClean="0"/>
              <a:t> произведение, чтобы потом исполнить его самому и </a:t>
            </a:r>
            <a:r>
              <a:rPr lang="ru-RU" b="1" dirty="0" err="1" smtClean="0"/>
              <a:t>зaписaть</a:t>
            </a:r>
            <a:r>
              <a:rPr lang="ru-RU" b="1" dirty="0" smtClean="0"/>
              <a:t> </a:t>
            </a:r>
            <a:r>
              <a:rPr lang="ru-RU" b="1" dirty="0" err="1" smtClean="0"/>
              <a:t>нa</a:t>
            </a:r>
            <a:r>
              <a:rPr lang="ru-RU" b="1" dirty="0" smtClean="0"/>
              <a:t> </a:t>
            </a:r>
            <a:r>
              <a:rPr lang="ru-RU" b="1" dirty="0" err="1" smtClean="0"/>
              <a:t>бумaге</a:t>
            </a:r>
            <a:r>
              <a:rPr lang="ru-RU" b="1" dirty="0" smtClean="0"/>
              <a:t>.</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Считается</a:t>
            </a:r>
            <a:r>
              <a:rPr lang="ru-RU" dirty="0" smtClean="0"/>
              <a:t> (предложение 1)</a:t>
            </a:r>
          </a:p>
          <a:p>
            <a:r>
              <a:rPr lang="ru-RU" b="1" dirty="0" smtClean="0"/>
              <a:t>2) Люди имеют</a:t>
            </a:r>
            <a:r>
              <a:rPr lang="ru-RU" dirty="0" smtClean="0"/>
              <a:t> (предложение 2)</a:t>
            </a:r>
          </a:p>
          <a:p>
            <a:r>
              <a:rPr lang="ru-RU" b="1" dirty="0" smtClean="0"/>
              <a:t>3) Александр Македонский помнил</a:t>
            </a:r>
            <a:r>
              <a:rPr lang="ru-RU" dirty="0" smtClean="0"/>
              <a:t> (предложение 3)</a:t>
            </a:r>
          </a:p>
          <a:p>
            <a:r>
              <a:rPr lang="ru-RU" b="1" dirty="0" smtClean="0"/>
              <a:t>4) Абрам Иоффе </a:t>
            </a:r>
            <a:r>
              <a:rPr lang="ru-RU" b="1" dirty="0" err="1" smtClean="0"/>
              <a:t>знaл</a:t>
            </a:r>
            <a:r>
              <a:rPr lang="ru-RU" dirty="0" smtClean="0"/>
              <a:t> (предложение 4)</a:t>
            </a:r>
          </a:p>
          <a:p>
            <a:r>
              <a:rPr lang="ru-RU" b="1" dirty="0" smtClean="0"/>
              <a:t>5) Исполнить и записать</a:t>
            </a:r>
            <a:r>
              <a:rPr lang="ru-RU" dirty="0" smtClean="0"/>
              <a:t> (предложение 5)</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572272"/>
          </a:xfrm>
        </p:spPr>
        <p:txBody>
          <a:bodyPr>
            <a:normAutofit fontScale="77500" lnSpcReduction="20000"/>
          </a:bodyPr>
          <a:lstStyle/>
          <a:p>
            <a:r>
              <a:rPr lang="ru-RU" dirty="0" smtClean="0"/>
              <a:t>17.  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Всего не перечислишь, что дает — «дарит» Волга людям. (2)Но разве мы любим ее только за то, что можем многое от нее взять? (3)Ничем не измерить той красоты, которую она щедро разливает вокруг себя и всем без разбору. (4)Вот «побежал» катерок, проплыл трехпалубный теплоход, многочисленные баржи снуют туда-сюда... (5)Я могу бесконечно любоваться родной рекой.</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Не перечислишь</a:t>
            </a:r>
            <a:r>
              <a:rPr lang="ru-RU" dirty="0" smtClean="0"/>
              <a:t> (предложение 1)</a:t>
            </a:r>
          </a:p>
          <a:p>
            <a:r>
              <a:rPr lang="ru-RU" b="1" dirty="0" smtClean="0"/>
              <a:t>2) Можем взять</a:t>
            </a:r>
            <a:r>
              <a:rPr lang="ru-RU" dirty="0" smtClean="0"/>
              <a:t> (предложение 2)</a:t>
            </a:r>
          </a:p>
          <a:p>
            <a:r>
              <a:rPr lang="ru-RU" b="1" dirty="0" smtClean="0"/>
              <a:t>3) Ничем не измерить</a:t>
            </a:r>
            <a:r>
              <a:rPr lang="ru-RU" dirty="0" smtClean="0"/>
              <a:t> (предложение 3)</a:t>
            </a:r>
          </a:p>
          <a:p>
            <a:r>
              <a:rPr lang="ru-RU" b="1" dirty="0" smtClean="0"/>
              <a:t>4) Катерок побежал, поплыл</a:t>
            </a:r>
            <a:r>
              <a:rPr lang="ru-RU" dirty="0" smtClean="0"/>
              <a:t> (предложение 4)</a:t>
            </a:r>
          </a:p>
          <a:p>
            <a:r>
              <a:rPr lang="ru-RU" b="1" dirty="0" smtClean="0"/>
              <a:t>5) Могу любоваться</a:t>
            </a:r>
            <a:r>
              <a:rPr lang="ru-RU" dirty="0" smtClean="0"/>
              <a:t> (предложение 5)</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643710"/>
          </a:xfrm>
        </p:spPr>
        <p:txBody>
          <a:bodyPr>
            <a:normAutofit fontScale="70000" lnSpcReduction="20000"/>
          </a:bodyPr>
          <a:lstStyle/>
          <a:p>
            <a:r>
              <a:rPr lang="ru-RU" dirty="0" smtClean="0"/>
              <a:t>18.  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Трудно найти того, кто не слышал о Дмитрии Ивановиче Менделееве. (2)Чаще всего эта фамилия ассоциируется с химией, хотя его область научной деятельности гораздо шире. (3)Дмитрий Иванович был отличным педагогом, экономистом, геологом и приборостроителем. (4)Этот неординарный ученый − первый разработчик стратостата. (5) Менделеев был одним из основателей Русского химического общества и неоднократно избирался его президентом.</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1)Кто не слышал</a:t>
            </a:r>
            <a:r>
              <a:rPr lang="ru-RU" dirty="0" smtClean="0"/>
              <a:t> (предложение 1)</a:t>
            </a:r>
          </a:p>
          <a:p>
            <a:r>
              <a:rPr lang="ru-RU" b="1" dirty="0" smtClean="0"/>
              <a:t>2)Ассоциируется с химией</a:t>
            </a:r>
            <a:r>
              <a:rPr lang="ru-RU" dirty="0" smtClean="0"/>
              <a:t> (предложение 2)</a:t>
            </a:r>
          </a:p>
          <a:p>
            <a:r>
              <a:rPr lang="ru-RU" b="1" dirty="0" smtClean="0"/>
              <a:t>3)Дмитрий Иванович был педагогом, экономистом, геологом и приборостроителем.</a:t>
            </a:r>
            <a:r>
              <a:rPr lang="ru-RU" dirty="0" smtClean="0"/>
              <a:t> (предложение 3)</a:t>
            </a:r>
          </a:p>
          <a:p>
            <a:r>
              <a:rPr lang="ru-RU" b="1" dirty="0" smtClean="0"/>
              <a:t>4)Учёный − первый</a:t>
            </a:r>
            <a:r>
              <a:rPr lang="ru-RU" dirty="0" smtClean="0"/>
              <a:t> (предложение 4)</a:t>
            </a:r>
          </a:p>
          <a:p>
            <a:r>
              <a:rPr lang="ru-RU" b="1" dirty="0" smtClean="0"/>
              <a:t>5)Менделеев был одним из основателей</a:t>
            </a:r>
            <a:r>
              <a:rPr lang="ru-RU" dirty="0" smtClean="0"/>
              <a:t> (предложение 5)</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77500" lnSpcReduction="20000"/>
          </a:bodyPr>
          <a:lstStyle/>
          <a:p>
            <a:r>
              <a:rPr lang="ru-RU" dirty="0" smtClean="0"/>
              <a:t>19.  </a:t>
            </a:r>
            <a:r>
              <a:rPr lang="ru-RU" i="1" dirty="0" smtClean="0">
                <a:solidFill>
                  <a:srgbClr val="FF0000"/>
                </a:solidFill>
              </a:rPr>
              <a:t>Синтаксический анализ.</a:t>
            </a:r>
            <a:r>
              <a:rPr lang="ru-RU" dirty="0" smtClean="0">
                <a:solidFill>
                  <a:srgbClr val="FF0000"/>
                </a:solidFill>
              </a:rPr>
              <a:t> Прочитайте текст</a:t>
            </a:r>
            <a:r>
              <a:rPr lang="ru-RU" dirty="0" smtClean="0"/>
              <a:t>.</a:t>
            </a:r>
          </a:p>
          <a:p>
            <a:r>
              <a:rPr lang="ru-RU" b="1" dirty="0" smtClean="0"/>
              <a:t>(1) В аллеях застыл зеленоватый полусвет. (2)Поблескивали золоченые статуи. (3)Фонтаны ночью молчали, не было слышно их быстрого шороха. (4)Падали только отдельные капли воды, и плеск их разносился очень далеко. (5)Каменные лестницы около дворца были освещены зарей: желтоватый свет падал на землю, отражаясь от стен и окон.</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Застыл</a:t>
            </a:r>
            <a:r>
              <a:rPr lang="ru-RU" dirty="0" smtClean="0"/>
              <a:t> (предложение 1)</a:t>
            </a:r>
          </a:p>
          <a:p>
            <a:r>
              <a:rPr lang="ru-RU" b="1" dirty="0" smtClean="0"/>
              <a:t>2) Статуи поблёскивали</a:t>
            </a:r>
            <a:r>
              <a:rPr lang="ru-RU" dirty="0" smtClean="0"/>
              <a:t> (предложение 2)</a:t>
            </a:r>
          </a:p>
          <a:p>
            <a:r>
              <a:rPr lang="ru-RU" b="1" dirty="0" smtClean="0"/>
              <a:t>3) Не слышно</a:t>
            </a:r>
            <a:r>
              <a:rPr lang="ru-RU" dirty="0" smtClean="0"/>
              <a:t> (предложение 3)</a:t>
            </a:r>
          </a:p>
          <a:p>
            <a:r>
              <a:rPr lang="ru-RU" b="1" dirty="0" smtClean="0"/>
              <a:t>4) Плеск разносился</a:t>
            </a:r>
            <a:r>
              <a:rPr lang="ru-RU" dirty="0" smtClean="0"/>
              <a:t> (предложение 4)</a:t>
            </a:r>
          </a:p>
          <a:p>
            <a:r>
              <a:rPr lang="ru-RU" b="1" dirty="0" smtClean="0"/>
              <a:t>5) Лестницы были</a:t>
            </a:r>
            <a:r>
              <a:rPr lang="ru-RU" dirty="0" smtClean="0"/>
              <a:t> (предложение 5)</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429420"/>
          </a:xfrm>
        </p:spPr>
        <p:txBody>
          <a:bodyPr>
            <a:normAutofit fontScale="77500" lnSpcReduction="20000"/>
          </a:bodyPr>
          <a:lstStyle/>
          <a:p>
            <a:r>
              <a:rPr lang="ru-RU" b="1" dirty="0" smtClean="0"/>
              <a:t>1.</a:t>
            </a:r>
            <a:r>
              <a:rPr lang="ru-RU" dirty="0" smtClean="0"/>
              <a:t> </a:t>
            </a:r>
            <a:r>
              <a:rPr lang="ru-RU" b="1" dirty="0" smtClean="0"/>
              <a:t> </a:t>
            </a:r>
            <a:r>
              <a:rPr lang="ru-RU" dirty="0" smtClean="0">
                <a:solidFill>
                  <a:srgbClr val="FF0000"/>
                </a:solidFill>
              </a:rPr>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(1)Наклонились вниз на длинном стебельке белоснежные фарфоровые кольца с резными краями. (2)Кажется, что неизвестный мастер придал такую необычную форму речному жемчугу. (3)К концу лета они превратятся в оранжево-красные бусинки. (4)Словно из далеких стран попали в лес драгоценные камни</a:t>
            </a:r>
            <a:r>
              <a:rPr lang="ru-RU" b="1" dirty="0" smtClean="0"/>
              <a:t>.(</a:t>
            </a:r>
            <a:r>
              <a:rPr lang="ru-RU" b="1" dirty="0" smtClean="0"/>
              <a:t>5)Ландыш представляется мне символом леса.</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Кольца наклонились вниз</a:t>
            </a:r>
            <a:r>
              <a:rPr lang="ru-RU" dirty="0" smtClean="0"/>
              <a:t> (предложение 1)</a:t>
            </a:r>
          </a:p>
          <a:p>
            <a:r>
              <a:rPr lang="ru-RU" b="1" dirty="0" smtClean="0"/>
              <a:t>2) Мастер придал</a:t>
            </a:r>
            <a:r>
              <a:rPr lang="ru-RU" dirty="0" smtClean="0"/>
              <a:t> (предложение 2)</a:t>
            </a:r>
          </a:p>
          <a:p>
            <a:r>
              <a:rPr lang="ru-RU" b="1" dirty="0" smtClean="0"/>
              <a:t>3) Превратятся в </a:t>
            </a:r>
            <a:r>
              <a:rPr lang="ru-RU" b="1" dirty="0" err="1" smtClean="0"/>
              <a:t>бусики</a:t>
            </a:r>
            <a:r>
              <a:rPr lang="ru-RU" dirty="0" smtClean="0"/>
              <a:t> (предложение 3)</a:t>
            </a:r>
          </a:p>
          <a:p>
            <a:r>
              <a:rPr lang="ru-RU" b="1" dirty="0" smtClean="0"/>
              <a:t>4) Камни попали</a:t>
            </a:r>
            <a:r>
              <a:rPr lang="ru-RU" dirty="0" smtClean="0"/>
              <a:t> (предложение 4)</a:t>
            </a:r>
          </a:p>
          <a:p>
            <a:r>
              <a:rPr lang="ru-RU" b="1" dirty="0" smtClean="0"/>
              <a:t>5) Ландыш представляется символом</a:t>
            </a:r>
            <a:r>
              <a:rPr lang="ru-RU" dirty="0" smtClean="0"/>
              <a:t> (предложение 5)</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77500" lnSpcReduction="20000"/>
          </a:bodyPr>
          <a:lstStyle/>
          <a:p>
            <a:r>
              <a:rPr lang="ru-RU" dirty="0" smtClean="0"/>
              <a:t>20.  </a:t>
            </a:r>
            <a:r>
              <a:rPr lang="ru-RU" i="1" dirty="0" smtClean="0">
                <a:solidFill>
                  <a:srgbClr val="FF0000"/>
                </a:solidFill>
              </a:rPr>
              <a:t>Синтаксический анализ.</a:t>
            </a:r>
            <a:r>
              <a:rPr lang="ru-RU" dirty="0" smtClean="0">
                <a:solidFill>
                  <a:srgbClr val="FF0000"/>
                </a:solidFill>
              </a:rPr>
              <a:t> Прочитайте текст</a:t>
            </a:r>
            <a:r>
              <a:rPr lang="ru-RU" dirty="0" smtClean="0"/>
              <a:t>.</a:t>
            </a:r>
          </a:p>
          <a:p>
            <a:r>
              <a:rPr lang="ru-RU" b="1" dirty="0" smtClean="0"/>
              <a:t>(1)Мы разбрелись поодиночке и только перекликаемся друг с дружкой. (2)Понемногу корзины наполнились доверху, да и сами мы наелись досыта. (3)Однако обед все-таки нужен. (4)Маруся расстелила на траве сложенную вдвое газету, положила на нее хлеб, соль и яйца, сваренные вкрутую. (5) С аппетитом мы съели всё и растянулись на траве.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Мы разбрелись</a:t>
            </a:r>
            <a:r>
              <a:rPr lang="ru-RU" dirty="0" smtClean="0"/>
              <a:t> (предложение 1)</a:t>
            </a:r>
          </a:p>
          <a:p>
            <a:r>
              <a:rPr lang="ru-RU" b="1" dirty="0" smtClean="0"/>
              <a:t>2) Мы наелись</a:t>
            </a:r>
            <a:r>
              <a:rPr lang="ru-RU" dirty="0" smtClean="0"/>
              <a:t> (предложение 2)</a:t>
            </a:r>
          </a:p>
          <a:p>
            <a:r>
              <a:rPr lang="ru-RU" b="1" dirty="0" smtClean="0"/>
              <a:t>3) Обед нужен</a:t>
            </a:r>
            <a:r>
              <a:rPr lang="ru-RU" dirty="0" smtClean="0"/>
              <a:t> (предложение 3)</a:t>
            </a:r>
          </a:p>
          <a:p>
            <a:r>
              <a:rPr lang="ru-RU" b="1" dirty="0" smtClean="0"/>
              <a:t>4) Маруся расстелила</a:t>
            </a:r>
            <a:r>
              <a:rPr lang="ru-RU" dirty="0" smtClean="0"/>
              <a:t> (предложение 4)</a:t>
            </a:r>
          </a:p>
          <a:p>
            <a:r>
              <a:rPr lang="ru-RU" b="1" dirty="0" smtClean="0"/>
              <a:t>5) Съели и растянулись</a:t>
            </a:r>
            <a:r>
              <a:rPr lang="ru-RU" dirty="0" smtClean="0"/>
              <a:t> (предложение 5)</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715172"/>
          </a:xfrm>
        </p:spPr>
        <p:txBody>
          <a:bodyPr>
            <a:normAutofit fontScale="70000" lnSpcReduction="20000"/>
          </a:bodyPr>
          <a:lstStyle/>
          <a:p>
            <a:r>
              <a:rPr lang="ru-RU" dirty="0" smtClean="0"/>
              <a:t>21.  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Утром я, выспавшийся, полный свежих сил, вышел на вахту. (2)До чего же хорошо, когда в воздухе разливается запах йода и океан расстилается вокруг, как зеленый шелк. (3)В свежем воздухе чувствовалась, однако, примесь какого-то странного запаха, и я не мог понять, чем пахнет. (4)Оглядев горизонт, я заметил вдалеке темную полоску, вроде как от набежавшей тучки. (5)Небо по-прежнему сияло голубизной, и все же там, на блестящей поверхности моря, что-то темнело.</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Я вышел на вахту</a:t>
            </a:r>
            <a:r>
              <a:rPr lang="ru-RU" dirty="0" smtClean="0"/>
              <a:t> (предложение 1)</a:t>
            </a:r>
          </a:p>
          <a:p>
            <a:r>
              <a:rPr lang="ru-RU" b="1" dirty="0" smtClean="0"/>
              <a:t>2) Хорошо</a:t>
            </a:r>
            <a:r>
              <a:rPr lang="ru-RU" dirty="0" smtClean="0"/>
              <a:t> (предложение 2)</a:t>
            </a:r>
          </a:p>
          <a:p>
            <a:r>
              <a:rPr lang="ru-RU" b="1" dirty="0" smtClean="0"/>
              <a:t>3) Примесь чувствовалась</a:t>
            </a:r>
            <a:r>
              <a:rPr lang="ru-RU" dirty="0" smtClean="0"/>
              <a:t> (предложение 3)</a:t>
            </a:r>
          </a:p>
          <a:p>
            <a:r>
              <a:rPr lang="ru-RU" b="1" dirty="0" smtClean="0"/>
              <a:t>4) Я заметил полоску</a:t>
            </a:r>
            <a:r>
              <a:rPr lang="ru-RU" dirty="0" smtClean="0"/>
              <a:t> (предложение 4)</a:t>
            </a:r>
          </a:p>
          <a:p>
            <a:r>
              <a:rPr lang="ru-RU" b="1" dirty="0" smtClean="0"/>
              <a:t>5) Небо сияло (и) темнело</a:t>
            </a:r>
            <a:r>
              <a:rPr lang="ru-RU" dirty="0" smtClean="0"/>
              <a:t> (предложение 5)</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429420"/>
          </a:xfrm>
        </p:spPr>
        <p:txBody>
          <a:bodyPr>
            <a:normAutofit fontScale="77500" lnSpcReduction="20000"/>
          </a:bodyPr>
          <a:lstStyle/>
          <a:p>
            <a:r>
              <a:rPr lang="ru-RU" dirty="0" smtClean="0"/>
              <a:t>22.  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Задача трудная — сказать о ней в тысячный раз. (2)Площадь известна каждому человеку раньше, чем он открывает букварь. (3)И если жизнь пройдет даже в глухомани и человек ни разу не покидал дома, все равно он знает этот мощенный камнем кусок земли. (4)Познавая землю собственным опытом, сюда мы тянемся в первую очередь, хотя, кажется уже известна до мелочи эта площадь. (5) Красная площадь в Москве имеет неповторимую красоту, строгость, своеобразие.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Задача — сказать</a:t>
            </a:r>
            <a:r>
              <a:rPr lang="ru-RU" dirty="0" smtClean="0"/>
              <a:t> (предложение 1)</a:t>
            </a:r>
          </a:p>
          <a:p>
            <a:r>
              <a:rPr lang="ru-RU" b="1" dirty="0" smtClean="0"/>
              <a:t>2) Известна каждому</a:t>
            </a:r>
            <a:r>
              <a:rPr lang="ru-RU" dirty="0" smtClean="0"/>
              <a:t> (предложение 2)</a:t>
            </a:r>
          </a:p>
          <a:p>
            <a:r>
              <a:rPr lang="ru-RU" b="1" dirty="0" smtClean="0"/>
              <a:t>3) Человек не покидал, знает</a:t>
            </a:r>
            <a:r>
              <a:rPr lang="ru-RU" dirty="0" smtClean="0"/>
              <a:t> (предложение 3)</a:t>
            </a:r>
          </a:p>
          <a:p>
            <a:r>
              <a:rPr lang="ru-RU" b="1" dirty="0" smtClean="0"/>
              <a:t>4) Мы тянемся</a:t>
            </a:r>
            <a:r>
              <a:rPr lang="ru-RU" dirty="0" smtClean="0"/>
              <a:t> (предложение 4)</a:t>
            </a:r>
          </a:p>
          <a:p>
            <a:r>
              <a:rPr lang="ru-RU" b="1" dirty="0" smtClean="0"/>
              <a:t>5) Красная площадь имеет красоту</a:t>
            </a:r>
            <a:r>
              <a:rPr lang="ru-RU" dirty="0" smtClean="0"/>
              <a:t> (предложение 5)</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572272"/>
          </a:xfrm>
        </p:spPr>
        <p:txBody>
          <a:bodyPr>
            <a:normAutofit fontScale="77500" lnSpcReduction="20000"/>
          </a:bodyPr>
          <a:lstStyle/>
          <a:p>
            <a:r>
              <a:rPr lang="ru-RU" dirty="0" smtClean="0"/>
              <a:t>23. </a:t>
            </a:r>
            <a:r>
              <a:rPr lang="ru-RU" dirty="0" smtClean="0">
                <a:solidFill>
                  <a:srgbClr val="FF0000"/>
                </a:solidFill>
              </a:rPr>
              <a:t>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По улицам города, по его бульварам разлит удивительный аромат. (2)Подует ветерок, чуть колыхнет зеленые кроны — и сильнее ударит волной медовой свежести. (3)Подошла душистая пора, когда цветут липы, указывая на незаметно подступивший разгар лета. (4)Липа — древнейшая спутница города. (5)Целые города выросли под липами с нареченными в ее честь именами — Липецк, Лиепая, Лейпциг.</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Аромат разлит</a:t>
            </a:r>
            <a:r>
              <a:rPr lang="ru-RU" dirty="0" smtClean="0"/>
              <a:t> (предложение 1)</a:t>
            </a:r>
          </a:p>
          <a:p>
            <a:r>
              <a:rPr lang="ru-RU" b="1" dirty="0" smtClean="0"/>
              <a:t>2) Ветерок подует</a:t>
            </a:r>
            <a:r>
              <a:rPr lang="ru-RU" dirty="0" smtClean="0"/>
              <a:t> (предложение 2)</a:t>
            </a:r>
          </a:p>
          <a:p>
            <a:r>
              <a:rPr lang="ru-RU" b="1" dirty="0" smtClean="0"/>
              <a:t>3) Липы цветут на разгар</a:t>
            </a:r>
            <a:r>
              <a:rPr lang="ru-RU" dirty="0" smtClean="0"/>
              <a:t> (предложение 3)</a:t>
            </a:r>
          </a:p>
          <a:p>
            <a:r>
              <a:rPr lang="ru-RU" b="1" dirty="0" smtClean="0"/>
              <a:t>4) Липа — спутница</a:t>
            </a:r>
            <a:r>
              <a:rPr lang="ru-RU" dirty="0" smtClean="0"/>
              <a:t> (предложение 4)</a:t>
            </a:r>
          </a:p>
          <a:p>
            <a:r>
              <a:rPr lang="ru-RU" b="1" dirty="0" smtClean="0"/>
              <a:t>5) Выросли под липами</a:t>
            </a:r>
            <a:r>
              <a:rPr lang="ru-RU" dirty="0" smtClean="0"/>
              <a:t> (предложение 5)</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572272"/>
          </a:xfrm>
        </p:spPr>
        <p:txBody>
          <a:bodyPr>
            <a:normAutofit fontScale="77500" lnSpcReduction="20000"/>
          </a:bodyPr>
          <a:lstStyle/>
          <a:p>
            <a:r>
              <a:rPr lang="ru-RU" dirty="0" smtClean="0"/>
              <a:t>24.  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С потемневших ветвей срывались комья отсыревшего снега и с шумом падали, пробивая ледяную лазурь сугробов. (2)Тайга нетерпеливо сбрасывала с себя надоевшую за зиму одежду. (3)Чудесный запах хвои стоял в чистом воздухе, чуть тронутом влажной прелью. (4)В тайге начиналась весна. (5)Марина, сдав дежурство, отправилась домой пешком через просыпающуюся тайгу.</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Комья срывались</a:t>
            </a:r>
            <a:r>
              <a:rPr lang="ru-RU" dirty="0" smtClean="0"/>
              <a:t> (предложение 1)</a:t>
            </a:r>
          </a:p>
          <a:p>
            <a:r>
              <a:rPr lang="ru-RU" b="1" dirty="0" smtClean="0"/>
              <a:t>2) Тайга сбрасывала одежду</a:t>
            </a:r>
            <a:r>
              <a:rPr lang="ru-RU" dirty="0" smtClean="0"/>
              <a:t> (предложение 2)</a:t>
            </a:r>
          </a:p>
          <a:p>
            <a:r>
              <a:rPr lang="ru-RU" b="1" dirty="0" smtClean="0"/>
              <a:t>3) Стоял</a:t>
            </a:r>
            <a:r>
              <a:rPr lang="ru-RU" dirty="0" smtClean="0"/>
              <a:t> (предложение 3)</a:t>
            </a:r>
          </a:p>
          <a:p>
            <a:r>
              <a:rPr lang="ru-RU" b="1" dirty="0" smtClean="0"/>
              <a:t>4) Весна начиналась</a:t>
            </a:r>
            <a:r>
              <a:rPr lang="ru-RU" dirty="0" smtClean="0"/>
              <a:t> (предложение 4)</a:t>
            </a:r>
          </a:p>
          <a:p>
            <a:r>
              <a:rPr lang="ru-RU" b="1" dirty="0" smtClean="0"/>
              <a:t>5) Марина отправилась</a:t>
            </a:r>
            <a:r>
              <a:rPr lang="ru-RU" dirty="0" smtClean="0"/>
              <a:t> (предложение 5)</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85000" lnSpcReduction="20000"/>
          </a:bodyPr>
          <a:lstStyle/>
          <a:p>
            <a:r>
              <a:rPr lang="ru-RU" b="1" dirty="0" smtClean="0"/>
              <a:t>25.</a:t>
            </a:r>
            <a:r>
              <a:rPr lang="ru-RU" dirty="0" smtClean="0"/>
              <a:t> </a:t>
            </a:r>
            <a:r>
              <a:rPr lang="ru-RU" i="1" dirty="0" smtClean="0">
                <a:solidFill>
                  <a:srgbClr val="FF0000"/>
                </a:solidFill>
              </a:rPr>
              <a:t>Синтаксический анализ.</a:t>
            </a:r>
            <a:r>
              <a:rPr lang="ru-RU" dirty="0" smtClean="0">
                <a:solidFill>
                  <a:srgbClr val="FF0000"/>
                </a:solidFill>
              </a:rPr>
              <a:t> Прочитайте текст</a:t>
            </a:r>
            <a:r>
              <a:rPr lang="ru-RU" dirty="0" smtClean="0"/>
              <a:t>.</a:t>
            </a:r>
          </a:p>
          <a:p>
            <a:r>
              <a:rPr lang="ru-RU" b="1" dirty="0" smtClean="0"/>
              <a:t>(1)Внезапно налетел ветер и промчался. (2)Воздух дрогнул кругом, слабо сверкнула молния. (3)Растущая туча наклоняется сводом. (4)Передний ее край вытягивается рукавом. (5)Трава, кусты — все вдруг потемнело.</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Ветер налетел</a:t>
            </a:r>
            <a:r>
              <a:rPr lang="ru-RU" dirty="0" smtClean="0"/>
              <a:t> (предложение 1)</a:t>
            </a:r>
          </a:p>
          <a:p>
            <a:r>
              <a:rPr lang="ru-RU" b="1" dirty="0" smtClean="0"/>
              <a:t>2) Молния сверкнула</a:t>
            </a:r>
            <a:r>
              <a:rPr lang="ru-RU" dirty="0" smtClean="0"/>
              <a:t> (предложение 2)</a:t>
            </a:r>
          </a:p>
          <a:p>
            <a:r>
              <a:rPr lang="ru-RU" b="1" dirty="0" smtClean="0"/>
              <a:t>3) Наклоняется сводом</a:t>
            </a:r>
            <a:r>
              <a:rPr lang="ru-RU" dirty="0" smtClean="0"/>
              <a:t> (предложение 3)</a:t>
            </a:r>
          </a:p>
          <a:p>
            <a:r>
              <a:rPr lang="ru-RU" b="1" dirty="0" smtClean="0"/>
              <a:t>4) Её край вытягивается</a:t>
            </a:r>
            <a:r>
              <a:rPr lang="ru-RU" dirty="0" smtClean="0"/>
              <a:t> (предложение 4)</a:t>
            </a:r>
          </a:p>
          <a:p>
            <a:r>
              <a:rPr lang="ru-RU" b="1" dirty="0" smtClean="0"/>
              <a:t>5) Трава, кусты - всё потемнело</a:t>
            </a:r>
            <a:r>
              <a:rPr lang="ru-RU" dirty="0" smtClean="0"/>
              <a:t> (предложение 5)</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77500" lnSpcReduction="20000"/>
          </a:bodyPr>
          <a:lstStyle/>
          <a:p>
            <a:r>
              <a:rPr lang="ru-RU" b="1" dirty="0" smtClean="0"/>
              <a:t>2</a:t>
            </a:r>
            <a:r>
              <a:rPr lang="ru-RU" dirty="0" smtClean="0"/>
              <a:t> .  </a:t>
            </a:r>
            <a:r>
              <a:rPr lang="ru-RU" i="1" dirty="0" smtClean="0">
                <a:solidFill>
                  <a:srgbClr val="FF0000"/>
                </a:solidFill>
              </a:rPr>
              <a:t>Синтаксический анализ.</a:t>
            </a:r>
            <a:r>
              <a:rPr lang="ru-RU" dirty="0" smtClean="0">
                <a:solidFill>
                  <a:srgbClr val="FF0000"/>
                </a:solidFill>
              </a:rPr>
              <a:t> Прочитайте текст</a:t>
            </a:r>
            <a:r>
              <a:rPr lang="ru-RU" dirty="0" smtClean="0"/>
              <a:t>.</a:t>
            </a:r>
          </a:p>
          <a:p>
            <a:r>
              <a:rPr lang="ru-RU" b="1" dirty="0" smtClean="0"/>
              <a:t>(1)Закат тяжело пылает на кронах деревьев, золотит их старинной позолотой. (2)Последний луч солнца ещё касается их верхушек, а у подножия сосен уже темно и глухо. (3)Бесшумно летают и словно заглядывают в лицо летучие мыши. (4)На западе ещё тлеет зорька, в зарослях волчьих ягод кричит выпь. (5)Вот и озеро.</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Закат пылает, золотит</a:t>
            </a:r>
            <a:r>
              <a:rPr lang="ru-RU" dirty="0" smtClean="0"/>
              <a:t> (предложение 1)</a:t>
            </a:r>
          </a:p>
          <a:p>
            <a:r>
              <a:rPr lang="ru-RU" b="1" dirty="0" smtClean="0"/>
              <a:t>2) Луч солнца касается</a:t>
            </a:r>
            <a:r>
              <a:rPr lang="ru-RU" dirty="0" smtClean="0"/>
              <a:t> (предложение 2)</a:t>
            </a:r>
          </a:p>
          <a:p>
            <a:r>
              <a:rPr lang="ru-RU" b="1" dirty="0" smtClean="0"/>
              <a:t>3) Мыши заглядывают</a:t>
            </a:r>
            <a:r>
              <a:rPr lang="ru-RU" dirty="0" smtClean="0"/>
              <a:t> (предложение 3)</a:t>
            </a:r>
          </a:p>
          <a:p>
            <a:r>
              <a:rPr lang="ru-RU" b="1" dirty="0" smtClean="0"/>
              <a:t>4) Тлеет, кричит</a:t>
            </a:r>
            <a:r>
              <a:rPr lang="ru-RU" dirty="0" smtClean="0"/>
              <a:t> (предложение 4)</a:t>
            </a:r>
          </a:p>
          <a:p>
            <a:r>
              <a:rPr lang="ru-RU" b="1" dirty="0" smtClean="0"/>
              <a:t>5) Озеро</a:t>
            </a:r>
            <a:r>
              <a:rPr lang="ru-RU" dirty="0" smtClean="0"/>
              <a:t> (предложение 5)</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77500" lnSpcReduction="20000"/>
          </a:bodyPr>
          <a:lstStyle/>
          <a:p>
            <a:r>
              <a:rPr lang="ru-RU" dirty="0" smtClean="0"/>
              <a:t>3.  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(1)В охотничью пору на Урале мы уходили в горы и бродили там, как настоящие дикари. (2)Солнечный закат в горах удивительно хорош. (3)Тени нарастают, и на нас начинает надвигаться ночная мгла. (4)Затихший воздух чутко держит каждый шорох. (5)Переживаешь тревожное настроение, которое будит воображение.</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Мы бродили</a:t>
            </a:r>
            <a:r>
              <a:rPr lang="ru-RU" dirty="0" smtClean="0"/>
              <a:t> (предложение 1)</a:t>
            </a:r>
          </a:p>
          <a:p>
            <a:r>
              <a:rPr lang="ru-RU" b="1" dirty="0" smtClean="0"/>
              <a:t>2) Закат хорош</a:t>
            </a:r>
            <a:r>
              <a:rPr lang="ru-RU" dirty="0" smtClean="0"/>
              <a:t> (предложение 2)</a:t>
            </a:r>
          </a:p>
          <a:p>
            <a:r>
              <a:rPr lang="ru-RU" b="1" dirty="0" smtClean="0"/>
              <a:t>3) Мгла начинает надвигаться</a:t>
            </a:r>
            <a:r>
              <a:rPr lang="ru-RU" dirty="0" smtClean="0"/>
              <a:t> (предложение 3)</a:t>
            </a:r>
          </a:p>
          <a:p>
            <a:r>
              <a:rPr lang="ru-RU" b="1" dirty="0" smtClean="0"/>
              <a:t>4) Держит шорох</a:t>
            </a:r>
            <a:r>
              <a:rPr lang="ru-RU" dirty="0" smtClean="0"/>
              <a:t> (предложение 4)</a:t>
            </a:r>
          </a:p>
          <a:p>
            <a:r>
              <a:rPr lang="ru-RU" b="1" dirty="0" smtClean="0"/>
              <a:t>5) Будит воображение</a:t>
            </a:r>
            <a:r>
              <a:rPr lang="ru-RU" dirty="0" smtClean="0"/>
              <a:t> (предложение 5)</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214290"/>
            <a:ext cx="8229600" cy="6500858"/>
          </a:xfrm>
        </p:spPr>
        <p:txBody>
          <a:bodyPr>
            <a:normAutofit fontScale="70000" lnSpcReduction="20000"/>
          </a:bodyPr>
          <a:lstStyle/>
          <a:p>
            <a:r>
              <a:rPr lang="ru-RU" dirty="0" smtClean="0"/>
              <a:t>4.  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(1)Часами он бродил после бури по берегу и спасал, кого ещё можно спасти. (2)Он радовался, видя, как рыба, брошенная в воду, уплывала, весело махнув хвостом. (3)Он радовался каждый раз, когда </a:t>
            </a:r>
            <a:r>
              <a:rPr lang="ru-RU" b="1" dirty="0" err="1" smtClean="0"/>
              <a:t>полууснувшие</a:t>
            </a:r>
            <a:r>
              <a:rPr lang="ru-RU" b="1" dirty="0" smtClean="0"/>
              <a:t> рыбы, плававшие в воде боком или брюшком, в конце концов оживали. (4)Подбирая на берегу большую рыбу, </a:t>
            </a:r>
            <a:r>
              <a:rPr lang="ru-RU" b="1" dirty="0" err="1" smtClean="0"/>
              <a:t>Ихтиандр</a:t>
            </a:r>
            <a:r>
              <a:rPr lang="ru-RU" b="1" dirty="0" smtClean="0"/>
              <a:t> нёс её к воде. (5)Рыба трепетала в его руках, а он смеялся и уговаривал её не биться и потерпеть ещё немного.</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Он бродил</a:t>
            </a:r>
            <a:r>
              <a:rPr lang="ru-RU" dirty="0" smtClean="0"/>
              <a:t> (предложение 1)</a:t>
            </a:r>
          </a:p>
          <a:p>
            <a:r>
              <a:rPr lang="ru-RU" b="1" dirty="0" smtClean="0"/>
              <a:t>2) Рыба уплывала</a:t>
            </a:r>
            <a:r>
              <a:rPr lang="ru-RU" dirty="0" smtClean="0"/>
              <a:t> (предложение 2)</a:t>
            </a:r>
          </a:p>
          <a:p>
            <a:r>
              <a:rPr lang="ru-RU" b="1" dirty="0" smtClean="0"/>
              <a:t>3) Он радовался</a:t>
            </a:r>
            <a:r>
              <a:rPr lang="ru-RU" dirty="0" smtClean="0"/>
              <a:t> (предложение 3)</a:t>
            </a:r>
          </a:p>
          <a:p>
            <a:r>
              <a:rPr lang="ru-RU" b="1" dirty="0" smtClean="0"/>
              <a:t>4) </a:t>
            </a:r>
            <a:r>
              <a:rPr lang="ru-RU" b="1" dirty="0" err="1" smtClean="0"/>
              <a:t>Ихтиандр</a:t>
            </a:r>
            <a:r>
              <a:rPr lang="ru-RU" b="1" dirty="0" smtClean="0"/>
              <a:t> нес её</a:t>
            </a:r>
            <a:r>
              <a:rPr lang="ru-RU" dirty="0" smtClean="0"/>
              <a:t> (предложение 4)</a:t>
            </a:r>
          </a:p>
          <a:p>
            <a:r>
              <a:rPr lang="ru-RU" b="1" dirty="0" smtClean="0"/>
              <a:t>5) Он уговаривал не биться и потерпеть</a:t>
            </a:r>
            <a:r>
              <a:rPr lang="ru-RU" dirty="0" smtClean="0"/>
              <a:t> (предложение 5)</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429420"/>
          </a:xfrm>
        </p:spPr>
        <p:txBody>
          <a:bodyPr>
            <a:normAutofit fontScale="77500" lnSpcReduction="20000"/>
          </a:bodyPr>
          <a:lstStyle/>
          <a:p>
            <a:r>
              <a:rPr lang="ru-RU" b="1" dirty="0" smtClean="0"/>
              <a:t>5. </a:t>
            </a:r>
            <a:r>
              <a:rPr lang="ru-RU" dirty="0" smtClean="0"/>
              <a:t> </a:t>
            </a:r>
            <a:r>
              <a:rPr lang="ru-RU" b="1" i="1" dirty="0" smtClean="0">
                <a:solidFill>
                  <a:srgbClr val="FF0000"/>
                </a:solidFill>
              </a:rPr>
              <a:t>Синтаксический анализ.</a:t>
            </a:r>
            <a:r>
              <a:rPr lang="ru-RU" dirty="0" smtClean="0">
                <a:solidFill>
                  <a:srgbClr val="FF0000"/>
                </a:solidFill>
              </a:rPr>
              <a:t> </a:t>
            </a:r>
            <a:r>
              <a:rPr lang="ru-RU" b="1" dirty="0" smtClean="0">
                <a:solidFill>
                  <a:srgbClr val="FF0000"/>
                </a:solidFill>
              </a:rPr>
              <a:t>Прочитайте текст.</a:t>
            </a:r>
            <a:endParaRPr lang="ru-RU" dirty="0" smtClean="0">
              <a:solidFill>
                <a:srgbClr val="FF0000"/>
              </a:solidFill>
            </a:endParaRPr>
          </a:p>
          <a:p>
            <a:r>
              <a:rPr lang="ru-RU" b="1" dirty="0" smtClean="0"/>
              <a:t>(1) Вот зазвенел сушняк, захрустел снег. (2)Это через сугробы по лунной дорожке пробираются дымчато-серые лоси. (3)В поисках пищи приходится шагать им по глубокому снегу в юго-восточном направлении. (4)Трудно искать пищу зимой!</a:t>
            </a:r>
            <a:endParaRPr lang="ru-RU" dirty="0" smtClean="0"/>
          </a:p>
          <a:p>
            <a:r>
              <a:rPr lang="ru-RU" b="1" dirty="0" smtClean="0"/>
              <a:t>(5)Скоро весна, но золотисто-красное солнышко придет в тайгу только в апреле.</a:t>
            </a:r>
            <a:endParaRPr lang="ru-RU" dirty="0" smtClean="0"/>
          </a:p>
          <a:p>
            <a:r>
              <a:rPr lang="ru-RU" b="1"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endParaRPr lang="ru-RU" dirty="0" smtClean="0"/>
          </a:p>
          <a:p>
            <a:r>
              <a:rPr lang="ru-RU" b="1" dirty="0" smtClean="0"/>
              <a:t>1) Снег захрустел</a:t>
            </a:r>
            <a:r>
              <a:rPr lang="ru-RU" dirty="0" smtClean="0"/>
              <a:t> (предложение 1)</a:t>
            </a:r>
          </a:p>
          <a:p>
            <a:r>
              <a:rPr lang="ru-RU" b="1" dirty="0" smtClean="0"/>
              <a:t>2) Это пробираются</a:t>
            </a:r>
            <a:r>
              <a:rPr lang="ru-RU" dirty="0" smtClean="0"/>
              <a:t> (предложение 2)</a:t>
            </a:r>
          </a:p>
          <a:p>
            <a:r>
              <a:rPr lang="ru-RU" b="1" dirty="0" smtClean="0"/>
              <a:t>3) Им приходится</a:t>
            </a:r>
            <a:r>
              <a:rPr lang="ru-RU" dirty="0" smtClean="0"/>
              <a:t> (предложение 3)</a:t>
            </a:r>
          </a:p>
          <a:p>
            <a:r>
              <a:rPr lang="ru-RU" b="1" dirty="0" smtClean="0"/>
              <a:t>4) Трудно</a:t>
            </a:r>
            <a:r>
              <a:rPr lang="ru-RU" dirty="0" smtClean="0"/>
              <a:t> (предложение 4)</a:t>
            </a:r>
          </a:p>
          <a:p>
            <a:r>
              <a:rPr lang="ru-RU" b="1" dirty="0" smtClean="0"/>
              <a:t>5) Весна</a:t>
            </a:r>
            <a:r>
              <a:rPr lang="ru-RU" dirty="0" smtClean="0"/>
              <a:t> (предложение 5)</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70000" lnSpcReduction="20000"/>
          </a:bodyPr>
          <a:lstStyle/>
          <a:p>
            <a:r>
              <a:rPr lang="ru-RU" dirty="0" smtClean="0"/>
              <a:t>6.  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Полна тайн сумрачно-хмурая тишина зимнего леса. (2)Мягко-серебристый свет луны проникает сквозь черно-изумрудную крону хвойных деревьев и тихо освещает бело-синие сугробы тайги.</a:t>
            </a:r>
            <a:endParaRPr lang="ru-RU" dirty="0" smtClean="0"/>
          </a:p>
          <a:p>
            <a:r>
              <a:rPr lang="ru-RU" b="1" dirty="0" smtClean="0"/>
              <a:t>(3)Под сугробом в своей берлоге дремлет в ночной тиши темно-бурый медведь. (4)Его не беспокоят холодный луч луны и разнообразные шорохи леса. 5)Еще в сентябре медведь объелся желудей, ягод брусники, а сейчас спит сладко-нежным сном.</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Полна тайн</a:t>
            </a:r>
            <a:r>
              <a:rPr lang="ru-RU" dirty="0" smtClean="0"/>
              <a:t> (предложение 1)</a:t>
            </a:r>
          </a:p>
          <a:p>
            <a:r>
              <a:rPr lang="ru-RU" b="1" dirty="0" smtClean="0"/>
              <a:t>2) Свет проникает и освещает</a:t>
            </a:r>
            <a:r>
              <a:rPr lang="ru-RU" dirty="0" smtClean="0"/>
              <a:t> (предложение 2)</a:t>
            </a:r>
          </a:p>
          <a:p>
            <a:r>
              <a:rPr lang="ru-RU" b="1" dirty="0" smtClean="0"/>
              <a:t>3) Дремлет</a:t>
            </a:r>
            <a:r>
              <a:rPr lang="ru-RU" dirty="0" smtClean="0"/>
              <a:t> (предложение 3)</a:t>
            </a:r>
          </a:p>
          <a:p>
            <a:r>
              <a:rPr lang="ru-RU" b="1" dirty="0" smtClean="0"/>
              <a:t>4) Шорохи и луч не беспокоят</a:t>
            </a:r>
            <a:r>
              <a:rPr lang="ru-RU" dirty="0" smtClean="0"/>
              <a:t> (предложение 4)</a:t>
            </a:r>
          </a:p>
          <a:p>
            <a:r>
              <a:rPr lang="ru-RU" b="1" dirty="0" smtClean="0"/>
              <a:t>5) Медведь объелся</a:t>
            </a:r>
            <a:r>
              <a:rPr lang="ru-RU" dirty="0" smtClean="0"/>
              <a:t> (предложение 5)</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55000" lnSpcReduction="20000"/>
          </a:bodyPr>
          <a:lstStyle/>
          <a:p>
            <a:r>
              <a:rPr lang="ru-RU" dirty="0" smtClean="0"/>
              <a:t>7.  </a:t>
            </a:r>
            <a:r>
              <a:rPr lang="ru-RU" i="1" dirty="0" smtClean="0"/>
              <a:t>Син­так­си­че­ский ана­лиз.</a:t>
            </a:r>
            <a:r>
              <a:rPr lang="ru-RU" dirty="0" smtClean="0"/>
              <a:t> Про­чи­тай­те текст.</a:t>
            </a:r>
          </a:p>
          <a:p>
            <a:r>
              <a:rPr lang="ru-RU" b="1" dirty="0" smtClean="0"/>
              <a:t>(1) За­ме­тив, что па­ро­ход не оста­но­вил­ся, а про­дол­жа­ет преж­ний курс, мат­рос не­мно­го успо­ко­ил­ся и пришёл в себя. (2)Пре­жде всего он по­спе­шил ски­нуть робу, ме­шав­шую плыть. (3)Пе­ре­вер­нув­шись не­сколь­ко раз и отплёвы­ва­ясь от со­ло­но­ва­то-горь­кой волны, мат­рос в три приёма стя­нул тяжёлый от воды пи­джак. (4)Пи­джак, рас­ки­нув ру­ка­ва, плыл не­ко­то­рое время за мат­ро­сом, не желая рас­стать­ся с хо­зя­и­ном и но­ро­вя об­вить­ся во­круг его ног. (5) Вдруг он услы­шал неж­ный всплеск вёсел и не­мно­го по­го­дя уви­дел почти чёрный си­лу­эт ша­лан­ды.</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Мат­рос пришёл</a:t>
            </a:r>
            <a:r>
              <a:rPr lang="ru-RU" dirty="0" smtClean="0"/>
              <a:t> (пред­ло­же­ние 1)</a:t>
            </a:r>
          </a:p>
          <a:p>
            <a:r>
              <a:rPr lang="ru-RU" b="1" dirty="0" smtClean="0"/>
              <a:t>2) Он по­спе­шил ски­нуть</a:t>
            </a:r>
            <a:r>
              <a:rPr lang="ru-RU" dirty="0" smtClean="0"/>
              <a:t> (пред­ло­же­ние 2)</a:t>
            </a:r>
          </a:p>
          <a:p>
            <a:r>
              <a:rPr lang="ru-RU" b="1" dirty="0" smtClean="0"/>
              <a:t>3) Стя­нул в три при­е­ма</a:t>
            </a:r>
            <a:r>
              <a:rPr lang="ru-RU" dirty="0" smtClean="0"/>
              <a:t> (пред­ло­же­ние 3)</a:t>
            </a:r>
          </a:p>
          <a:p>
            <a:r>
              <a:rPr lang="ru-RU" b="1" dirty="0" smtClean="0"/>
              <a:t>4) Пи­джак плыл</a:t>
            </a:r>
            <a:r>
              <a:rPr lang="ru-RU" dirty="0" smtClean="0"/>
              <a:t> (пред­ло­же­ние 4)</a:t>
            </a:r>
          </a:p>
          <a:p>
            <a:r>
              <a:rPr lang="ru-RU" b="1" dirty="0" smtClean="0"/>
              <a:t>5) Он услы­шал</a:t>
            </a:r>
            <a:r>
              <a:rPr lang="ru-RU" dirty="0" smtClean="0"/>
              <a:t> (пред­ло­же­ние 5)</a:t>
            </a:r>
          </a:p>
          <a:p>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643710"/>
          </a:xfrm>
        </p:spPr>
        <p:txBody>
          <a:bodyPr>
            <a:normAutofit fontScale="77500" lnSpcReduction="20000"/>
          </a:bodyPr>
          <a:lstStyle/>
          <a:p>
            <a:r>
              <a:rPr lang="ru-RU" dirty="0" smtClean="0"/>
              <a:t>8.  </a:t>
            </a:r>
            <a:r>
              <a:rPr lang="ru-RU" i="1" dirty="0" smtClean="0">
                <a:solidFill>
                  <a:srgbClr val="FF0000"/>
                </a:solidFill>
              </a:rPr>
              <a:t>Синтаксический анализ.</a:t>
            </a:r>
            <a:r>
              <a:rPr lang="ru-RU" dirty="0" smtClean="0">
                <a:solidFill>
                  <a:srgbClr val="FF0000"/>
                </a:solidFill>
              </a:rPr>
              <a:t> Прочитайте текст.</a:t>
            </a:r>
          </a:p>
          <a:p>
            <a:r>
              <a:rPr lang="ru-RU" b="1" dirty="0" smtClean="0"/>
              <a:t>(1) В нашей стране встречаются разные виды рябины, и обитает она во всех зонах.</a:t>
            </a:r>
            <a:endParaRPr lang="ru-RU" dirty="0" smtClean="0"/>
          </a:p>
          <a:p>
            <a:r>
              <a:rPr lang="ru-RU" b="1" dirty="0" smtClean="0"/>
              <a:t>(2)Особенно удивительная рябина домашняя, которая растёт в Крыму. (3)Листья у неё похожи на листья обыкновенной рябины, плоды же по форме и величине вполне сравнимы с плодами дикой груши или яблони. (4)Созревая в октябре, они обретают зеленую окраску, а потом буреют. (5)По сахаристости они приближаются к плодам дикого винограда.</a:t>
            </a:r>
            <a:endParaRPr lang="ru-RU" dirty="0" smtClean="0"/>
          </a:p>
          <a:p>
            <a:r>
              <a:rPr lang="ru-RU" dirty="0" smtClean="0"/>
              <a:t>Укажите варианты ответов, в которых верно выделена грамматическая основа в одном из предложений или в одной из частей сложного предложения текста. Запишите номера ответов.</a:t>
            </a:r>
          </a:p>
          <a:p>
            <a:r>
              <a:rPr lang="ru-RU" b="1" dirty="0" smtClean="0"/>
              <a:t>1) Виды рябины встречаются</a:t>
            </a:r>
            <a:r>
              <a:rPr lang="ru-RU" dirty="0" smtClean="0"/>
              <a:t> (предложение 1)</a:t>
            </a:r>
          </a:p>
          <a:p>
            <a:r>
              <a:rPr lang="ru-RU" b="1" dirty="0" smtClean="0"/>
              <a:t>2) Которая растёт</a:t>
            </a:r>
            <a:r>
              <a:rPr lang="ru-RU" dirty="0" smtClean="0"/>
              <a:t> (предложение 2)</a:t>
            </a:r>
          </a:p>
          <a:p>
            <a:r>
              <a:rPr lang="ru-RU" b="1" dirty="0" smtClean="0"/>
              <a:t>3) Плоды сравнимы</a:t>
            </a:r>
            <a:r>
              <a:rPr lang="ru-RU" dirty="0" smtClean="0"/>
              <a:t> (предложение 3)</a:t>
            </a:r>
          </a:p>
          <a:p>
            <a:r>
              <a:rPr lang="ru-RU" b="1" dirty="0" smtClean="0"/>
              <a:t>4) Они обретают окраску</a:t>
            </a:r>
            <a:r>
              <a:rPr lang="ru-RU" dirty="0" smtClean="0"/>
              <a:t> (предложение 4)</a:t>
            </a:r>
          </a:p>
          <a:p>
            <a:r>
              <a:rPr lang="ru-RU" b="1" dirty="0" smtClean="0"/>
              <a:t>5) Приближаются</a:t>
            </a:r>
            <a:r>
              <a:rPr lang="ru-RU" dirty="0" smtClean="0"/>
              <a:t> (предложение 5)</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52</Words>
  <PresentationFormat>Экран (4:3)</PresentationFormat>
  <Paragraphs>199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Задание 2 ОГЭ</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2 ОГЭ</dc:title>
  <dc:creator>larisa</dc:creator>
  <cp:lastModifiedBy>larisa</cp:lastModifiedBy>
  <cp:revision>2</cp:revision>
  <dcterms:created xsi:type="dcterms:W3CDTF">2020-09-18T16:23:57Z</dcterms:created>
  <dcterms:modified xsi:type="dcterms:W3CDTF">2020-09-19T15:38:45Z</dcterms:modified>
</cp:coreProperties>
</file>