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6" r:id="rId2"/>
    <p:sldId id="267" r:id="rId3"/>
    <p:sldId id="263" r:id="rId4"/>
    <p:sldId id="264" r:id="rId5"/>
    <p:sldId id="257" r:id="rId6"/>
    <p:sldId id="258" r:id="rId7"/>
    <p:sldId id="259" r:id="rId8"/>
    <p:sldId id="270" r:id="rId9"/>
    <p:sldId id="262" r:id="rId10"/>
    <p:sldId id="260" r:id="rId11"/>
    <p:sldId id="268" r:id="rId12"/>
    <p:sldId id="272" r:id="rId13"/>
    <p:sldId id="266" r:id="rId14"/>
    <p:sldId id="269" r:id="rId15"/>
    <p:sldId id="265" r:id="rId16"/>
    <p:sldId id="274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Химический состав солнца</c:v>
                </c:pt>
              </c:strCache>
            </c:strRef>
          </c:tx>
          <c:invertIfNegative val="0"/>
          <c:dPt>
            <c:idx val="0"/>
            <c:invertIfNegative val="0"/>
            <c:bubble3D val="1"/>
            <c:spPr>
              <a:solidFill>
                <a:schemeClr val="accent1"/>
              </a:solidFill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D56E-45C1-906B-38F7DAC4466D}"/>
              </c:ext>
            </c:extLst>
          </c:dPt>
          <c:dPt>
            <c:idx val="1"/>
            <c:invertIfNegative val="0"/>
            <c:bubble3D val="1"/>
            <c:spPr>
              <a:solidFill>
                <a:schemeClr val="accent2"/>
              </a:solidFill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D56E-45C1-906B-38F7DAC4466D}"/>
              </c:ext>
            </c:extLst>
          </c:dPt>
          <c:dPt>
            <c:idx val="2"/>
            <c:invertIfNegative val="0"/>
            <c:bubble3D val="1"/>
            <c:spPr>
              <a:solidFill>
                <a:schemeClr val="accent3"/>
              </a:solidFill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D56E-45C1-906B-38F7DAC4466D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E57CF1-B39E-4935-AD4C-225F55124E86}" type="XVALUE">
                      <a:rPr lang="ru-RU" sz="1800" b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 X]</a:t>
                    </a:fld>
                    <a:r>
                      <a:rPr lang="ru-RU" sz="18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7CFA6376-F022-44C2-8FAE-8DF51967705C}" type="YVALUE">
                      <a:rPr lang="ru-RU" sz="1800" b="1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330" b="1" i="0" u="none" strike="noStrike" kern="1200" spc="0" baseline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 Y]</a:t>
                    </a:fld>
                    <a:r>
                      <a:rPr lang="ru-RU" sz="18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6E-45C1-906B-38F7DAC4466D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A116E06-D16B-4253-9227-1A952EB96C5A}" type="XVALUE">
                      <a: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33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 X]</a:t>
                    </a:fld>
                    <a:r>
                      <a:rPr lang="ru-RU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59D4982A-2949-4383-BBC8-FD080FDDB897}" type="YVALUE">
                      <a:rPr lang="ru-RU" sz="1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330" b="1" i="0" u="none" strike="noStrike" kern="1200" spc="0" baseline="0">
                          <a:solidFill>
                            <a:schemeClr val="accent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 Y]</a:t>
                    </a:fld>
                    <a:r>
                      <a: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56E-45C1-906B-38F7DAC4466D}"/>
                </c:ext>
              </c:extLst>
            </c:dLbl>
            <c:dLbl>
              <c:idx val="2"/>
              <c:layout>
                <c:manualLayout>
                  <c:x val="-1.808260099310116E-16"/>
                  <c:y val="0.138124824501386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3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62EE91C-14E3-4287-88AB-7FD3CD67C264}" type="XVALUE">
                      <a:rPr lang="ru-RU" sz="180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330" b="1" i="0" u="none" strike="noStrike" kern="1200" spc="0" baseline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 X]</a:t>
                    </a:fld>
                    <a:r>
                      <a:rPr lang="ru-RU" sz="18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; </a:t>
                    </a:r>
                    <a:fld id="{BCFEB70F-EB65-4237-A91E-A0665FDB1283}" type="YVALUE">
                      <a:rPr lang="ru-RU" sz="1800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 sz="1330" b="1" i="0" u="none" strike="noStrike" kern="1200" spc="0" baseline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 Y]</a:t>
                    </a:fld>
                    <a:r>
                      <a:rPr lang="ru-RU" sz="18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56E-45C1-906B-38F7DAC4466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Лист1!$A$2:$A$4</c:f>
              <c:strCache>
                <c:ptCount val="3"/>
                <c:pt idx="0">
                  <c:v>Водород</c:v>
                </c:pt>
                <c:pt idx="1">
                  <c:v>Гелий</c:v>
                </c:pt>
                <c:pt idx="2">
                  <c:v>Другие</c:v>
                </c:pt>
              </c:strCache>
            </c:strRef>
          </c:xVal>
          <c:yVal>
            <c:numRef>
              <c:f>Лист1!$B$2:$B$4</c:f>
              <c:numCache>
                <c:formatCode>General</c:formatCode>
                <c:ptCount val="3"/>
                <c:pt idx="0">
                  <c:v>75</c:v>
                </c:pt>
                <c:pt idx="1">
                  <c:v>24</c:v>
                </c:pt>
                <c:pt idx="2">
                  <c:v>1</c:v>
                </c:pt>
              </c:numCache>
            </c:numRef>
          </c:yVal>
          <c:bubbleSize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bubbleSize>
          <c:bubble3D val="1"/>
          <c:extLst>
            <c:ext xmlns:c16="http://schemas.microsoft.com/office/drawing/2014/chart" uri="{C3380CC4-5D6E-409C-BE32-E72D297353CC}">
              <c16:uniqueId val="{00000000-D56E-45C1-906B-38F7DAC446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9946624"/>
        <c:axId val="119985280"/>
      </c:bubbleChart>
      <c:valAx>
        <c:axId val="11994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19985280"/>
        <c:crosses val="autoZero"/>
        <c:crossBetween val="midCat"/>
      </c:valAx>
      <c:valAx>
        <c:axId val="1199852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946624"/>
        <c:crosses val="autoZero"/>
        <c:crossBetween val="midCat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</a:t>
            </a:r>
          </a:p>
        </c:rich>
      </c:tx>
      <c:layout>
        <c:manualLayout>
          <c:xMode val="edge"/>
          <c:yMode val="edge"/>
          <c:x val="0.43166486245178304"/>
          <c:y val="2.9829552127226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Марс</c:v>
                </c:pt>
              </c:strCache>
            </c:strRef>
          </c:tx>
          <c:explosion val="25"/>
          <c:dPt>
            <c:idx val="0"/>
            <c:bubble3D val="0"/>
            <c:explosion val="20"/>
            <c:spPr>
              <a:gradFill rotWithShape="1">
                <a:gsLst>
                  <a:gs pos="0">
                    <a:schemeClr val="accent1">
                      <a:tint val="98000"/>
                      <a:lumMod val="100000"/>
                    </a:schemeClr>
                  </a:gs>
                  <a:gs pos="100000">
                    <a:schemeClr val="accent1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2-6842-42D1-AA72-31EFC315E09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00000"/>
                    </a:schemeClr>
                  </a:gs>
                  <a:gs pos="100000">
                    <a:schemeClr val="accent3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3-6842-42D1-AA72-31EFC315E09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00000"/>
                    </a:schemeClr>
                  </a:gs>
                  <a:gs pos="100000">
                    <a:schemeClr val="accent5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1-6842-42D1-AA72-31EFC315E09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8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4-6842-42D1-AA72-31EFC315E096}"/>
              </c:ext>
            </c:extLst>
          </c:dPt>
          <c:dLbls>
            <c:dLbl>
              <c:idx val="0"/>
              <c:layout>
                <c:manualLayout>
                  <c:x val="-0.19503797896717323"/>
                  <c:y val="2.511252351300186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Na</a:t>
                    </a:r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A81E1A63-C2DE-48C5-B46D-45832095B4D2}" type="PERCENTAGE">
                      <a:rPr lang="en-US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842-42D1-AA72-31EFC315E096}"/>
                </c:ext>
              </c:extLst>
            </c:dLbl>
            <c:dLbl>
              <c:idx val="1"/>
              <c:layout>
                <c:manualLayout>
                  <c:x val="0.19493980910351227"/>
                  <c:y val="-0.2211705263892551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He</a:t>
                    </a:r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FF056CB0-C492-44EF-AE2E-C9DAF34E9E3F}" type="PERCENTAGE">
                      <a:rPr lang="en-US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42-42D1-AA72-31EFC315E09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  <a:r>
                      <a:rPr lang="en-US" sz="14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</a:p>
                  <a:p>
                    <a:r>
                      <a:rPr lang="en-US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15%</a:t>
                    </a:r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842-42D1-AA72-31EFC315E09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Др.</a:t>
                    </a:r>
                    <a:endParaRPr lang="ru-RU" sz="1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42-42D1-AA72-31EFC315E0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Натрий</c:v>
                </c:pt>
                <c:pt idx="1">
                  <c:v>Гелий</c:v>
                </c:pt>
                <c:pt idx="2">
                  <c:v>Водород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</c:v>
                </c:pt>
                <c:pt idx="1">
                  <c:v>39</c:v>
                </c:pt>
                <c:pt idx="2">
                  <c:v>15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42-42D1-AA72-31EFC315E096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140833049775845"/>
          <c:y val="0.84461387003710409"/>
          <c:w val="0.57974439121515398"/>
          <c:h val="0.129817942425273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Венера</a:t>
            </a:r>
          </a:p>
        </c:rich>
      </c:tx>
      <c:layout>
        <c:manualLayout>
          <c:xMode val="edge"/>
          <c:yMode val="edge"/>
          <c:x val="0.6716352023007782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6926123688120615E-2"/>
          <c:w val="1"/>
          <c:h val="0.798615006487139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Венера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00000"/>
                    </a:schemeClr>
                  </a:gs>
                  <a:gs pos="100000">
                    <a:schemeClr val="accent1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2-33DC-42C8-AC93-8935A8610AD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00000"/>
                    </a:schemeClr>
                  </a:gs>
                  <a:gs pos="100000">
                    <a:schemeClr val="accent2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3-33DC-42C8-AC93-8935A8610AD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00000"/>
                    </a:schemeClr>
                  </a:gs>
                  <a:gs pos="100000">
                    <a:schemeClr val="accent3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4-33DC-42C8-AC93-8935A8610AD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00000"/>
                    </a:schemeClr>
                  </a:gs>
                  <a:gs pos="100000">
                    <a:schemeClr val="accent4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1-33DC-42C8-AC93-8935A8610AD9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</a:t>
                    </a:r>
                    <a:r>
                      <a:rPr lang="en-US" sz="14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4090D57A-91D4-4D12-BB7F-019CF27D2F25}" type="PERCENTAGE">
                      <a:rPr lang="en-US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3DC-42C8-AC93-8935A8610AD9}"/>
                </c:ext>
              </c:extLst>
            </c:dLbl>
            <c:dLbl>
              <c:idx val="1"/>
              <c:layout>
                <c:manualLayout>
                  <c:x val="2.0707573613925088E-2"/>
                  <c:y val="7.450616037743629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lang="en-US" sz="14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B0696E87-D37C-4073-8ABD-03E65FE51853}" type="PERCENTAGE">
                      <a:rPr lang="en-US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DC-42C8-AC93-8935A8610AD9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r>
                      <a:rPr lang="en-US" sz="14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FAD52123-C420-4303-AD54-30C86BED5D5E}" type="PERCENTAGE">
                      <a:rPr lang="en-US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3DC-42C8-AC93-8935A8610AD9}"/>
                </c:ext>
              </c:extLst>
            </c:dLbl>
            <c:dLbl>
              <c:idx val="3"/>
              <c:layout>
                <c:manualLayout>
                  <c:x val="7.501406708054438E-2"/>
                  <c:y val="0.12873842068781979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  <a:r>
                      <a:rPr lang="en-US" sz="14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en-US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3DC-42C8-AC93-8935A8610A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Углекислый газ</c:v>
                </c:pt>
                <c:pt idx="1">
                  <c:v>Азот</c:v>
                </c:pt>
                <c:pt idx="2">
                  <c:v>Кислород</c:v>
                </c:pt>
                <c:pt idx="3">
                  <c:v>Вода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96</c:v>
                </c:pt>
                <c:pt idx="1">
                  <c:v>4</c:v>
                </c:pt>
                <c:pt idx="2">
                  <c:v>1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C-42C8-AC93-8935A8610AD9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864131890869887"/>
          <c:y val="0.84381909088703244"/>
          <c:w val="0.49711076040690977"/>
          <c:h val="0.128990589723058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Марс</a:t>
            </a:r>
          </a:p>
        </c:rich>
      </c:tx>
      <c:layout>
        <c:manualLayout>
          <c:xMode val="edge"/>
          <c:yMode val="edge"/>
          <c:x val="0.70268655543282266"/>
          <c:y val="3.6388132438794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1932793050226578"/>
          <c:w val="1"/>
          <c:h val="0.757573226721709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Марс</c:v>
                </c:pt>
              </c:strCache>
            </c:strRef>
          </c:tx>
          <c:explosion val="36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00000"/>
                    </a:schemeClr>
                  </a:gs>
                  <a:gs pos="100000">
                    <a:schemeClr val="accent6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2-DA96-4729-98D6-E255AD4D3B2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00000"/>
                    </a:schemeClr>
                  </a:gs>
                  <a:gs pos="100000">
                    <a:schemeClr val="accent5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3-DA96-4729-98D6-E255AD4D3B2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00000"/>
                    </a:schemeClr>
                  </a:gs>
                  <a:gs pos="100000">
                    <a:schemeClr val="accent4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4-DA96-4729-98D6-E255AD4D3B2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8000"/>
                      <a:lumMod val="100000"/>
                    </a:schemeClr>
                  </a:gs>
                  <a:gs pos="100000">
                    <a:schemeClr val="accent6">
                      <a:lumMod val="60000"/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1-DA96-4729-98D6-E255AD4D3B27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8000"/>
                      <a:lumMod val="100000"/>
                    </a:schemeClr>
                  </a:gs>
                  <a:gs pos="100000">
                    <a:schemeClr val="accent5">
                      <a:lumMod val="60000"/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5-DA96-4729-98D6-E255AD4D3B27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b="1" baseline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CO</a:t>
                    </a:r>
                    <a:r>
                      <a:rPr lang="en-US" sz="1400" b="1" baseline="-2500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52A44FAA-1233-4735-AC1F-7FBD2895EE1D}" type="PERCENTAGE">
                      <a:rPr lang="en-US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A96-4729-98D6-E255AD4D3B27}"/>
                </c:ext>
              </c:extLst>
            </c:dLbl>
            <c:dLbl>
              <c:idx val="1"/>
              <c:layout>
                <c:manualLayout>
                  <c:x val="-4.8990816816091472E-2"/>
                  <c:y val="9.691627291290343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lang="en-US" sz="14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28BB25FE-FA87-41E9-B3E6-A7C482E827C5}" type="PERCENTAGE">
                      <a:rPr lang="en-US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A96-4729-98D6-E255AD4D3B27}"/>
                </c:ext>
              </c:extLst>
            </c:dLbl>
            <c:dLbl>
              <c:idx val="2"/>
              <c:layout>
                <c:manualLayout>
                  <c:x val="-1.0991427512282869E-2"/>
                  <c:y val="-2.4258754959196268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Ar</a:t>
                    </a:r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fld id="{F697387F-C98A-467A-BB3E-E1633ED5DA95}" type="PERCENTAGE">
                      <a:rPr lang="en-US" sz="1400" b="1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en-US" sz="1400" b="1" baseline="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A96-4729-98D6-E255AD4D3B27}"/>
                </c:ext>
              </c:extLst>
            </c:dLbl>
            <c:dLbl>
              <c:idx val="3"/>
              <c:layout>
                <c:manualLayout>
                  <c:x val="9.2247114731839788E-2"/>
                  <c:y val="6.826196115800832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</a:t>
                    </a:r>
                    <a:r>
                      <a:rPr lang="en-US" sz="14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r>
                      <a:rPr lang="en-US" sz="1400" b="1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
</a:t>
                    </a:r>
                    <a:r>
                      <a:rPr lang="en-US" sz="1400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A96-4729-98D6-E255AD4D3B2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96-4729-98D6-E255AD4D3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Углекислый газ</c:v>
                </c:pt>
                <c:pt idx="1">
                  <c:v>Озот</c:v>
                </c:pt>
                <c:pt idx="2">
                  <c:v>Аргон</c:v>
                </c:pt>
                <c:pt idx="3">
                  <c:v>Угарный газ</c:v>
                </c:pt>
                <c:pt idx="4">
                  <c:v>Вода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95</c:v>
                </c:pt>
                <c:pt idx="1">
                  <c:v>2.5</c:v>
                </c:pt>
                <c:pt idx="2" formatCode="d\-mmm">
                  <c:v>2</c:v>
                </c:pt>
                <c:pt idx="3">
                  <c:v>0.1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6-4729-98D6-E255AD4D3B2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5468298132794516E-2"/>
          <c:y val="0.82100986459030401"/>
          <c:w val="0.89607881499537612"/>
          <c:h val="0.153421980724158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</a:p>
        </c:rich>
      </c:tx>
      <c:layout>
        <c:manualLayout>
          <c:xMode val="edge"/>
          <c:yMode val="edge"/>
          <c:x val="0.58544271467752207"/>
          <c:y val="8.40336134453781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2556904651624429"/>
          <c:w val="1"/>
          <c:h val="0.731874214252630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Земля</c:v>
                </c:pt>
              </c:strCache>
            </c:strRef>
          </c:tx>
          <c:explosion val="25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00000"/>
                    </a:schemeClr>
                  </a:gs>
                  <a:gs pos="100000">
                    <a:schemeClr val="accent2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3-5D14-4574-B1A0-01E81672982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00000"/>
                    </a:schemeClr>
                  </a:gs>
                  <a:gs pos="100000">
                    <a:schemeClr val="accent4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5-5D14-4574-B1A0-01E81672982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tint val="98000"/>
                      <a:lumMod val="100000"/>
                    </a:schemeClr>
                  </a:gs>
                  <a:gs pos="100000">
                    <a:schemeClr val="accent6">
                      <a:shade val="88000"/>
                      <a:lumMod val="88000"/>
                    </a:schemeClr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38100" dir="5400000" rotWithShape="0">
                  <a:srgbClr val="000000">
                    <a:alpha val="6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>
                  <a:rot lat="0" lon="0" rev="1200000"/>
                </a:lightRig>
              </a:scene3d>
              <a:sp3d>
                <a:bevelT w="38100" h="12700"/>
              </a:sp3d>
            </c:spPr>
            <c:extLst>
              <c:ext xmlns:c16="http://schemas.microsoft.com/office/drawing/2014/chart" uri="{C3380CC4-5D6E-409C-BE32-E72D297353CC}">
                <c16:uniqueId val="{00000004-5D14-4574-B1A0-01E81672982C}"/>
              </c:ext>
            </c:extLst>
          </c:dPt>
          <c:dLbls>
            <c:dLbl>
              <c:idx val="0"/>
              <c:layout>
                <c:manualLayout>
                  <c:x val="-8.8062635878798076E-2"/>
                  <c:y val="-5.882352941176470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</a:t>
                    </a:r>
                    <a:r>
                      <a:rPr lang="en-US" sz="14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</a:p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77%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D14-4574-B1A0-01E81672982C}"/>
                </c:ext>
              </c:extLst>
            </c:dLbl>
            <c:dLbl>
              <c:idx val="1"/>
              <c:layout>
                <c:manualLayout>
                  <c:x val="0.13796479621011692"/>
                  <c:y val="0.10504201680672265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O</a:t>
                    </a:r>
                    <a:r>
                      <a:rPr lang="en-US" sz="1400" b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</a:p>
                  <a:p>
                    <a:fld id="{CCA0ECF9-2552-46E0-972B-86CCC7E9E9E9}" type="PERCENTAGE">
                      <a:rPr lang="en-US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14-4574-B1A0-01E81672982C}"/>
                </c:ext>
              </c:extLst>
            </c:dLbl>
            <c:dLbl>
              <c:idx val="2"/>
              <c:layout>
                <c:manualLayout>
                  <c:x val="2.0547948371719499E-2"/>
                  <c:y val="7.563025210084033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Ar</a:t>
                    </a:r>
                  </a:p>
                  <a:p>
                    <a:fld id="{489A0FEA-D4DD-42BF-B6D0-0935E2B2FCBC}" type="PERCENTAGE">
                      <a:rPr lang="en-US" sz="1400" b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/>
                      <a:t>[ПРОЦЕНТ]</a:t>
                    </a:fld>
                    <a:endParaRPr lang="ru-RU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D14-4574-B1A0-01E8167298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Азот</c:v>
                </c:pt>
                <c:pt idx="1">
                  <c:v>Килород</c:v>
                </c:pt>
                <c:pt idx="2">
                  <c:v>Аргон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77</c:v>
                </c:pt>
                <c:pt idx="1">
                  <c:v>21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14-4574-B1A0-01E81672982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1480471678822"/>
          <c:y val="0.83893702268510773"/>
          <c:w val="0.4136454439160458"/>
          <c:h val="0.13381338391315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B8C3B-6C27-4981-A2C8-CAE78EF0674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2C757E4-39C6-4D73-9116-6ADA90E9F915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61C9B4BF-8B56-4F64-9B39-875846829DB2}" type="parTrans" cxnId="{05E99718-D018-4F0A-A045-48C09B8E3390}">
      <dgm:prSet/>
      <dgm:spPr/>
      <dgm:t>
        <a:bodyPr/>
        <a:lstStyle/>
        <a:p>
          <a:endParaRPr lang="ru-RU"/>
        </a:p>
      </dgm:t>
    </dgm:pt>
    <dgm:pt modelId="{9DBF5506-068D-47F3-BF61-5FCFF969CB7A}" type="sibTrans" cxnId="{05E99718-D018-4F0A-A045-48C09B8E3390}">
      <dgm:prSet/>
      <dgm:spPr/>
      <dgm:t>
        <a:bodyPr/>
        <a:lstStyle/>
        <a:p>
          <a:endParaRPr lang="ru-RU"/>
        </a:p>
      </dgm:t>
    </dgm:pt>
    <dgm:pt modelId="{E1F97477-B7BB-404A-A7F4-0C2B2DB6D9BA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D507C5F3-6842-49C3-8959-63B44544DA6F}" type="parTrans" cxnId="{AC1B5D21-C9D8-4F57-9B25-FBDA7E66BCE1}">
      <dgm:prSet/>
      <dgm:spPr/>
      <dgm:t>
        <a:bodyPr/>
        <a:lstStyle/>
        <a:p>
          <a:endParaRPr lang="ru-RU"/>
        </a:p>
      </dgm:t>
    </dgm:pt>
    <dgm:pt modelId="{6447C259-CEB2-46A9-867C-B2A4A8B7FABD}" type="sibTrans" cxnId="{AC1B5D21-C9D8-4F57-9B25-FBDA7E66BCE1}">
      <dgm:prSet/>
      <dgm:spPr/>
      <dgm:t>
        <a:bodyPr/>
        <a:lstStyle/>
        <a:p>
          <a:endParaRPr lang="ru-RU"/>
        </a:p>
      </dgm:t>
    </dgm:pt>
    <dgm:pt modelId="{6D7219FC-1BBB-46C2-BD28-8B0B0E2E476B}">
      <dgm:prSet phldrT="[Текст]"/>
      <dgm:spPr/>
      <dgm:t>
        <a:bodyPr/>
        <a:lstStyle/>
        <a:p>
          <a:r>
            <a:rPr lang="ru-RU" dirty="0" smtClean="0"/>
            <a:t>.</a:t>
          </a:r>
          <a:endParaRPr lang="ru-RU" dirty="0"/>
        </a:p>
      </dgm:t>
    </dgm:pt>
    <dgm:pt modelId="{DD3E6B1A-BC81-4D2B-A2F1-A88610E0E791}" type="parTrans" cxnId="{C519775A-E21F-40C0-B7FE-7BC5BE75C0AB}">
      <dgm:prSet/>
      <dgm:spPr/>
      <dgm:t>
        <a:bodyPr/>
        <a:lstStyle/>
        <a:p>
          <a:endParaRPr lang="ru-RU"/>
        </a:p>
      </dgm:t>
    </dgm:pt>
    <dgm:pt modelId="{1063A2CF-B872-48E3-B06A-A9F6930EA6EA}" type="sibTrans" cxnId="{C519775A-E21F-40C0-B7FE-7BC5BE75C0AB}">
      <dgm:prSet/>
      <dgm:spPr/>
      <dgm:t>
        <a:bodyPr/>
        <a:lstStyle/>
        <a:p>
          <a:endParaRPr lang="ru-RU"/>
        </a:p>
      </dgm:t>
    </dgm:pt>
    <dgm:pt modelId="{F5E0BCF0-3A0A-4849-922D-5BCB13728844}" type="pres">
      <dgm:prSet presAssocID="{180B8C3B-6C27-4981-A2C8-CAE78EF06740}" presName="arrowDiagram" presStyleCnt="0">
        <dgm:presLayoutVars>
          <dgm:chMax val="5"/>
          <dgm:dir/>
          <dgm:resizeHandles val="exact"/>
        </dgm:presLayoutVars>
      </dgm:prSet>
      <dgm:spPr/>
    </dgm:pt>
    <dgm:pt modelId="{1802D6CD-134D-41CE-A575-B218B9A75893}" type="pres">
      <dgm:prSet presAssocID="{180B8C3B-6C27-4981-A2C8-CAE78EF06740}" presName="arrow" presStyleLbl="bgShp" presStyleIdx="0" presStyleCnt="1" custAng="21437772" custScaleX="104980" custScaleY="38916" custLinFactNeighborX="-500" custLinFactNeighborY="36697"/>
      <dgm:spPr/>
    </dgm:pt>
    <dgm:pt modelId="{A60CECA4-C470-4416-9409-10256CBE41CB}" type="pres">
      <dgm:prSet presAssocID="{180B8C3B-6C27-4981-A2C8-CAE78EF06740}" presName="arrowDiagram3" presStyleCnt="0"/>
      <dgm:spPr/>
    </dgm:pt>
    <dgm:pt modelId="{E9B83268-7ED5-439C-809F-4E326327A232}" type="pres">
      <dgm:prSet presAssocID="{32C757E4-39C6-4D73-9116-6ADA90E9F915}" presName="bullet3a" presStyleLbl="node1" presStyleIdx="0" presStyleCnt="3" custLinFactX="-369982" custLinFactNeighborX="-400000" custLinFactNeighborY="48828"/>
      <dgm:spPr/>
    </dgm:pt>
    <dgm:pt modelId="{3950E6E8-C229-4DD7-8170-2F39C880290E}" type="pres">
      <dgm:prSet presAssocID="{32C757E4-39C6-4D73-9116-6ADA90E9F915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FFC5C-2E1D-4ECE-9A8C-ABC1DE5414E1}" type="pres">
      <dgm:prSet presAssocID="{E1F97477-B7BB-404A-A7F4-0C2B2DB6D9BA}" presName="bullet3b" presStyleLbl="node1" presStyleIdx="1" presStyleCnt="3"/>
      <dgm:spPr/>
    </dgm:pt>
    <dgm:pt modelId="{92A44E15-43C5-44E2-A5D8-8595C82C0696}" type="pres">
      <dgm:prSet presAssocID="{E1F97477-B7BB-404A-A7F4-0C2B2DB6D9BA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B8D91-03B1-46E6-A5AC-6B316D63DD04}" type="pres">
      <dgm:prSet presAssocID="{6D7219FC-1BBB-46C2-BD28-8B0B0E2E476B}" presName="bullet3c" presStyleLbl="node1" presStyleIdx="2" presStyleCnt="3" custLinFactX="100000" custLinFactNeighborX="113341" custLinFactNeighborY="-15024"/>
      <dgm:spPr/>
    </dgm:pt>
    <dgm:pt modelId="{506781C6-F502-43DC-8F69-9CEA17805C53}" type="pres">
      <dgm:prSet presAssocID="{6D7219FC-1BBB-46C2-BD28-8B0B0E2E476B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19775A-E21F-40C0-B7FE-7BC5BE75C0AB}" srcId="{180B8C3B-6C27-4981-A2C8-CAE78EF06740}" destId="{6D7219FC-1BBB-46C2-BD28-8B0B0E2E476B}" srcOrd="2" destOrd="0" parTransId="{DD3E6B1A-BC81-4D2B-A2F1-A88610E0E791}" sibTransId="{1063A2CF-B872-48E3-B06A-A9F6930EA6EA}"/>
    <dgm:cxn modelId="{AC1B5D21-C9D8-4F57-9B25-FBDA7E66BCE1}" srcId="{180B8C3B-6C27-4981-A2C8-CAE78EF06740}" destId="{E1F97477-B7BB-404A-A7F4-0C2B2DB6D9BA}" srcOrd="1" destOrd="0" parTransId="{D507C5F3-6842-49C3-8959-63B44544DA6F}" sibTransId="{6447C259-CEB2-46A9-867C-B2A4A8B7FABD}"/>
    <dgm:cxn modelId="{05E99718-D018-4F0A-A045-48C09B8E3390}" srcId="{180B8C3B-6C27-4981-A2C8-CAE78EF06740}" destId="{32C757E4-39C6-4D73-9116-6ADA90E9F915}" srcOrd="0" destOrd="0" parTransId="{61C9B4BF-8B56-4F64-9B39-875846829DB2}" sibTransId="{9DBF5506-068D-47F3-BF61-5FCFF969CB7A}"/>
    <dgm:cxn modelId="{679D5F81-1EB6-4A26-AC40-99AC0B53C23A}" type="presOf" srcId="{6D7219FC-1BBB-46C2-BD28-8B0B0E2E476B}" destId="{506781C6-F502-43DC-8F69-9CEA17805C53}" srcOrd="0" destOrd="0" presId="urn:microsoft.com/office/officeart/2005/8/layout/arrow2"/>
    <dgm:cxn modelId="{B186108E-D093-412E-A8F3-E8A8180C92D9}" type="presOf" srcId="{180B8C3B-6C27-4981-A2C8-CAE78EF06740}" destId="{F5E0BCF0-3A0A-4849-922D-5BCB13728844}" srcOrd="0" destOrd="0" presId="urn:microsoft.com/office/officeart/2005/8/layout/arrow2"/>
    <dgm:cxn modelId="{7CA1850D-C1D6-4FE6-9E8E-272E6DCE2753}" type="presOf" srcId="{32C757E4-39C6-4D73-9116-6ADA90E9F915}" destId="{3950E6E8-C229-4DD7-8170-2F39C880290E}" srcOrd="0" destOrd="0" presId="urn:microsoft.com/office/officeart/2005/8/layout/arrow2"/>
    <dgm:cxn modelId="{CF8556D5-F7CB-4DAC-A0EA-36D3DFC30081}" type="presOf" srcId="{E1F97477-B7BB-404A-A7F4-0C2B2DB6D9BA}" destId="{92A44E15-43C5-44E2-A5D8-8595C82C0696}" srcOrd="0" destOrd="0" presId="urn:microsoft.com/office/officeart/2005/8/layout/arrow2"/>
    <dgm:cxn modelId="{FB79B922-27A0-4E06-8C20-8199EBA7BF52}" type="presParOf" srcId="{F5E0BCF0-3A0A-4849-922D-5BCB13728844}" destId="{1802D6CD-134D-41CE-A575-B218B9A75893}" srcOrd="0" destOrd="0" presId="urn:microsoft.com/office/officeart/2005/8/layout/arrow2"/>
    <dgm:cxn modelId="{4BC6F276-A79A-45D9-897E-CA5F236EE416}" type="presParOf" srcId="{F5E0BCF0-3A0A-4849-922D-5BCB13728844}" destId="{A60CECA4-C470-4416-9409-10256CBE41CB}" srcOrd="1" destOrd="0" presId="urn:microsoft.com/office/officeart/2005/8/layout/arrow2"/>
    <dgm:cxn modelId="{D201F299-0A4A-45E4-848D-7390F103BED9}" type="presParOf" srcId="{A60CECA4-C470-4416-9409-10256CBE41CB}" destId="{E9B83268-7ED5-439C-809F-4E326327A232}" srcOrd="0" destOrd="0" presId="urn:microsoft.com/office/officeart/2005/8/layout/arrow2"/>
    <dgm:cxn modelId="{09BE5CE4-796E-4C3D-B727-C075DB5D012F}" type="presParOf" srcId="{A60CECA4-C470-4416-9409-10256CBE41CB}" destId="{3950E6E8-C229-4DD7-8170-2F39C880290E}" srcOrd="1" destOrd="0" presId="urn:microsoft.com/office/officeart/2005/8/layout/arrow2"/>
    <dgm:cxn modelId="{8C9E2330-73A0-4548-804F-D9A401235387}" type="presParOf" srcId="{A60CECA4-C470-4416-9409-10256CBE41CB}" destId="{979FFC5C-2E1D-4ECE-9A8C-ABC1DE5414E1}" srcOrd="2" destOrd="0" presId="urn:microsoft.com/office/officeart/2005/8/layout/arrow2"/>
    <dgm:cxn modelId="{169D0C64-F1BA-46A4-ADD0-3E03F5E0FFFF}" type="presParOf" srcId="{A60CECA4-C470-4416-9409-10256CBE41CB}" destId="{92A44E15-43C5-44E2-A5D8-8595C82C0696}" srcOrd="3" destOrd="0" presId="urn:microsoft.com/office/officeart/2005/8/layout/arrow2"/>
    <dgm:cxn modelId="{85619647-403A-4B6F-A91D-632531036CC3}" type="presParOf" srcId="{A60CECA4-C470-4416-9409-10256CBE41CB}" destId="{7D6B8D91-03B1-46E6-A5AC-6B316D63DD04}" srcOrd="4" destOrd="0" presId="urn:microsoft.com/office/officeart/2005/8/layout/arrow2"/>
    <dgm:cxn modelId="{F80DAF1A-7E92-4FA8-A646-DDF4E26B2F4F}" type="presParOf" srcId="{A60CECA4-C470-4416-9409-10256CBE41CB}" destId="{506781C6-F502-43DC-8F69-9CEA17805C53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6B8536-A67F-4D75-A7F1-7782E35A49E3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5747135-BBDD-4A3F-B867-775A43ADA324}">
      <dgm:prSet phldrT="[Текст]"/>
      <dgm:spPr/>
      <dgm:t>
        <a:bodyPr/>
        <a:lstStyle/>
        <a:p>
          <a:r>
            <a:rPr lang="en-US" dirty="0" smtClean="0"/>
            <a:t>MgSiO</a:t>
          </a:r>
          <a:r>
            <a:rPr lang="en-US" baseline="-25000" dirty="0" smtClean="0"/>
            <a:t>6</a:t>
          </a:r>
          <a:endParaRPr lang="ru-RU" baseline="-25000" dirty="0"/>
        </a:p>
      </dgm:t>
    </dgm:pt>
    <dgm:pt modelId="{412E279F-CE01-40D3-985B-5C109FC2C8C3}" type="parTrans" cxnId="{FBFF9B3E-EBBD-46F7-B2EC-F0EABBCD5ECA}">
      <dgm:prSet/>
      <dgm:spPr/>
      <dgm:t>
        <a:bodyPr/>
        <a:lstStyle/>
        <a:p>
          <a:endParaRPr lang="ru-RU"/>
        </a:p>
      </dgm:t>
    </dgm:pt>
    <dgm:pt modelId="{F3FA9E2B-62F8-4440-82FA-C77D0605AF80}" type="sibTrans" cxnId="{FBFF9B3E-EBBD-46F7-B2EC-F0EABBCD5ECA}">
      <dgm:prSet/>
      <dgm:spPr/>
      <dgm:t>
        <a:bodyPr/>
        <a:lstStyle/>
        <a:p>
          <a:endParaRPr lang="ru-RU"/>
        </a:p>
      </dgm:t>
    </dgm:pt>
    <dgm:pt modelId="{CA92B854-266C-4CCC-BA57-E94522C15CB8}">
      <dgm:prSet phldrT="[Текст]"/>
      <dgm:spPr/>
      <dgm:t>
        <a:bodyPr/>
        <a:lstStyle/>
        <a:p>
          <a:r>
            <a:rPr lang="en-US" dirty="0" smtClean="0"/>
            <a:t>MgSi</a:t>
          </a:r>
          <a:r>
            <a:rPr lang="en-US" baseline="-25000" dirty="0" smtClean="0"/>
            <a:t>3</a:t>
          </a:r>
          <a:r>
            <a:rPr lang="en-US" dirty="0" smtClean="0"/>
            <a:t>O</a:t>
          </a:r>
          <a:r>
            <a:rPr lang="en-US" baseline="-25000" dirty="0" smtClean="0"/>
            <a:t>12</a:t>
          </a:r>
          <a:endParaRPr lang="ru-RU" baseline="-25000" dirty="0"/>
        </a:p>
      </dgm:t>
    </dgm:pt>
    <dgm:pt modelId="{AAA0920E-D42C-4832-A20C-96A0B5A18746}" type="parTrans" cxnId="{0F4950F1-00D8-491B-BA21-409FE91F99CB}">
      <dgm:prSet/>
      <dgm:spPr/>
      <dgm:t>
        <a:bodyPr/>
        <a:lstStyle/>
        <a:p>
          <a:endParaRPr lang="ru-RU"/>
        </a:p>
      </dgm:t>
    </dgm:pt>
    <dgm:pt modelId="{7FCF1DC1-FA84-475C-A665-0544ED4D9E91}" type="sibTrans" cxnId="{0F4950F1-00D8-491B-BA21-409FE91F99CB}">
      <dgm:prSet/>
      <dgm:spPr/>
      <dgm:t>
        <a:bodyPr/>
        <a:lstStyle/>
        <a:p>
          <a:endParaRPr lang="ru-RU"/>
        </a:p>
      </dgm:t>
    </dgm:pt>
    <dgm:pt modelId="{6C98EC6A-C4EC-4BE8-9306-087DB0606895}">
      <dgm:prSet phldrT="[Текст]"/>
      <dgm:spPr/>
      <dgm:t>
        <a:bodyPr/>
        <a:lstStyle/>
        <a:p>
          <a:r>
            <a:rPr lang="en-US" dirty="0" smtClean="0"/>
            <a:t>MgSiO</a:t>
          </a:r>
          <a:r>
            <a:rPr lang="en-US" baseline="-25000" dirty="0" smtClean="0"/>
            <a:t>3</a:t>
          </a:r>
          <a:endParaRPr lang="ru-RU" baseline="-25000" dirty="0"/>
        </a:p>
      </dgm:t>
    </dgm:pt>
    <dgm:pt modelId="{AC9A8A76-C92A-4EA4-A7B8-ADCCAD680260}" type="sibTrans" cxnId="{0E7F4075-1186-4F3B-B532-96AD5CF37D03}">
      <dgm:prSet/>
      <dgm:spPr/>
      <dgm:t>
        <a:bodyPr/>
        <a:lstStyle/>
        <a:p>
          <a:endParaRPr lang="ru-RU"/>
        </a:p>
      </dgm:t>
    </dgm:pt>
    <dgm:pt modelId="{8AE71DB0-3946-4EAB-82AC-69CE67F568F7}" type="parTrans" cxnId="{0E7F4075-1186-4F3B-B532-96AD5CF37D03}">
      <dgm:prSet/>
      <dgm:spPr/>
      <dgm:t>
        <a:bodyPr/>
        <a:lstStyle/>
        <a:p>
          <a:endParaRPr lang="ru-RU"/>
        </a:p>
      </dgm:t>
    </dgm:pt>
    <dgm:pt modelId="{DC6F3C3F-6114-4FDB-B5A2-03E2B2C4A28E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Больше кислорода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824A9528-42D1-472F-BF7B-625269497C71}" type="sibTrans" cxnId="{B88ED1E7-1184-498E-B2A6-D14A163251C6}">
      <dgm:prSet/>
      <dgm:spPr/>
      <dgm:t>
        <a:bodyPr/>
        <a:lstStyle/>
        <a:p>
          <a:endParaRPr lang="ru-RU"/>
        </a:p>
      </dgm:t>
    </dgm:pt>
    <dgm:pt modelId="{026F5483-0171-4B89-BCA9-F7B52EDD2C4C}" type="parTrans" cxnId="{B88ED1E7-1184-498E-B2A6-D14A163251C6}">
      <dgm:prSet/>
      <dgm:spPr/>
      <dgm:t>
        <a:bodyPr/>
        <a:lstStyle/>
        <a:p>
          <a:endParaRPr lang="ru-RU"/>
        </a:p>
      </dgm:t>
    </dgm:pt>
    <dgm:pt modelId="{750FFE49-568F-49A7-B5F5-36DBE7630AAB}" type="pres">
      <dgm:prSet presAssocID="{756B8536-A67F-4D75-A7F1-7782E35A49E3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67107B-D0AC-4D86-A05B-B88987A636CA}" type="pres">
      <dgm:prSet presAssocID="{756B8536-A67F-4D75-A7F1-7782E35A49E3}" presName="ellipse" presStyleLbl="trBgShp" presStyleIdx="0" presStyleCnt="1" custScaleX="67054" custScaleY="77678" custLinFactNeighborX="-18449" custLinFactNeighborY="47991"/>
      <dgm:spPr/>
    </dgm:pt>
    <dgm:pt modelId="{3D292E99-C5D9-4D77-8631-F6E1A932FB8A}" type="pres">
      <dgm:prSet presAssocID="{756B8536-A67F-4D75-A7F1-7782E35A49E3}" presName="arrow1" presStyleLbl="fgShp" presStyleIdx="0" presStyleCnt="1" custLinFactX="-8000" custLinFactNeighborX="-100000" custLinFactNeighborY="-43750"/>
      <dgm:spPr/>
    </dgm:pt>
    <dgm:pt modelId="{977789C8-EF0B-4FD4-92D5-8A11F85656E0}" type="pres">
      <dgm:prSet presAssocID="{756B8536-A67F-4D75-A7F1-7782E35A49E3}" presName="rectangle" presStyleLbl="revTx" presStyleIdx="0" presStyleCnt="1" custLinFactY="-81666" custLinFactNeighborX="-2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BD64B-BEA5-4C3D-99DA-A9D1955B2A38}" type="pres">
      <dgm:prSet presAssocID="{CA92B854-266C-4CCC-BA57-E94522C15CB8}" presName="item1" presStyleLbl="node1" presStyleIdx="0" presStyleCnt="3" custScaleY="66666" custLinFactY="52756" custLinFactNeighborX="-687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EE667-2062-4E60-B3FF-1C724215DC26}" type="pres">
      <dgm:prSet presAssocID="{6C98EC6A-C4EC-4BE8-9306-087DB0606895}" presName="item2" presStyleLbl="node1" presStyleIdx="1" presStyleCnt="3" custScaleX="101110" custScaleY="66668" custLinFactNeighborX="57222" custLinFactNeighborY="216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B5D7B-C57C-4143-840D-E9CD690579D9}" type="pres">
      <dgm:prSet presAssocID="{DC6F3C3F-6114-4FDB-B5A2-03E2B2C4A28E}" presName="item3" presStyleLbl="node1" presStyleIdx="2" presStyleCnt="3" custScaleX="96666" custScaleY="72221" custLinFactX="-55000" custLinFactNeighborX="-100000" custLinFactNeighborY="46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548DC-E88A-4752-ACDB-BC09D57C4BB4}" type="pres">
      <dgm:prSet presAssocID="{756B8536-A67F-4D75-A7F1-7782E35A49E3}" presName="funnel" presStyleLbl="trAlignAcc1" presStyleIdx="0" presStyleCnt="1" custScaleX="83571" custScaleY="66964" custLinFactNeighborX="-19285" custLinFactNeighborY="11161"/>
      <dgm:spPr/>
    </dgm:pt>
  </dgm:ptLst>
  <dgm:cxnLst>
    <dgm:cxn modelId="{FBFF9B3E-EBBD-46F7-B2EC-F0EABBCD5ECA}" srcId="{756B8536-A67F-4D75-A7F1-7782E35A49E3}" destId="{A5747135-BBDD-4A3F-B867-775A43ADA324}" srcOrd="0" destOrd="0" parTransId="{412E279F-CE01-40D3-985B-5C109FC2C8C3}" sibTransId="{F3FA9E2B-62F8-4440-82FA-C77D0605AF80}"/>
    <dgm:cxn modelId="{2D77650F-7FE8-4CC5-AE4F-A2040A5FADCA}" type="presOf" srcId="{6C98EC6A-C4EC-4BE8-9306-087DB0606895}" destId="{5EFBD64B-BEA5-4C3D-99DA-A9D1955B2A38}" srcOrd="0" destOrd="0" presId="urn:microsoft.com/office/officeart/2005/8/layout/funnel1"/>
    <dgm:cxn modelId="{636B1021-7D36-4D78-944D-19A41702A786}" type="presOf" srcId="{CA92B854-266C-4CCC-BA57-E94522C15CB8}" destId="{912EE667-2062-4E60-B3FF-1C724215DC26}" srcOrd="0" destOrd="0" presId="urn:microsoft.com/office/officeart/2005/8/layout/funnel1"/>
    <dgm:cxn modelId="{23D70004-A6ED-4B5D-8B13-81FA4D9748A3}" type="presOf" srcId="{A5747135-BBDD-4A3F-B867-775A43ADA324}" destId="{429B5D7B-C57C-4143-840D-E9CD690579D9}" srcOrd="0" destOrd="0" presId="urn:microsoft.com/office/officeart/2005/8/layout/funnel1"/>
    <dgm:cxn modelId="{B88ED1E7-1184-498E-B2A6-D14A163251C6}" srcId="{756B8536-A67F-4D75-A7F1-7782E35A49E3}" destId="{DC6F3C3F-6114-4FDB-B5A2-03E2B2C4A28E}" srcOrd="3" destOrd="0" parTransId="{026F5483-0171-4B89-BCA9-F7B52EDD2C4C}" sibTransId="{824A9528-42D1-472F-BF7B-625269497C71}"/>
    <dgm:cxn modelId="{0F4950F1-00D8-491B-BA21-409FE91F99CB}" srcId="{756B8536-A67F-4D75-A7F1-7782E35A49E3}" destId="{CA92B854-266C-4CCC-BA57-E94522C15CB8}" srcOrd="1" destOrd="0" parTransId="{AAA0920E-D42C-4832-A20C-96A0B5A18746}" sibTransId="{7FCF1DC1-FA84-475C-A665-0544ED4D9E91}"/>
    <dgm:cxn modelId="{B317BCD0-F469-45F1-A548-888F142D0E46}" type="presOf" srcId="{756B8536-A67F-4D75-A7F1-7782E35A49E3}" destId="{750FFE49-568F-49A7-B5F5-36DBE7630AAB}" srcOrd="0" destOrd="0" presId="urn:microsoft.com/office/officeart/2005/8/layout/funnel1"/>
    <dgm:cxn modelId="{0E7F4075-1186-4F3B-B532-96AD5CF37D03}" srcId="{756B8536-A67F-4D75-A7F1-7782E35A49E3}" destId="{6C98EC6A-C4EC-4BE8-9306-087DB0606895}" srcOrd="2" destOrd="0" parTransId="{8AE71DB0-3946-4EAB-82AC-69CE67F568F7}" sibTransId="{AC9A8A76-C92A-4EA4-A7B8-ADCCAD680260}"/>
    <dgm:cxn modelId="{0DA0DFFD-49F4-48B6-A63D-38D515B65AC0}" type="presOf" srcId="{DC6F3C3F-6114-4FDB-B5A2-03E2B2C4A28E}" destId="{977789C8-EF0B-4FD4-92D5-8A11F85656E0}" srcOrd="0" destOrd="0" presId="urn:microsoft.com/office/officeart/2005/8/layout/funnel1"/>
    <dgm:cxn modelId="{65D60197-1C72-4538-8C78-154D9F747B1D}" type="presParOf" srcId="{750FFE49-568F-49A7-B5F5-36DBE7630AAB}" destId="{C867107B-D0AC-4D86-A05B-B88987A636CA}" srcOrd="0" destOrd="0" presId="urn:microsoft.com/office/officeart/2005/8/layout/funnel1"/>
    <dgm:cxn modelId="{005F4E37-8A0C-46FF-85F1-C7BEAEA11652}" type="presParOf" srcId="{750FFE49-568F-49A7-B5F5-36DBE7630AAB}" destId="{3D292E99-C5D9-4D77-8631-F6E1A932FB8A}" srcOrd="1" destOrd="0" presId="urn:microsoft.com/office/officeart/2005/8/layout/funnel1"/>
    <dgm:cxn modelId="{09FD83B1-1D40-4178-B9DA-4319D94537A6}" type="presParOf" srcId="{750FFE49-568F-49A7-B5F5-36DBE7630AAB}" destId="{977789C8-EF0B-4FD4-92D5-8A11F85656E0}" srcOrd="2" destOrd="0" presId="urn:microsoft.com/office/officeart/2005/8/layout/funnel1"/>
    <dgm:cxn modelId="{9EE2C590-A03C-443E-9BAD-0DC55E4C8668}" type="presParOf" srcId="{750FFE49-568F-49A7-B5F5-36DBE7630AAB}" destId="{5EFBD64B-BEA5-4C3D-99DA-A9D1955B2A38}" srcOrd="3" destOrd="0" presId="urn:microsoft.com/office/officeart/2005/8/layout/funnel1"/>
    <dgm:cxn modelId="{0630673C-CEB9-48F2-9147-7CCB2D480568}" type="presParOf" srcId="{750FFE49-568F-49A7-B5F5-36DBE7630AAB}" destId="{912EE667-2062-4E60-B3FF-1C724215DC26}" srcOrd="4" destOrd="0" presId="urn:microsoft.com/office/officeart/2005/8/layout/funnel1"/>
    <dgm:cxn modelId="{4E486887-9C1B-4A1B-8021-71B4DB886037}" type="presParOf" srcId="{750FFE49-568F-49A7-B5F5-36DBE7630AAB}" destId="{429B5D7B-C57C-4143-840D-E9CD690579D9}" srcOrd="5" destOrd="0" presId="urn:microsoft.com/office/officeart/2005/8/layout/funnel1"/>
    <dgm:cxn modelId="{CC389E12-64B4-43DF-B6D1-0EF745AC9F64}" type="presParOf" srcId="{750FFE49-568F-49A7-B5F5-36DBE7630AAB}" destId="{16F548DC-E88A-4752-ACDB-BC09D57C4BB4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6B63FC-04B8-4F2C-BBAA-CB0F63632A58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A6BE588-63A6-4BE8-A614-CE1C6D06237A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Знания химического состава Вселенной получены в результате спектроскопических исследований излучений Солнца и звезд, анализа метеоритов и на основании того, что мы знаем о составе Земли и других планет.</a:t>
          </a:r>
          <a:endParaRPr lang="ru-RU" sz="1800" b="1" dirty="0"/>
        </a:p>
      </dgm:t>
    </dgm:pt>
    <dgm:pt modelId="{D161F6ED-9BD7-476D-B0D8-1588EB1726EE}" type="parTrans" cxnId="{4CF3DB10-E301-43DD-BBA1-7C36C81EADAB}">
      <dgm:prSet/>
      <dgm:spPr/>
      <dgm:t>
        <a:bodyPr/>
        <a:lstStyle/>
        <a:p>
          <a:endParaRPr lang="ru-RU"/>
        </a:p>
      </dgm:t>
    </dgm:pt>
    <dgm:pt modelId="{F5F0C44D-06E5-4B08-8C37-86B57D96927E}" type="sibTrans" cxnId="{4CF3DB10-E301-43DD-BBA1-7C36C81EADAB}">
      <dgm:prSet/>
      <dgm:spPr/>
      <dgm:t>
        <a:bodyPr/>
        <a:lstStyle/>
        <a:p>
          <a:endParaRPr lang="ru-RU"/>
        </a:p>
      </dgm:t>
    </dgm:pt>
    <dgm:pt modelId="{664DA18D-684F-4D92-8352-85038242E6C2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Спектроскопические наблюдения позволяют установить элементы, ответственные за излучения, а на основании анализа интенсивностей спектральных линий можно сделать грубые оценки относительных количеств различных элементов, присутствующих во внешних частях излучаемого тела.</a:t>
          </a:r>
          <a:endParaRPr lang="ru-RU" sz="1800" b="1" dirty="0"/>
        </a:p>
      </dgm:t>
    </dgm:pt>
    <dgm:pt modelId="{411F1A73-2BD4-4896-94DD-C42BC8C87A3D}" type="parTrans" cxnId="{F2B44D05-7579-4D9D-92F3-D136C26B8F5D}">
      <dgm:prSet/>
      <dgm:spPr/>
      <dgm:t>
        <a:bodyPr/>
        <a:lstStyle/>
        <a:p>
          <a:endParaRPr lang="ru-RU"/>
        </a:p>
      </dgm:t>
    </dgm:pt>
    <dgm:pt modelId="{CCA9BCA4-F0CD-4009-89F6-121A9CEC278D}" type="sibTrans" cxnId="{F2B44D05-7579-4D9D-92F3-D136C26B8F5D}">
      <dgm:prSet/>
      <dgm:spPr/>
      <dgm:t>
        <a:bodyPr/>
        <a:lstStyle/>
        <a:p>
          <a:endParaRPr lang="ru-RU"/>
        </a:p>
      </dgm:t>
    </dgm:pt>
    <dgm:pt modelId="{8C3B76D7-A7E2-4156-A44A-C216888505F5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Полученные таким образом данные подтверждают предположение, что Вселенная состоит из одних и тех же элементов.</a:t>
          </a:r>
          <a:endParaRPr lang="ru-RU" sz="1800" b="1" dirty="0"/>
        </a:p>
      </dgm:t>
    </dgm:pt>
    <dgm:pt modelId="{F0F1F60F-9FFD-4EE6-837E-04E363FF6424}" type="parTrans" cxnId="{870B2426-5DA5-4994-BA7F-9011322AA1BE}">
      <dgm:prSet/>
      <dgm:spPr/>
      <dgm:t>
        <a:bodyPr/>
        <a:lstStyle/>
        <a:p>
          <a:endParaRPr lang="ru-RU"/>
        </a:p>
      </dgm:t>
    </dgm:pt>
    <dgm:pt modelId="{90B30101-5F13-4EAF-BE54-B278B563D1FF}" type="sibTrans" cxnId="{870B2426-5DA5-4994-BA7F-9011322AA1BE}">
      <dgm:prSet/>
      <dgm:spPr/>
      <dgm:t>
        <a:bodyPr/>
        <a:lstStyle/>
        <a:p>
          <a:endParaRPr lang="ru-RU"/>
        </a:p>
      </dgm:t>
    </dgm:pt>
    <dgm:pt modelId="{5729EFB1-0011-4733-91FC-AE3B92D8C09B}" type="pres">
      <dgm:prSet presAssocID="{896B63FC-04B8-4F2C-BBAA-CB0F63632A5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657B38-E0E7-45AD-B877-C6A8716AF4F3}" type="pres">
      <dgm:prSet presAssocID="{CA6BE588-63A6-4BE8-A614-CE1C6D06237A}" presName="parentLin" presStyleCnt="0"/>
      <dgm:spPr/>
    </dgm:pt>
    <dgm:pt modelId="{94B90E59-25AE-4C45-A2F4-E4CBA7A61B22}" type="pres">
      <dgm:prSet presAssocID="{CA6BE588-63A6-4BE8-A614-CE1C6D06237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E603A55-3C9C-4771-9394-F8FA31382307}" type="pres">
      <dgm:prSet presAssocID="{CA6BE588-63A6-4BE8-A614-CE1C6D06237A}" presName="parentText" presStyleLbl="node1" presStyleIdx="0" presStyleCnt="3" custScaleX="1303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906175-E71E-4B89-87C3-AB81F624116C}" type="pres">
      <dgm:prSet presAssocID="{CA6BE588-63A6-4BE8-A614-CE1C6D06237A}" presName="negativeSpace" presStyleCnt="0"/>
      <dgm:spPr/>
    </dgm:pt>
    <dgm:pt modelId="{A9EF8B54-E0C8-4456-A192-CF584E77EB96}" type="pres">
      <dgm:prSet presAssocID="{CA6BE588-63A6-4BE8-A614-CE1C6D06237A}" presName="childText" presStyleLbl="conFgAcc1" presStyleIdx="0" presStyleCnt="3">
        <dgm:presLayoutVars>
          <dgm:bulletEnabled val="1"/>
        </dgm:presLayoutVars>
      </dgm:prSet>
      <dgm:spPr/>
    </dgm:pt>
    <dgm:pt modelId="{28B04F8B-9142-4805-B156-ABBB66296F27}" type="pres">
      <dgm:prSet presAssocID="{F5F0C44D-06E5-4B08-8C37-86B57D96927E}" presName="spaceBetweenRectangles" presStyleCnt="0"/>
      <dgm:spPr/>
    </dgm:pt>
    <dgm:pt modelId="{C4D83C5D-BAE0-4FDE-8618-C1C69E90C94F}" type="pres">
      <dgm:prSet presAssocID="{664DA18D-684F-4D92-8352-85038242E6C2}" presName="parentLin" presStyleCnt="0"/>
      <dgm:spPr/>
    </dgm:pt>
    <dgm:pt modelId="{602D032D-54E8-45A2-B48E-B684341397E6}" type="pres">
      <dgm:prSet presAssocID="{664DA18D-684F-4D92-8352-85038242E6C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812BBAB-85BF-4E33-B860-59BDAB7145EC}" type="pres">
      <dgm:prSet presAssocID="{664DA18D-684F-4D92-8352-85038242E6C2}" presName="parentText" presStyleLbl="node1" presStyleIdx="1" presStyleCnt="3" custScaleX="130211" custScaleY="1329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F00839-CBB2-4651-956D-AAE1312E5045}" type="pres">
      <dgm:prSet presAssocID="{664DA18D-684F-4D92-8352-85038242E6C2}" presName="negativeSpace" presStyleCnt="0"/>
      <dgm:spPr/>
    </dgm:pt>
    <dgm:pt modelId="{660BD058-04EC-4A42-8083-54134E013B4A}" type="pres">
      <dgm:prSet presAssocID="{664DA18D-684F-4D92-8352-85038242E6C2}" presName="childText" presStyleLbl="conFgAcc1" presStyleIdx="1" presStyleCnt="3">
        <dgm:presLayoutVars>
          <dgm:bulletEnabled val="1"/>
        </dgm:presLayoutVars>
      </dgm:prSet>
      <dgm:spPr/>
    </dgm:pt>
    <dgm:pt modelId="{2CEBD146-A62A-4A4C-BC32-514B20BF73C6}" type="pres">
      <dgm:prSet presAssocID="{CCA9BCA4-F0CD-4009-89F6-121A9CEC278D}" presName="spaceBetweenRectangles" presStyleCnt="0"/>
      <dgm:spPr/>
    </dgm:pt>
    <dgm:pt modelId="{3D20B70E-F92D-4834-8238-3AEBBC8D5ED1}" type="pres">
      <dgm:prSet presAssocID="{8C3B76D7-A7E2-4156-A44A-C216888505F5}" presName="parentLin" presStyleCnt="0"/>
      <dgm:spPr/>
    </dgm:pt>
    <dgm:pt modelId="{54A310D5-7FA9-4C6C-B724-663CB3D2D4A7}" type="pres">
      <dgm:prSet presAssocID="{8C3B76D7-A7E2-4156-A44A-C216888505F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F4845B2-9A9B-4D5C-AECC-E0546814648A}" type="pres">
      <dgm:prSet presAssocID="{8C3B76D7-A7E2-4156-A44A-C216888505F5}" presName="parentText" presStyleLbl="node1" presStyleIdx="2" presStyleCnt="3" custScaleX="12896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F1D64-3E5C-41CD-A77A-7EB1E619AB05}" type="pres">
      <dgm:prSet presAssocID="{8C3B76D7-A7E2-4156-A44A-C216888505F5}" presName="negativeSpace" presStyleCnt="0"/>
      <dgm:spPr/>
    </dgm:pt>
    <dgm:pt modelId="{DD295781-449A-463E-8D2C-EC20C01650CA}" type="pres">
      <dgm:prSet presAssocID="{8C3B76D7-A7E2-4156-A44A-C216888505F5}" presName="childText" presStyleLbl="conFgAcc1" presStyleIdx="2" presStyleCnt="3" custLinFactNeighborX="825" custLinFactNeighborY="98593">
        <dgm:presLayoutVars>
          <dgm:bulletEnabled val="1"/>
        </dgm:presLayoutVars>
      </dgm:prSet>
      <dgm:spPr/>
    </dgm:pt>
  </dgm:ptLst>
  <dgm:cxnLst>
    <dgm:cxn modelId="{19291901-6936-4B6F-BD3A-E22C839603C0}" type="presOf" srcId="{664DA18D-684F-4D92-8352-85038242E6C2}" destId="{6812BBAB-85BF-4E33-B860-59BDAB7145EC}" srcOrd="1" destOrd="0" presId="urn:microsoft.com/office/officeart/2005/8/layout/list1"/>
    <dgm:cxn modelId="{870B2426-5DA5-4994-BA7F-9011322AA1BE}" srcId="{896B63FC-04B8-4F2C-BBAA-CB0F63632A58}" destId="{8C3B76D7-A7E2-4156-A44A-C216888505F5}" srcOrd="2" destOrd="0" parTransId="{F0F1F60F-9FFD-4EE6-837E-04E363FF6424}" sibTransId="{90B30101-5F13-4EAF-BE54-B278B563D1FF}"/>
    <dgm:cxn modelId="{C631851B-4685-4A73-A09F-9E598C440BE5}" type="presOf" srcId="{8C3B76D7-A7E2-4156-A44A-C216888505F5}" destId="{54A310D5-7FA9-4C6C-B724-663CB3D2D4A7}" srcOrd="0" destOrd="0" presId="urn:microsoft.com/office/officeart/2005/8/layout/list1"/>
    <dgm:cxn modelId="{44D872AE-63A2-4974-8334-6A6F83741FAD}" type="presOf" srcId="{8C3B76D7-A7E2-4156-A44A-C216888505F5}" destId="{3F4845B2-9A9B-4D5C-AECC-E0546814648A}" srcOrd="1" destOrd="0" presId="urn:microsoft.com/office/officeart/2005/8/layout/list1"/>
    <dgm:cxn modelId="{F2B44D05-7579-4D9D-92F3-D136C26B8F5D}" srcId="{896B63FC-04B8-4F2C-BBAA-CB0F63632A58}" destId="{664DA18D-684F-4D92-8352-85038242E6C2}" srcOrd="1" destOrd="0" parTransId="{411F1A73-2BD4-4896-94DD-C42BC8C87A3D}" sibTransId="{CCA9BCA4-F0CD-4009-89F6-121A9CEC278D}"/>
    <dgm:cxn modelId="{13CF1292-87D8-4C86-8324-8CB7D41A0E8E}" type="presOf" srcId="{664DA18D-684F-4D92-8352-85038242E6C2}" destId="{602D032D-54E8-45A2-B48E-B684341397E6}" srcOrd="0" destOrd="0" presId="urn:microsoft.com/office/officeart/2005/8/layout/list1"/>
    <dgm:cxn modelId="{3A30348D-3403-4024-84CF-914E93C9206C}" type="presOf" srcId="{CA6BE588-63A6-4BE8-A614-CE1C6D06237A}" destId="{1E603A55-3C9C-4771-9394-F8FA31382307}" srcOrd="1" destOrd="0" presId="urn:microsoft.com/office/officeart/2005/8/layout/list1"/>
    <dgm:cxn modelId="{FFF409F7-E3D5-4495-9D52-80847606B688}" type="presOf" srcId="{896B63FC-04B8-4F2C-BBAA-CB0F63632A58}" destId="{5729EFB1-0011-4733-91FC-AE3B92D8C09B}" srcOrd="0" destOrd="0" presId="urn:microsoft.com/office/officeart/2005/8/layout/list1"/>
    <dgm:cxn modelId="{4CF3DB10-E301-43DD-BBA1-7C36C81EADAB}" srcId="{896B63FC-04B8-4F2C-BBAA-CB0F63632A58}" destId="{CA6BE588-63A6-4BE8-A614-CE1C6D06237A}" srcOrd="0" destOrd="0" parTransId="{D161F6ED-9BD7-476D-B0D8-1588EB1726EE}" sibTransId="{F5F0C44D-06E5-4B08-8C37-86B57D96927E}"/>
    <dgm:cxn modelId="{C2887D5A-C7C8-4932-9B61-5B02B90B42D8}" type="presOf" srcId="{CA6BE588-63A6-4BE8-A614-CE1C6D06237A}" destId="{94B90E59-25AE-4C45-A2F4-E4CBA7A61B22}" srcOrd="0" destOrd="0" presId="urn:microsoft.com/office/officeart/2005/8/layout/list1"/>
    <dgm:cxn modelId="{FB608B69-79FC-47BC-89BB-BBCF883FC196}" type="presParOf" srcId="{5729EFB1-0011-4733-91FC-AE3B92D8C09B}" destId="{47657B38-E0E7-45AD-B877-C6A8716AF4F3}" srcOrd="0" destOrd="0" presId="urn:microsoft.com/office/officeart/2005/8/layout/list1"/>
    <dgm:cxn modelId="{7DD65457-DC07-4024-AFFB-32B49EF2F292}" type="presParOf" srcId="{47657B38-E0E7-45AD-B877-C6A8716AF4F3}" destId="{94B90E59-25AE-4C45-A2F4-E4CBA7A61B22}" srcOrd="0" destOrd="0" presId="urn:microsoft.com/office/officeart/2005/8/layout/list1"/>
    <dgm:cxn modelId="{F65DC457-B253-406D-84B8-02D883AFE13C}" type="presParOf" srcId="{47657B38-E0E7-45AD-B877-C6A8716AF4F3}" destId="{1E603A55-3C9C-4771-9394-F8FA31382307}" srcOrd="1" destOrd="0" presId="urn:microsoft.com/office/officeart/2005/8/layout/list1"/>
    <dgm:cxn modelId="{46AB111F-E418-42BE-82B5-03A52D2B7AD7}" type="presParOf" srcId="{5729EFB1-0011-4733-91FC-AE3B92D8C09B}" destId="{93906175-E71E-4B89-87C3-AB81F624116C}" srcOrd="1" destOrd="0" presId="urn:microsoft.com/office/officeart/2005/8/layout/list1"/>
    <dgm:cxn modelId="{B461A1EC-757A-43D5-8E60-739AE865AE4E}" type="presParOf" srcId="{5729EFB1-0011-4733-91FC-AE3B92D8C09B}" destId="{A9EF8B54-E0C8-4456-A192-CF584E77EB96}" srcOrd="2" destOrd="0" presId="urn:microsoft.com/office/officeart/2005/8/layout/list1"/>
    <dgm:cxn modelId="{CFDECDAC-F451-423E-8564-3C2C2307097C}" type="presParOf" srcId="{5729EFB1-0011-4733-91FC-AE3B92D8C09B}" destId="{28B04F8B-9142-4805-B156-ABBB66296F27}" srcOrd="3" destOrd="0" presId="urn:microsoft.com/office/officeart/2005/8/layout/list1"/>
    <dgm:cxn modelId="{1773DF6E-519C-434A-837F-68663241A666}" type="presParOf" srcId="{5729EFB1-0011-4733-91FC-AE3B92D8C09B}" destId="{C4D83C5D-BAE0-4FDE-8618-C1C69E90C94F}" srcOrd="4" destOrd="0" presId="urn:microsoft.com/office/officeart/2005/8/layout/list1"/>
    <dgm:cxn modelId="{2EA0D8F6-6753-4C21-A6A7-06EB3AC71B29}" type="presParOf" srcId="{C4D83C5D-BAE0-4FDE-8618-C1C69E90C94F}" destId="{602D032D-54E8-45A2-B48E-B684341397E6}" srcOrd="0" destOrd="0" presId="urn:microsoft.com/office/officeart/2005/8/layout/list1"/>
    <dgm:cxn modelId="{81C632A0-E2DD-4725-9E00-18663C1BF978}" type="presParOf" srcId="{C4D83C5D-BAE0-4FDE-8618-C1C69E90C94F}" destId="{6812BBAB-85BF-4E33-B860-59BDAB7145EC}" srcOrd="1" destOrd="0" presId="urn:microsoft.com/office/officeart/2005/8/layout/list1"/>
    <dgm:cxn modelId="{5AC8013A-B63A-45BE-B523-E07C3875E224}" type="presParOf" srcId="{5729EFB1-0011-4733-91FC-AE3B92D8C09B}" destId="{17F00839-CBB2-4651-956D-AAE1312E5045}" srcOrd="5" destOrd="0" presId="urn:microsoft.com/office/officeart/2005/8/layout/list1"/>
    <dgm:cxn modelId="{8BEBD4D9-3DE2-4CBD-85B2-FE7AB7725A9B}" type="presParOf" srcId="{5729EFB1-0011-4733-91FC-AE3B92D8C09B}" destId="{660BD058-04EC-4A42-8083-54134E013B4A}" srcOrd="6" destOrd="0" presId="urn:microsoft.com/office/officeart/2005/8/layout/list1"/>
    <dgm:cxn modelId="{F3BAB3CD-ED5A-4C1D-B232-67DF9C5B764F}" type="presParOf" srcId="{5729EFB1-0011-4733-91FC-AE3B92D8C09B}" destId="{2CEBD146-A62A-4A4C-BC32-514B20BF73C6}" srcOrd="7" destOrd="0" presId="urn:microsoft.com/office/officeart/2005/8/layout/list1"/>
    <dgm:cxn modelId="{1CA6D5C8-8126-4154-82E6-0BD3DDE7D488}" type="presParOf" srcId="{5729EFB1-0011-4733-91FC-AE3B92D8C09B}" destId="{3D20B70E-F92D-4834-8238-3AEBBC8D5ED1}" srcOrd="8" destOrd="0" presId="urn:microsoft.com/office/officeart/2005/8/layout/list1"/>
    <dgm:cxn modelId="{49EF90B8-5956-4050-B93B-D9C479BB012A}" type="presParOf" srcId="{3D20B70E-F92D-4834-8238-3AEBBC8D5ED1}" destId="{54A310D5-7FA9-4C6C-B724-663CB3D2D4A7}" srcOrd="0" destOrd="0" presId="urn:microsoft.com/office/officeart/2005/8/layout/list1"/>
    <dgm:cxn modelId="{D549A1D9-E8EF-4DBA-8758-29283D59D3D2}" type="presParOf" srcId="{3D20B70E-F92D-4834-8238-3AEBBC8D5ED1}" destId="{3F4845B2-9A9B-4D5C-AECC-E0546814648A}" srcOrd="1" destOrd="0" presId="urn:microsoft.com/office/officeart/2005/8/layout/list1"/>
    <dgm:cxn modelId="{25309A9F-1E5F-425E-BA49-59099968E795}" type="presParOf" srcId="{5729EFB1-0011-4733-91FC-AE3B92D8C09B}" destId="{5F3F1D64-3E5C-41CD-A77A-7EB1E619AB05}" srcOrd="9" destOrd="0" presId="urn:microsoft.com/office/officeart/2005/8/layout/list1"/>
    <dgm:cxn modelId="{272A9E0A-ECC9-44A3-B095-52ED85A9DB9B}" type="presParOf" srcId="{5729EFB1-0011-4733-91FC-AE3B92D8C09B}" destId="{DD295781-449A-463E-8D2C-EC20C01650C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2D6CD-134D-41CE-A575-B218B9A75893}">
      <dsp:nvSpPr>
        <dsp:cNvPr id="0" name=""/>
        <dsp:cNvSpPr/>
      </dsp:nvSpPr>
      <dsp:spPr>
        <a:xfrm rot="21437772">
          <a:off x="223370" y="2957996"/>
          <a:ext cx="9101626" cy="210872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83268-7ED5-439C-809F-4E326327A232}">
      <dsp:nvSpPr>
        <dsp:cNvPr id="0" name=""/>
        <dsp:cNvSpPr/>
      </dsp:nvSpPr>
      <dsp:spPr>
        <a:xfrm>
          <a:off x="0" y="3164568"/>
          <a:ext cx="225416" cy="2254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0E6E8-C229-4DD7-8170-2F39C880290E}">
      <dsp:nvSpPr>
        <dsp:cNvPr id="0" name=""/>
        <dsp:cNvSpPr/>
      </dsp:nvSpPr>
      <dsp:spPr>
        <a:xfrm>
          <a:off x="1696381" y="3167210"/>
          <a:ext cx="2020079" cy="1565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444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.</a:t>
          </a:r>
          <a:endParaRPr lang="ru-RU" sz="6500" kern="1200" dirty="0"/>
        </a:p>
      </dsp:txBody>
      <dsp:txXfrm>
        <a:off x="1696381" y="3167210"/>
        <a:ext cx="2020079" cy="1565994"/>
      </dsp:txXfrm>
    </dsp:sp>
    <dsp:sp modelId="{979FFC5C-2E1D-4ECE-9A8C-ABC1DE5414E1}">
      <dsp:nvSpPr>
        <dsp:cNvPr id="0" name=""/>
        <dsp:cNvSpPr/>
      </dsp:nvSpPr>
      <dsp:spPr>
        <a:xfrm>
          <a:off x="3573407" y="1581708"/>
          <a:ext cx="407483" cy="4074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44E15-43C5-44E2-A5D8-8595C82C0696}">
      <dsp:nvSpPr>
        <dsp:cNvPr id="0" name=""/>
        <dsp:cNvSpPr/>
      </dsp:nvSpPr>
      <dsp:spPr>
        <a:xfrm>
          <a:off x="3777149" y="1785450"/>
          <a:ext cx="2080768" cy="29477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17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.</a:t>
          </a:r>
          <a:endParaRPr lang="ru-RU" sz="6500" kern="1200" dirty="0"/>
        </a:p>
      </dsp:txBody>
      <dsp:txXfrm>
        <a:off x="3777149" y="1785450"/>
        <a:ext cx="2080768" cy="2947754"/>
      </dsp:txXfrm>
    </dsp:sp>
    <dsp:sp modelId="{7D6B8D91-03B1-46E6-A5AC-6B316D63DD04}">
      <dsp:nvSpPr>
        <dsp:cNvPr id="0" name=""/>
        <dsp:cNvSpPr/>
      </dsp:nvSpPr>
      <dsp:spPr>
        <a:xfrm>
          <a:off x="7168555" y="600794"/>
          <a:ext cx="563541" cy="5635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781C6-F502-43DC-8F69-9CEA17805C53}">
      <dsp:nvSpPr>
        <dsp:cNvPr id="0" name=""/>
        <dsp:cNvSpPr/>
      </dsp:nvSpPr>
      <dsp:spPr>
        <a:xfrm>
          <a:off x="6248061" y="967232"/>
          <a:ext cx="2080768" cy="37659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860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.</a:t>
          </a:r>
          <a:endParaRPr lang="ru-RU" sz="6500" kern="1200" dirty="0"/>
        </a:p>
      </dsp:txBody>
      <dsp:txXfrm>
        <a:off x="6248061" y="967232"/>
        <a:ext cx="2080768" cy="37659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7107B-D0AC-4D86-A05B-B88987A636CA}">
      <dsp:nvSpPr>
        <dsp:cNvPr id="0" name=""/>
        <dsp:cNvSpPr/>
      </dsp:nvSpPr>
      <dsp:spPr>
        <a:xfrm>
          <a:off x="1786499" y="939801"/>
          <a:ext cx="2929455" cy="1178551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292E99-C5D9-4D77-8631-F6E1A932FB8A}">
      <dsp:nvSpPr>
        <dsp:cNvPr id="0" name=""/>
        <dsp:cNvSpPr/>
      </dsp:nvSpPr>
      <dsp:spPr>
        <a:xfrm>
          <a:off x="2726266" y="3520438"/>
          <a:ext cx="846666" cy="54186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7789C8-EF0B-4FD4-92D5-8A11F85656E0}">
      <dsp:nvSpPr>
        <dsp:cNvPr id="0" name=""/>
        <dsp:cNvSpPr/>
      </dsp:nvSpPr>
      <dsp:spPr>
        <a:xfrm>
          <a:off x="1219199" y="2345271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Больше кислорода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19199" y="2345271"/>
        <a:ext cx="4064000" cy="1016000"/>
      </dsp:txXfrm>
    </dsp:sp>
    <dsp:sp modelId="{5EFBD64B-BEA5-4C3D-99DA-A9D1955B2A38}">
      <dsp:nvSpPr>
        <dsp:cNvPr id="0" name=""/>
        <dsp:cNvSpPr/>
      </dsp:nvSpPr>
      <dsp:spPr>
        <a:xfrm>
          <a:off x="2413011" y="4258743"/>
          <a:ext cx="1524000" cy="101598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MgSiO</a:t>
          </a:r>
          <a:r>
            <a:rPr lang="en-US" sz="2200" kern="1200" baseline="-25000" dirty="0" smtClean="0"/>
            <a:t>3</a:t>
          </a:r>
          <a:endParaRPr lang="ru-RU" sz="2200" kern="1200" baseline="-25000" dirty="0"/>
        </a:p>
      </dsp:txBody>
      <dsp:txXfrm>
        <a:off x="2636196" y="4407531"/>
        <a:ext cx="1077630" cy="718413"/>
      </dsp:txXfrm>
    </dsp:sp>
    <dsp:sp modelId="{912EE667-2062-4E60-B3FF-1C724215DC26}">
      <dsp:nvSpPr>
        <dsp:cNvPr id="0" name=""/>
        <dsp:cNvSpPr/>
      </dsp:nvSpPr>
      <dsp:spPr>
        <a:xfrm>
          <a:off x="3234271" y="1117577"/>
          <a:ext cx="1540916" cy="101602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MgSi</a:t>
          </a:r>
          <a:r>
            <a:rPr lang="en-US" sz="2200" kern="1200" baseline="-25000" dirty="0" smtClean="0"/>
            <a:t>3</a:t>
          </a:r>
          <a:r>
            <a:rPr lang="en-US" sz="2200" kern="1200" dirty="0" smtClean="0"/>
            <a:t>O</a:t>
          </a:r>
          <a:r>
            <a:rPr lang="en-US" sz="2200" kern="1200" baseline="-25000" dirty="0" smtClean="0"/>
            <a:t>12</a:t>
          </a:r>
          <a:endParaRPr lang="ru-RU" sz="2200" kern="1200" baseline="-25000" dirty="0"/>
        </a:p>
      </dsp:txBody>
      <dsp:txXfrm>
        <a:off x="3459933" y="1266370"/>
        <a:ext cx="1089592" cy="718434"/>
      </dsp:txXfrm>
    </dsp:sp>
    <dsp:sp modelId="{429B5D7B-C57C-4143-840D-E9CD690579D9}">
      <dsp:nvSpPr>
        <dsp:cNvPr id="0" name=""/>
        <dsp:cNvSpPr/>
      </dsp:nvSpPr>
      <dsp:spPr>
        <a:xfrm>
          <a:off x="1591738" y="1092198"/>
          <a:ext cx="1473189" cy="110064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MgSiO</a:t>
          </a:r>
          <a:r>
            <a:rPr lang="en-US" sz="2200" kern="1200" baseline="-25000" dirty="0" smtClean="0"/>
            <a:t>6</a:t>
          </a:r>
          <a:endParaRPr lang="ru-RU" sz="2200" kern="1200" baseline="-25000" dirty="0"/>
        </a:p>
      </dsp:txBody>
      <dsp:txXfrm>
        <a:off x="1807482" y="1253384"/>
        <a:ext cx="1041701" cy="778276"/>
      </dsp:txXfrm>
    </dsp:sp>
    <dsp:sp modelId="{16F548DC-E88A-4752-ACDB-BC09D57C4BB4}">
      <dsp:nvSpPr>
        <dsp:cNvPr id="0" name=""/>
        <dsp:cNvSpPr/>
      </dsp:nvSpPr>
      <dsp:spPr>
        <a:xfrm>
          <a:off x="1168443" y="905947"/>
          <a:ext cx="3962379" cy="253998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EF8B54-E0C8-4456-A192-CF584E77EB96}">
      <dsp:nvSpPr>
        <dsp:cNvPr id="0" name=""/>
        <dsp:cNvSpPr/>
      </dsp:nvSpPr>
      <dsp:spPr>
        <a:xfrm>
          <a:off x="0" y="526092"/>
          <a:ext cx="964738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603A55-3C9C-4771-9394-F8FA31382307}">
      <dsp:nvSpPr>
        <dsp:cNvPr id="0" name=""/>
        <dsp:cNvSpPr/>
      </dsp:nvSpPr>
      <dsp:spPr>
        <a:xfrm>
          <a:off x="482369" y="53772"/>
          <a:ext cx="8805117" cy="944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254" tIns="0" rIns="25525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Знания химического состава Вселенной получены в результате спектроскопических исследований излучений Солнца и звезд, анализа метеоритов и на основании того, что мы знаем о составе Земли и других планет.</a:t>
          </a:r>
          <a:endParaRPr lang="ru-RU" sz="1800" b="1" kern="1200" dirty="0"/>
        </a:p>
      </dsp:txBody>
      <dsp:txXfrm>
        <a:off x="528483" y="99886"/>
        <a:ext cx="8712889" cy="852412"/>
      </dsp:txXfrm>
    </dsp:sp>
    <dsp:sp modelId="{660BD058-04EC-4A42-8083-54134E013B4A}">
      <dsp:nvSpPr>
        <dsp:cNvPr id="0" name=""/>
        <dsp:cNvSpPr/>
      </dsp:nvSpPr>
      <dsp:spPr>
        <a:xfrm>
          <a:off x="0" y="2288786"/>
          <a:ext cx="964738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2BBAB-85BF-4E33-B860-59BDAB7145EC}">
      <dsp:nvSpPr>
        <dsp:cNvPr id="0" name=""/>
        <dsp:cNvSpPr/>
      </dsp:nvSpPr>
      <dsp:spPr>
        <a:xfrm>
          <a:off x="482369" y="1505292"/>
          <a:ext cx="8793366" cy="125581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254" tIns="0" rIns="25525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Спектроскопические наблюдения позволяют установить элементы, ответственные за излучения, а на основании анализа интенсивностей спектральных линий можно сделать грубые оценки относительных количеств различных элементов, присутствующих во внешних частях излучаемого тела.</a:t>
          </a:r>
          <a:endParaRPr lang="ru-RU" sz="1800" b="1" kern="1200" dirty="0"/>
        </a:p>
      </dsp:txBody>
      <dsp:txXfrm>
        <a:off x="543673" y="1566596"/>
        <a:ext cx="8670758" cy="1133205"/>
      </dsp:txXfrm>
    </dsp:sp>
    <dsp:sp modelId="{DD295781-449A-463E-8D2C-EC20C01650CA}">
      <dsp:nvSpPr>
        <dsp:cNvPr id="0" name=""/>
        <dsp:cNvSpPr/>
      </dsp:nvSpPr>
      <dsp:spPr>
        <a:xfrm>
          <a:off x="0" y="3794079"/>
          <a:ext cx="9647382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845B2-9A9B-4D5C-AECC-E0546814648A}">
      <dsp:nvSpPr>
        <dsp:cNvPr id="0" name=""/>
        <dsp:cNvSpPr/>
      </dsp:nvSpPr>
      <dsp:spPr>
        <a:xfrm>
          <a:off x="482369" y="3267986"/>
          <a:ext cx="8709087" cy="9446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5254" tIns="0" rIns="255254" bIns="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Полученные таким образом данные подтверждают предположение, что Вселенная состоит из одних и тех же элементов.</a:t>
          </a:r>
          <a:endParaRPr lang="ru-RU" sz="1800" b="1" kern="1200" dirty="0"/>
        </a:p>
      </dsp:txBody>
      <dsp:txXfrm>
        <a:off x="528483" y="3314100"/>
        <a:ext cx="8616859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2E9BD-0958-44B7-A095-3EBA7A669BF2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41E00-ABFE-4EB4-B2FC-E9BDDB79B1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0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96207869-0E98-4845-A105-FAA3878C77C3}" type="datetime1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600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3421-9724-4429-A8A6-3349EE79E2D4}" type="datetime1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7356"/>
      </p:ext>
    </p:extLst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00772-B642-42FC-898D-C52647639B5C}" type="datetime1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637265"/>
      </p:ext>
    </p:extLst>
  </p:cSld>
  <p:clrMapOvr>
    <a:masterClrMapping/>
  </p:clrMapOvr>
  <p:transition spd="slow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9C686-30B1-4544-A00B-5C64224B84CE}" type="datetime1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95957"/>
      </p:ext>
    </p:extLst>
  </p:cSld>
  <p:clrMapOvr>
    <a:masterClrMapping/>
  </p:clrMapOvr>
  <p:transition spd="slow"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C410-EFEF-426B-864E-7E46E3AA33A4}" type="datetime1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80787"/>
      </p:ext>
    </p:extLst>
  </p:cSld>
  <p:clrMapOvr>
    <a:masterClrMapping/>
  </p:clrMapOvr>
  <p:transition spd="slow"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5B1C-059D-4DC3-843C-BAAE0866EAC1}" type="datetime1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40614"/>
      </p:ext>
    </p:extLst>
  </p:cSld>
  <p:clrMapOvr>
    <a:masterClrMapping/>
  </p:clrMapOvr>
  <p:transition spd="slow"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7F9C7-40E9-4BDC-8AB8-15DADAEF1F3E}" type="datetime1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28365"/>
      </p:ext>
    </p:extLst>
  </p:cSld>
  <p:clrMapOvr>
    <a:masterClrMapping/>
  </p:clrMapOvr>
  <p:transition spd="slow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0FEB7-F899-401D-AF05-206AD54197E5}" type="datetime1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3324"/>
      </p:ext>
    </p:extLst>
  </p:cSld>
  <p:clrMapOvr>
    <a:masterClrMapping/>
  </p:clrMapOvr>
  <p:transition spd="slow"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EB127-6286-4622-972A-EE5DE244BFE5}" type="datetime1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63764"/>
      </p:ext>
    </p:extLst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E4091-E225-4D64-9B49-CEDF7DD5013E}" type="datetime1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09270"/>
      </p:ext>
    </p:extLst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E1B86-3711-4B88-93D0-3890DC5B1334}" type="datetime1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591185"/>
      </p:ext>
    </p:extLst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01162-F4B6-44A8-97DA-889380B8319D}" type="datetime1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22174"/>
      </p:ext>
    </p:extLst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7EA3-2957-482F-9EE0-3C9A9316634A}" type="datetime1">
              <a:rPr lang="ru-RU" smtClean="0"/>
              <a:t>14.02.2020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632857"/>
      </p:ext>
    </p:extLst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259D-6604-42F6-B5F1-BC10A7653711}" type="datetime1">
              <a:rPr lang="ru-RU" smtClean="0"/>
              <a:t>14.02.2020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95531"/>
      </p:ext>
    </p:extLst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C3D8F-A838-4BA5-82BF-002F3E335A23}" type="datetime1">
              <a:rPr lang="ru-RU" smtClean="0"/>
              <a:t>14.02.2020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677783"/>
      </p:ext>
    </p:extLst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1F83D-9BC2-4C06-92EF-AE82DEAF1816}" type="datetime1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775869"/>
      </p:ext>
    </p:extLst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49659-D8B8-4159-B9F2-B1E104C1C72A}" type="datetime1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066405"/>
      </p:ext>
    </p:extLst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D96518-3B17-4CCD-9266-9D9D64CEFE75}" type="datetime1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BE4236-3110-4A09-85F5-22C69F8843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17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strips dir="ru"/>
  </p:transition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2833006"/>
            <a:ext cx="12134850" cy="84243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химия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2933" y="4292601"/>
            <a:ext cx="4438953" cy="1917774"/>
          </a:xfrm>
        </p:spPr>
        <p:txBody>
          <a:bodyPr>
            <a:no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Попова Анастасия,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8«Б» класса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Татьяна Сергеевна -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</a:t>
            </a:r>
          </a:p>
          <a:p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54471"/>
            <a:ext cx="1153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50288" y="6197748"/>
            <a:ext cx="2040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Тверь, 2020 г.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8631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076" y="0"/>
            <a:ext cx="10131425" cy="9242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«Невозможные»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4828" y="1231924"/>
            <a:ext cx="3567176" cy="35318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20037" y="1380067"/>
            <a:ext cx="5638440" cy="3412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976" y="4763782"/>
            <a:ext cx="522688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NGTS-1b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Горячий юпитер, вращающийся вокруг карликовой звезды NGTS-1 массой и радиусом вдвое меньше Солнца и находящийся на расстоянии 600 световых лет от Земли</a:t>
            </a:r>
          </a:p>
          <a:p>
            <a:pPr algn="ctr"/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6637250" y="4884184"/>
            <a:ext cx="47463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KELT-21b</a:t>
            </a: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Экзопланета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KELT-21b относится к классу горячих юпитеров. Имеет равномерную температуру поверхности 2051 К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1108055" y="6022975"/>
            <a:ext cx="551167" cy="377825"/>
          </a:xfrm>
        </p:spPr>
        <p:txBody>
          <a:bodyPr/>
          <a:lstStyle/>
          <a:p>
            <a:fld id="{F5BE4236-3110-4A09-85F5-22C69F8843AA}" type="slidenum">
              <a:rPr lang="ru-RU" sz="1800" b="1" smtClean="0">
                <a:latin typeface="Times New Roman" pitchFamily="18" charset="0"/>
                <a:cs typeface="Times New Roman" pitchFamily="18" charset="0"/>
              </a:rPr>
              <a:t>10</a:t>
            </a:fld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9298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78158" y="1761066"/>
            <a:ext cx="4880934" cy="3495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11127" y="5929841"/>
            <a:ext cx="551167" cy="377825"/>
          </a:xfrm>
        </p:spPr>
        <p:txBody>
          <a:bodyPr/>
          <a:lstStyle/>
          <a:p>
            <a:fld id="{F5BE4236-3110-4A09-85F5-22C69F8843AA}" type="slidenum">
              <a:rPr lang="ru-RU" sz="1800" b="1" smtClean="0">
                <a:latin typeface="Times New Roman" pitchFamily="18" charset="0"/>
                <a:cs typeface="Times New Roman" pitchFamily="18" charset="0"/>
              </a:rPr>
              <a:t>11</a:t>
            </a:fld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60876" y="169333"/>
            <a:ext cx="10131425" cy="9242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«Невозможные»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соединения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41429346"/>
              </p:ext>
            </p:extLst>
          </p:nvPr>
        </p:nvGraphicFramePr>
        <p:xfrm>
          <a:off x="474133" y="8720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145582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Заголовок 31"/>
          <p:cNvSpPr>
            <a:spLocks noGrp="1"/>
          </p:cNvSpPr>
          <p:nvPr>
            <p:ph type="title"/>
          </p:nvPr>
        </p:nvSpPr>
        <p:spPr>
          <a:xfrm>
            <a:off x="777549" y="-56748"/>
            <a:ext cx="10131425" cy="91055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планет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078860" y="5895975"/>
            <a:ext cx="551167" cy="377825"/>
          </a:xfrm>
        </p:spPr>
        <p:txBody>
          <a:bodyPr/>
          <a:lstStyle/>
          <a:p>
            <a:fld id="{F5BE4236-3110-4A09-85F5-22C69F8843AA}" type="slidenum">
              <a:rPr lang="ru-RU" sz="1800" b="1" smtClean="0">
                <a:latin typeface="Times New Roman" pitchFamily="18" charset="0"/>
                <a:cs typeface="Times New Roman" pitchFamily="18" charset="0"/>
              </a:rPr>
              <a:t>12</a:t>
            </a:fld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184686905"/>
              </p:ext>
            </p:extLst>
          </p:nvPr>
        </p:nvGraphicFramePr>
        <p:xfrm>
          <a:off x="503116" y="702733"/>
          <a:ext cx="3758791" cy="2980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3016433486"/>
              </p:ext>
            </p:extLst>
          </p:nvPr>
        </p:nvGraphicFramePr>
        <p:xfrm>
          <a:off x="5393728" y="798511"/>
          <a:ext cx="4973108" cy="2788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8" name="Диаграмма 27"/>
          <p:cNvGraphicFramePr/>
          <p:nvPr>
            <p:extLst>
              <p:ext uri="{D42A27DB-BD31-4B8C-83A1-F6EECF244321}">
                <p14:modId xmlns:p14="http://schemas.microsoft.com/office/powerpoint/2010/main" val="859665286"/>
              </p:ext>
            </p:extLst>
          </p:nvPr>
        </p:nvGraphicFramePr>
        <p:xfrm>
          <a:off x="1656484" y="3729280"/>
          <a:ext cx="4676775" cy="3017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/>
          <p:cNvGraphicFramePr/>
          <p:nvPr>
            <p:extLst>
              <p:ext uri="{D42A27DB-BD31-4B8C-83A1-F6EECF244321}">
                <p14:modId xmlns:p14="http://schemas.microsoft.com/office/powerpoint/2010/main" val="3781834270"/>
              </p:ext>
            </p:extLst>
          </p:nvPr>
        </p:nvGraphicFramePr>
        <p:xfrm>
          <a:off x="6671733" y="3682999"/>
          <a:ext cx="4326466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860898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0616" y="218902"/>
            <a:ext cx="10131425" cy="67056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38649" y="5870575"/>
            <a:ext cx="551167" cy="377825"/>
          </a:xfrm>
        </p:spPr>
        <p:txBody>
          <a:bodyPr/>
          <a:lstStyle/>
          <a:p>
            <a:fld id="{F5BE4236-3110-4A09-85F5-22C69F8843AA}" type="slidenum"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90619379"/>
              </p:ext>
            </p:extLst>
          </p:nvPr>
        </p:nvGraphicFramePr>
        <p:xfrm>
          <a:off x="1002637" y="1270096"/>
          <a:ext cx="9647382" cy="4600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16205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268" y="76200"/>
            <a:ext cx="10131425" cy="113453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466" y="1371602"/>
            <a:ext cx="11514667" cy="43264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Изотопная геохимия и космохимия : сборник научных трудов / АН СССР, Ин-т геохимии и аналитической химии им. В. И.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Вернадского;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отв. ред. Ю. А.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Щуколюков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– М. : Наука, 1990. - 222 с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Космохимия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Луны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планет. – М: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Наука,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1975. -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764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0" indent="0" algn="just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nplus1.ru/material/2017/11/09/space-chemistry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shpargalka.kz/himiya/kosmohimiya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oyla.xyz/article/kosmiceskaa-himia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087326" y="5819775"/>
            <a:ext cx="551167" cy="377825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3845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5541" y="2822121"/>
            <a:ext cx="10131425" cy="145626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8678" y="-74082"/>
            <a:ext cx="4762065" cy="308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8718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" y="2833006"/>
            <a:ext cx="12134850" cy="84243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Космическая химия</a:t>
            </a:r>
            <a:endParaRPr lang="ru-RU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2933" y="4292601"/>
            <a:ext cx="4438953" cy="1917774"/>
          </a:xfrm>
        </p:spPr>
        <p:txBody>
          <a:bodyPr>
            <a:no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Попова Анастасия,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8«Б» класса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Татьяна Сергеевна - 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altLang="ru-RU" sz="20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</a:t>
            </a:r>
          </a:p>
          <a:p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54471"/>
            <a:ext cx="11531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№3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9618" y="6197748"/>
            <a:ext cx="17819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Тверь, 2020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65224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334" y="2654993"/>
            <a:ext cx="11076704" cy="25823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историей возникновения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науки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космохимия;</a:t>
            </a:r>
          </a:p>
          <a:p>
            <a:pPr>
              <a:buFontTx/>
              <a:buChar char="-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знания о разделе химии - космохимии;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литературу,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фотографии,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41642" y="5870575"/>
            <a:ext cx="551167" cy="377825"/>
          </a:xfrm>
        </p:spPr>
        <p:txBody>
          <a:bodyPr/>
          <a:lstStyle/>
          <a:p>
            <a:fld id="{F5BE4236-3110-4A09-85F5-22C69F8843AA}" type="slidenum"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241613" y="3171701"/>
            <a:ext cx="10131425" cy="25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334" y="707094"/>
            <a:ext cx="1163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и проанализировать информацию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науке –  космохимия.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0046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6267" y="-192322"/>
            <a:ext cx="11641666" cy="36491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Космохимия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наука о химическом составе космических тел, законах распространённости и распределения химических элементов во Вселенной, процессах сочетания и миграции атомов при образовании космического вещества.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0466" y="2785534"/>
            <a:ext cx="5813159" cy="363322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33100" y="5870575"/>
            <a:ext cx="551167" cy="377825"/>
          </a:xfrm>
        </p:spPr>
        <p:txBody>
          <a:bodyPr/>
          <a:lstStyle/>
          <a:p>
            <a:fld id="{F5BE4236-3110-4A09-85F5-22C69F8843AA}" type="slidenum"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62077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flipH="1">
            <a:off x="8286944" y="1610556"/>
            <a:ext cx="2462548" cy="3535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flipH="1">
            <a:off x="735702" y="1585155"/>
            <a:ext cx="2590095" cy="3535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2953" y="1585156"/>
            <a:ext cx="2357312" cy="3535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3930" y="5161262"/>
            <a:ext cx="3178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М.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Гольдшмидт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33787" y="5283816"/>
            <a:ext cx="1364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186127" y="5370260"/>
            <a:ext cx="3003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П. Виноградов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43475" y="5893480"/>
            <a:ext cx="551167" cy="377825"/>
          </a:xfrm>
        </p:spPr>
        <p:txBody>
          <a:bodyPr/>
          <a:lstStyle/>
          <a:p>
            <a:fld id="{F5BE4236-3110-4A09-85F5-22C69F8843AA}" type="slidenum"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56041" y="128889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космохимии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22529817"/>
              </p:ext>
            </p:extLst>
          </p:nvPr>
        </p:nvGraphicFramePr>
        <p:xfrm>
          <a:off x="1208408" y="1237278"/>
          <a:ext cx="96350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9050099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1308" y="30752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Радуга на службе у астрономов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828" b="2101"/>
          <a:stretch/>
        </p:blipFill>
        <p:spPr>
          <a:xfrm>
            <a:off x="1085850" y="2049236"/>
            <a:ext cx="10020300" cy="2359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02253" y="4582598"/>
            <a:ext cx="8787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Фраунгоферовы линии поглощения на фоне непрерывного спектра фотосферы Солнца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54983" y="5870575"/>
            <a:ext cx="551167" cy="377825"/>
          </a:xfrm>
        </p:spPr>
        <p:txBody>
          <a:bodyPr/>
          <a:lstStyle/>
          <a:p>
            <a:fld id="{F5BE4236-3110-4A09-85F5-22C69F8843AA}" type="slidenum"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8767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330201"/>
            <a:ext cx="10131425" cy="8273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Комета 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С/2014 Q2 (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Лавджоя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170" y="1346200"/>
            <a:ext cx="6020474" cy="3838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52401" y="2319134"/>
            <a:ext cx="36237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Флуоресценция органических молекул и воды под УФ-излучением Солнца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266059" y="5870575"/>
            <a:ext cx="551167" cy="377825"/>
          </a:xfrm>
        </p:spPr>
        <p:txBody>
          <a:bodyPr/>
          <a:lstStyle/>
          <a:p>
            <a:fld id="{F5BE4236-3110-4A09-85F5-22C69F8843AA}" type="slidenum"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632200" y="3337188"/>
            <a:ext cx="1049866" cy="218812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28055" y="5605939"/>
            <a:ext cx="4390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бнаружено 21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вещество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верх 5"/>
          <p:cNvSpPr/>
          <p:nvPr/>
        </p:nvSpPr>
        <p:spPr>
          <a:xfrm>
            <a:off x="7721601" y="3717872"/>
            <a:ext cx="203200" cy="1888067"/>
          </a:xfrm>
          <a:prstGeom prst="up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93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1" y="-67733"/>
            <a:ext cx="10131425" cy="116368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найти в космосе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20012" y="3295080"/>
            <a:ext cx="61939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491396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Туманность Ориона M42.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цвет — результат рекомбинации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линии излучения Hα на длине волны 656,3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564" y="1246270"/>
            <a:ext cx="4976967" cy="3314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1" y="1285547"/>
            <a:ext cx="5065338" cy="33600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554731" y="4951130"/>
            <a:ext cx="49170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Темная туманность B69, часть обширного облака межзвездной пыли в созвездии Змееносца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817226" y="6001184"/>
            <a:ext cx="551167" cy="377825"/>
          </a:xfrm>
        </p:spPr>
        <p:txBody>
          <a:bodyPr/>
          <a:lstStyle/>
          <a:p>
            <a:fld id="{F5BE4236-3110-4A09-85F5-22C69F8843AA}" type="slidenum"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0641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268" y="0"/>
            <a:ext cx="10131425" cy="110913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Химический состав звёзд</a:t>
            </a: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E4236-3110-4A09-85F5-22C69F8843AA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03463292"/>
              </p:ext>
            </p:extLst>
          </p:nvPr>
        </p:nvGraphicFramePr>
        <p:xfrm>
          <a:off x="905933" y="1193800"/>
          <a:ext cx="10300759" cy="505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4406142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401" y="152400"/>
            <a:ext cx="10131425" cy="85180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Чуть ближе к планетам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1" y="1269366"/>
            <a:ext cx="4546600" cy="454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657218" y="2777912"/>
            <a:ext cx="461191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системы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 8799.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 8799 c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правом верхнем углу.</a:t>
            </a:r>
          </a:p>
          <a:p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48660" y="5912908"/>
            <a:ext cx="551167" cy="377825"/>
          </a:xfrm>
        </p:spPr>
        <p:txBody>
          <a:bodyPr/>
          <a:lstStyle/>
          <a:p>
            <a:fld id="{F5BE4236-3110-4A09-85F5-22C69F8843AA}" type="slidenum">
              <a:rPr lang="ru-RU" sz="1800" b="1" smtClean="0">
                <a:latin typeface="Times New Roman" pitchFamily="18" charset="0"/>
                <a:cs typeface="Times New Roman" pitchFamily="18" charset="0"/>
              </a:rPr>
              <a:t>9</a:t>
            </a:fld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>
            <a:off x="5173132" y="1913467"/>
            <a:ext cx="2827867" cy="762000"/>
          </a:xfrm>
          <a:prstGeom prst="curved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957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734</TotalTime>
  <Words>501</Words>
  <Application>Microsoft Office PowerPoint</Application>
  <PresentationFormat>Широкоэкранный</PresentationFormat>
  <Paragraphs>112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Небеса</vt:lpstr>
      <vt:lpstr>Космическая химия</vt:lpstr>
      <vt:lpstr>Презентация PowerPoint</vt:lpstr>
      <vt:lpstr>Презентация PowerPoint</vt:lpstr>
      <vt:lpstr>История космохимии</vt:lpstr>
      <vt:lpstr>Радуга на службе у астрономов</vt:lpstr>
      <vt:lpstr>  Комета С/2014 Q2 (Лавджоя)  </vt:lpstr>
      <vt:lpstr>Что можно найти в космосе</vt:lpstr>
      <vt:lpstr>Химический состав звёзд</vt:lpstr>
      <vt:lpstr>Чуть ближе к планетам</vt:lpstr>
      <vt:lpstr>«Невозможные» соединения</vt:lpstr>
      <vt:lpstr>«Невозможные» соединения</vt:lpstr>
      <vt:lpstr>Химический состав планет</vt:lpstr>
      <vt:lpstr>Заключение</vt:lpstr>
      <vt:lpstr>Список литературы</vt:lpstr>
      <vt:lpstr>Спасибо за внимание!</vt:lpstr>
      <vt:lpstr>Космическая химия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Космическая химия</dc:title>
  <dc:creator>Honey Cream</dc:creator>
  <cp:lastModifiedBy>Пользователь Windows</cp:lastModifiedBy>
  <cp:revision>80</cp:revision>
  <dcterms:created xsi:type="dcterms:W3CDTF">2020-02-09T16:03:31Z</dcterms:created>
  <dcterms:modified xsi:type="dcterms:W3CDTF">2020-02-14T14:59:50Z</dcterms:modified>
</cp:coreProperties>
</file>