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61" r:id="rId3"/>
    <p:sldId id="267" r:id="rId4"/>
    <p:sldId id="268" r:id="rId5"/>
    <p:sldId id="273" r:id="rId6"/>
    <p:sldId id="269" r:id="rId7"/>
    <p:sldId id="262" r:id="rId8"/>
    <p:sldId id="263" r:id="rId9"/>
    <p:sldId id="278" r:id="rId10"/>
    <p:sldId id="264" r:id="rId11"/>
    <p:sldId id="274" r:id="rId12"/>
    <p:sldId id="265" r:id="rId13"/>
    <p:sldId id="270" r:id="rId14"/>
    <p:sldId id="276" r:id="rId15"/>
    <p:sldId id="272" r:id="rId16"/>
    <p:sldId id="271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Экономика Австралии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Елена Владимировна Беляева  </a:t>
            </a:r>
          </a:p>
          <a:p>
            <a:r>
              <a:rPr lang="ru-RU" dirty="0" smtClean="0"/>
              <a:t>Учитель высшей квалификационной категории</a:t>
            </a:r>
          </a:p>
          <a:p>
            <a:r>
              <a:rPr lang="ru-RU" dirty="0" smtClean="0"/>
              <a:t>МОУ Гимназия №44 г.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93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2" y="2831014"/>
            <a:ext cx="10345783" cy="343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задание                                             Общие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Австралии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5122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Столица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Канбера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5122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территории занимает целый континент (с прилегающими островами) По государственному строю Австралия фактически суверенное государство. Входит в состав Содружества, возглавляемого Великобританией, официальной главой его считается английская королева, которую представляет генерал –губернатор.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5122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Австралия –федеративное государство, состоящие из 6 штатов и двух территорий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5122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22.5 млн чел.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51220" algn="l"/>
              </a:tabLs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ambitour.ru/images/flags/big/AU.jpg"/>
          <p:cNvPicPr>
            <a:picLocks noChangeAspect="1" noChangeArrowheads="1"/>
          </p:cNvPicPr>
          <p:nvPr/>
        </p:nvPicPr>
        <p:blipFill>
          <a:blip r:embed="rId2" cstate="print"/>
          <a:srcRect b="4803"/>
          <a:stretch>
            <a:fillRect/>
          </a:stretch>
        </p:blipFill>
        <p:spPr bwMode="auto">
          <a:xfrm>
            <a:off x="561582" y="577671"/>
            <a:ext cx="2978452" cy="2245385"/>
          </a:xfrm>
          <a:prstGeom prst="rect">
            <a:avLst/>
          </a:prstGeom>
          <a:noFill/>
        </p:spPr>
      </p:pic>
      <p:pic>
        <p:nvPicPr>
          <p:cNvPr id="4" name="Picture 4" descr="http://mrassokhin.narod.ru/catalogue_of_coins/coats_of_arms/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463" y="609181"/>
            <a:ext cx="3735977" cy="2787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6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Задание 1.</a:t>
            </a:r>
            <a:r>
              <a:rPr lang="ru-RU" sz="2200" dirty="0" smtClean="0"/>
              <a:t>     </a:t>
            </a:r>
            <a:r>
              <a:rPr lang="ru-RU" dirty="0" smtClean="0"/>
              <a:t>Основные черты ЭГП Австралии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443150" cy="33189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/>
              <a:t>Занимает территорию целого материка, полностью расположенного в Южном полушарии</a:t>
            </a:r>
          </a:p>
          <a:p>
            <a:r>
              <a:rPr lang="ru-RU" dirty="0"/>
              <a:t>Удаленная от других регионов мира: </a:t>
            </a:r>
            <a:r>
              <a:rPr lang="ru-RU" dirty="0" smtClean="0"/>
              <a:t> </a:t>
            </a:r>
            <a:r>
              <a:rPr lang="ru-RU" dirty="0"/>
              <a:t>от стран Юго-Восточной Азии, </a:t>
            </a:r>
            <a:r>
              <a:rPr lang="ru-RU" dirty="0" smtClean="0"/>
              <a:t>от</a:t>
            </a:r>
            <a:r>
              <a:rPr lang="ru-RU" dirty="0"/>
              <a:t> </a:t>
            </a:r>
            <a:r>
              <a:rPr lang="ru-RU" dirty="0" smtClean="0">
                <a:solidFill>
                  <a:schemeClr val="tx1"/>
                </a:solidFill>
              </a:rPr>
              <a:t>Америки</a:t>
            </a:r>
            <a:r>
              <a:rPr lang="ru-RU" dirty="0" smtClean="0"/>
              <a:t>,  </a:t>
            </a:r>
            <a:r>
              <a:rPr lang="ru-RU" dirty="0"/>
              <a:t>от Европы</a:t>
            </a:r>
          </a:p>
          <a:p>
            <a:r>
              <a:rPr lang="ru-RU" dirty="0"/>
              <a:t>Северные и восточные берега омывают воды Тихого океана, западные и южные - Индийского</a:t>
            </a:r>
          </a:p>
        </p:txBody>
      </p:sp>
      <p:pic>
        <p:nvPicPr>
          <p:cNvPr id="8194" name="Picture 2" descr="https://cf.ppt-online.org/files2/slide/h/hUf3X6J50gYR2bE7ZlwyFIeK1oCdmknNrSstDLTAaO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126" y="2573680"/>
            <a:ext cx="4284620" cy="3209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0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71642"/>
              </p:ext>
            </p:extLst>
          </p:nvPr>
        </p:nvGraphicFramePr>
        <p:xfrm>
          <a:off x="3449301" y="1284412"/>
          <a:ext cx="3111501" cy="7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67">
                  <a:extLst>
                    <a:ext uri="{9D8B030D-6E8A-4147-A177-3AD203B41FA5}">
                      <a16:colId xmlns:a16="http://schemas.microsoft.com/office/drawing/2014/main" val="1665547664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4014108677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4277423444"/>
                    </a:ext>
                  </a:extLst>
                </a:gridCol>
              </a:tblGrid>
              <a:tr h="254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03329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095460"/>
                  </a:ext>
                </a:extLst>
              </a:tr>
            </a:tbl>
          </a:graphicData>
        </a:graphic>
      </p:graphicFrame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2064943" y="2651126"/>
            <a:ext cx="1684448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-промышленность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26587" y="2605452"/>
            <a:ext cx="1857375" cy="417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сельское хозяйство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11778" y="2575043"/>
            <a:ext cx="1709738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сфера услуг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553088" y="2726205"/>
            <a:ext cx="365125" cy="373062"/>
          </a:xfrm>
          <a:prstGeom prst="rect">
            <a:avLst/>
          </a:prstGeom>
          <a:solidFill>
            <a:srgbClr val="0070C0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490465" y="2692995"/>
            <a:ext cx="376237" cy="459779"/>
          </a:xfrm>
          <a:prstGeom prst="rect">
            <a:avLst/>
          </a:prstGeom>
          <a:solidFill>
            <a:srgbClr val="00B050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7975637" y="2682106"/>
            <a:ext cx="476256" cy="362246"/>
          </a:xfrm>
          <a:prstGeom prst="rect">
            <a:avLst/>
          </a:prstGeom>
          <a:solidFill>
            <a:srgbClr val="FFFFFF"/>
          </a:solidFill>
          <a:ln w="28575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1058" y="3309774"/>
            <a:ext cx="1447800" cy="446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89854" y="3159489"/>
            <a:ext cx="4831662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ЭКОНОМИЧЕСКИ АКТИВНОГО НАСЕЛЕНИЯ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91191" y="3708360"/>
            <a:ext cx="1815976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Австралия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66795" y="4152900"/>
            <a:ext cx="1502063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Мали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66795" y="4581605"/>
            <a:ext cx="1536693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Иран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87750" y="3740150"/>
            <a:ext cx="542925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539721" y="3827177"/>
            <a:ext cx="542925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75903" y="3819719"/>
            <a:ext cx="542925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Группа 23"/>
          <p:cNvGrpSpPr>
            <a:grpSpLocks/>
          </p:cNvGrpSpPr>
          <p:nvPr/>
        </p:nvGrpSpPr>
        <p:grpSpPr bwMode="auto">
          <a:xfrm>
            <a:off x="3730626" y="3791167"/>
            <a:ext cx="1695450" cy="1704975"/>
            <a:chOff x="0" y="0"/>
            <a:chExt cx="16954" cy="17049"/>
          </a:xfrm>
        </p:grpSpPr>
        <p:sp>
          <p:nvSpPr>
            <p:cNvPr id="18" name="Овал 12"/>
            <p:cNvSpPr>
              <a:spLocks noChangeArrowheads="1"/>
            </p:cNvSpPr>
            <p:nvPr/>
          </p:nvSpPr>
          <p:spPr bwMode="auto">
            <a:xfrm>
              <a:off x="476" y="0"/>
              <a:ext cx="16478" cy="16478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Круговая 21"/>
            <p:cNvSpPr>
              <a:spLocks/>
            </p:cNvSpPr>
            <p:nvPr/>
          </p:nvSpPr>
          <p:spPr bwMode="auto">
            <a:xfrm>
              <a:off x="95" y="95"/>
              <a:ext cx="16859" cy="16859"/>
            </a:xfrm>
            <a:custGeom>
              <a:avLst/>
              <a:gdLst>
                <a:gd name="T0" fmla="*/ 1223475 w 1685925"/>
                <a:gd name="T1" fmla="*/ 90769 h 1685925"/>
                <a:gd name="T2" fmla="*/ 1634456 w 1685925"/>
                <a:gd name="T3" fmla="*/ 1133003 h 1685925"/>
                <a:gd name="T4" fmla="*/ 647367 w 1685925"/>
                <a:gd name="T5" fmla="*/ 1662920 h 1685925"/>
                <a:gd name="T6" fmla="*/ 5770 w 1685925"/>
                <a:gd name="T7" fmla="*/ 744492 h 1685925"/>
                <a:gd name="T8" fmla="*/ 842962 w 1685925"/>
                <a:gd name="T9" fmla="*/ 1 h 1685925"/>
                <a:gd name="T10" fmla="*/ 842963 w 1685925"/>
                <a:gd name="T11" fmla="*/ 842963 h 1685925"/>
                <a:gd name="T12" fmla="*/ 1223475 w 1685925"/>
                <a:gd name="T13" fmla="*/ 90769 h 1685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1685925">
                  <a:moveTo>
                    <a:pt x="1223475" y="90769"/>
                  </a:moveTo>
                  <a:cubicBezTo>
                    <a:pt x="1604910" y="283726"/>
                    <a:pt x="1781534" y="731639"/>
                    <a:pt x="1634456" y="1133003"/>
                  </a:cubicBezTo>
                  <a:cubicBezTo>
                    <a:pt x="1487378" y="1534367"/>
                    <a:pt x="1063164" y="1762106"/>
                    <a:pt x="647367" y="1662920"/>
                  </a:cubicBezTo>
                  <a:cubicBezTo>
                    <a:pt x="231570" y="1563735"/>
                    <a:pt x="-44165" y="1169028"/>
                    <a:pt x="5770" y="744492"/>
                  </a:cubicBezTo>
                  <a:cubicBezTo>
                    <a:pt x="55705" y="319956"/>
                    <a:pt x="415499" y="1"/>
                    <a:pt x="842962" y="1"/>
                  </a:cubicBezTo>
                  <a:cubicBezTo>
                    <a:pt x="842962" y="280988"/>
                    <a:pt x="842963" y="561976"/>
                    <a:pt x="842963" y="842963"/>
                  </a:cubicBezTo>
                  <a:lnTo>
                    <a:pt x="1223475" y="90769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Круговая 22"/>
            <p:cNvSpPr>
              <a:spLocks/>
            </p:cNvSpPr>
            <p:nvPr/>
          </p:nvSpPr>
          <p:spPr bwMode="auto">
            <a:xfrm>
              <a:off x="0" y="95"/>
              <a:ext cx="16954" cy="16954"/>
            </a:xfrm>
            <a:custGeom>
              <a:avLst/>
              <a:gdLst>
                <a:gd name="T0" fmla="*/ 1695450 w 1695450"/>
                <a:gd name="T1" fmla="*/ 847725 h 1695450"/>
                <a:gd name="T2" fmla="*/ 847725 w 1695450"/>
                <a:gd name="T3" fmla="*/ 1695450 h 1695450"/>
                <a:gd name="T4" fmla="*/ 0 w 1695450"/>
                <a:gd name="T5" fmla="*/ 847725 h 1695450"/>
                <a:gd name="T6" fmla="*/ 847725 w 1695450"/>
                <a:gd name="T7" fmla="*/ 0 h 1695450"/>
                <a:gd name="T8" fmla="*/ 847725 w 1695450"/>
                <a:gd name="T9" fmla="*/ 847725 h 1695450"/>
                <a:gd name="T10" fmla="*/ 1695450 w 1695450"/>
                <a:gd name="T11" fmla="*/ 847725 h 1695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5450" h="1695450">
                  <a:moveTo>
                    <a:pt x="1695450" y="847725"/>
                  </a:moveTo>
                  <a:cubicBezTo>
                    <a:pt x="1695450" y="1315911"/>
                    <a:pt x="1315911" y="1695450"/>
                    <a:pt x="847725" y="1695450"/>
                  </a:cubicBezTo>
                  <a:cubicBezTo>
                    <a:pt x="379539" y="1695450"/>
                    <a:pt x="0" y="1315911"/>
                    <a:pt x="0" y="847725"/>
                  </a:cubicBezTo>
                  <a:cubicBezTo>
                    <a:pt x="0" y="379539"/>
                    <a:pt x="379539" y="0"/>
                    <a:pt x="847725" y="0"/>
                  </a:cubicBezTo>
                  <a:lnTo>
                    <a:pt x="847725" y="847725"/>
                  </a:lnTo>
                  <a:lnTo>
                    <a:pt x="1695450" y="84772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24"/>
          <p:cNvGrpSpPr>
            <a:grpSpLocks/>
          </p:cNvGrpSpPr>
          <p:nvPr/>
        </p:nvGrpSpPr>
        <p:grpSpPr bwMode="auto">
          <a:xfrm flipH="1">
            <a:off x="8809051" y="3791167"/>
            <a:ext cx="1685925" cy="1704975"/>
            <a:chOff x="0" y="0"/>
            <a:chExt cx="16954" cy="17049"/>
          </a:xfrm>
        </p:grpSpPr>
        <p:sp>
          <p:nvSpPr>
            <p:cNvPr id="22" name="Овал 25"/>
            <p:cNvSpPr>
              <a:spLocks noChangeArrowheads="1"/>
            </p:cNvSpPr>
            <p:nvPr/>
          </p:nvSpPr>
          <p:spPr bwMode="auto">
            <a:xfrm>
              <a:off x="476" y="0"/>
              <a:ext cx="16478" cy="16478"/>
            </a:xfrm>
            <a:prstGeom prst="ellipse">
              <a:avLst/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Круговая 26"/>
            <p:cNvSpPr>
              <a:spLocks/>
            </p:cNvSpPr>
            <p:nvPr/>
          </p:nvSpPr>
          <p:spPr bwMode="auto">
            <a:xfrm>
              <a:off x="95" y="95"/>
              <a:ext cx="16859" cy="16859"/>
            </a:xfrm>
            <a:custGeom>
              <a:avLst/>
              <a:gdLst>
                <a:gd name="T0" fmla="*/ 1434021 w 1685925"/>
                <a:gd name="T1" fmla="*/ 241934 h 1685925"/>
                <a:gd name="T2" fmla="*/ 1546784 w 1685925"/>
                <a:gd name="T3" fmla="*/ 1306883 h 1685925"/>
                <a:gd name="T4" fmla="*/ 523634 w 1685925"/>
                <a:gd name="T5" fmla="*/ 1623102 h 1685925"/>
                <a:gd name="T6" fmla="*/ 15855 w 1685925"/>
                <a:gd name="T7" fmla="*/ 680239 h 1685925"/>
                <a:gd name="T8" fmla="*/ 842963 w 1685925"/>
                <a:gd name="T9" fmla="*/ 1 h 1685925"/>
                <a:gd name="T10" fmla="*/ 842963 w 1685925"/>
                <a:gd name="T11" fmla="*/ 842963 h 1685925"/>
                <a:gd name="T12" fmla="*/ 1434021 w 1685925"/>
                <a:gd name="T13" fmla="*/ 241934 h 1685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1685925">
                  <a:moveTo>
                    <a:pt x="1434021" y="241934"/>
                  </a:moveTo>
                  <a:cubicBezTo>
                    <a:pt x="1721229" y="524378"/>
                    <a:pt x="1768473" y="970554"/>
                    <a:pt x="1546784" y="1306883"/>
                  </a:cubicBezTo>
                  <a:cubicBezTo>
                    <a:pt x="1325095" y="1643212"/>
                    <a:pt x="896431" y="1775696"/>
                    <a:pt x="523634" y="1623102"/>
                  </a:cubicBezTo>
                  <a:cubicBezTo>
                    <a:pt x="150837" y="1470508"/>
                    <a:pt x="-61905" y="1075481"/>
                    <a:pt x="15855" y="680239"/>
                  </a:cubicBezTo>
                  <a:cubicBezTo>
                    <a:pt x="93615" y="284997"/>
                    <a:pt x="440144" y="1"/>
                    <a:pt x="842963" y="1"/>
                  </a:cubicBezTo>
                  <a:lnTo>
                    <a:pt x="842963" y="842963"/>
                  </a:lnTo>
                  <a:lnTo>
                    <a:pt x="1434021" y="241934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Круговая 27"/>
            <p:cNvSpPr>
              <a:spLocks/>
            </p:cNvSpPr>
            <p:nvPr/>
          </p:nvSpPr>
          <p:spPr bwMode="auto">
            <a:xfrm>
              <a:off x="0" y="95"/>
              <a:ext cx="16954" cy="16954"/>
            </a:xfrm>
            <a:custGeom>
              <a:avLst/>
              <a:gdLst>
                <a:gd name="T0" fmla="*/ 1655230 w 1695450"/>
                <a:gd name="T1" fmla="*/ 589706 h 1695450"/>
                <a:gd name="T2" fmla="*/ 1343489 w 1695450"/>
                <a:gd name="T3" fmla="*/ 1535370 h 1695450"/>
                <a:gd name="T4" fmla="*/ 347771 w 1695450"/>
                <a:gd name="T5" fmla="*/ 1532329 h 1695450"/>
                <a:gd name="T6" fmla="*/ 41811 w 1695450"/>
                <a:gd name="T7" fmla="*/ 584778 h 1695450"/>
                <a:gd name="T8" fmla="*/ 847725 w 1695450"/>
                <a:gd name="T9" fmla="*/ -1 h 1695450"/>
                <a:gd name="T10" fmla="*/ 847725 w 1695450"/>
                <a:gd name="T11" fmla="*/ 847725 h 1695450"/>
                <a:gd name="T12" fmla="*/ 1655230 w 1695450"/>
                <a:gd name="T13" fmla="*/ 589706 h 16954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5450" h="1695450">
                  <a:moveTo>
                    <a:pt x="1655230" y="589706"/>
                  </a:moveTo>
                  <a:cubicBezTo>
                    <a:pt x="1766895" y="939175"/>
                    <a:pt x="1641086" y="1320816"/>
                    <a:pt x="1343489" y="1535370"/>
                  </a:cubicBezTo>
                  <a:cubicBezTo>
                    <a:pt x="1045893" y="1749925"/>
                    <a:pt x="644052" y="1748698"/>
                    <a:pt x="347771" y="1532329"/>
                  </a:cubicBezTo>
                  <a:cubicBezTo>
                    <a:pt x="51490" y="1315961"/>
                    <a:pt x="-71985" y="933559"/>
                    <a:pt x="41811" y="584778"/>
                  </a:cubicBezTo>
                  <a:cubicBezTo>
                    <a:pt x="155608" y="235998"/>
                    <a:pt x="480850" y="-1"/>
                    <a:pt x="847725" y="-1"/>
                  </a:cubicBezTo>
                  <a:lnTo>
                    <a:pt x="847725" y="847725"/>
                  </a:lnTo>
                  <a:lnTo>
                    <a:pt x="1655230" y="589706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Группа 28"/>
          <p:cNvGrpSpPr>
            <a:grpSpLocks/>
          </p:cNvGrpSpPr>
          <p:nvPr/>
        </p:nvGrpSpPr>
        <p:grpSpPr bwMode="auto">
          <a:xfrm>
            <a:off x="6154740" y="3846676"/>
            <a:ext cx="1752600" cy="1704975"/>
            <a:chOff x="0" y="0"/>
            <a:chExt cx="16954" cy="17049"/>
          </a:xfrm>
        </p:grpSpPr>
        <p:sp>
          <p:nvSpPr>
            <p:cNvPr id="26" name="Овал 29"/>
            <p:cNvSpPr>
              <a:spLocks noChangeArrowheads="1"/>
            </p:cNvSpPr>
            <p:nvPr/>
          </p:nvSpPr>
          <p:spPr bwMode="auto">
            <a:xfrm>
              <a:off x="476" y="0"/>
              <a:ext cx="16478" cy="16478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Круговая 30"/>
            <p:cNvSpPr>
              <a:spLocks/>
            </p:cNvSpPr>
            <p:nvPr/>
          </p:nvSpPr>
          <p:spPr bwMode="auto">
            <a:xfrm>
              <a:off x="95" y="95"/>
              <a:ext cx="16859" cy="16859"/>
            </a:xfrm>
            <a:custGeom>
              <a:avLst/>
              <a:gdLst>
                <a:gd name="T0" fmla="*/ 1683842 w 1685925"/>
                <a:gd name="T1" fmla="*/ 902182 h 1685925"/>
                <a:gd name="T2" fmla="*/ 803464 w 1685925"/>
                <a:gd name="T3" fmla="*/ 1684999 h 1685925"/>
                <a:gd name="T4" fmla="*/ 230 w 1685925"/>
                <a:gd name="T5" fmla="*/ 823208 h 1685925"/>
                <a:gd name="T6" fmla="*/ 842962 w 1685925"/>
                <a:gd name="T7" fmla="*/ -1 h 1685925"/>
                <a:gd name="T8" fmla="*/ 842963 w 1685925"/>
                <a:gd name="T9" fmla="*/ 842963 h 1685925"/>
                <a:gd name="T10" fmla="*/ 1683842 w 1685925"/>
                <a:gd name="T11" fmla="*/ 902182 h 1685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5925" h="1685925">
                  <a:moveTo>
                    <a:pt x="1683842" y="902182"/>
                  </a:moveTo>
                  <a:cubicBezTo>
                    <a:pt x="1651677" y="1358910"/>
                    <a:pt x="1260820" y="1706453"/>
                    <a:pt x="803464" y="1684999"/>
                  </a:cubicBezTo>
                  <a:cubicBezTo>
                    <a:pt x="346108" y="1663546"/>
                    <a:pt x="-10499" y="1280941"/>
                    <a:pt x="230" y="823208"/>
                  </a:cubicBezTo>
                  <a:cubicBezTo>
                    <a:pt x="10960" y="365475"/>
                    <a:pt x="385103" y="-1"/>
                    <a:pt x="842962" y="-1"/>
                  </a:cubicBezTo>
                  <a:cubicBezTo>
                    <a:pt x="842962" y="280987"/>
                    <a:pt x="842963" y="561975"/>
                    <a:pt x="842963" y="842963"/>
                  </a:cubicBezTo>
                  <a:lnTo>
                    <a:pt x="1683842" y="902182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Круговая 31"/>
            <p:cNvSpPr>
              <a:spLocks/>
            </p:cNvSpPr>
            <p:nvPr/>
          </p:nvSpPr>
          <p:spPr bwMode="auto">
            <a:xfrm>
              <a:off x="0" y="95"/>
              <a:ext cx="16954" cy="16954"/>
            </a:xfrm>
            <a:custGeom>
              <a:avLst/>
              <a:gdLst>
                <a:gd name="T0" fmla="*/ 313624 w 1695450"/>
                <a:gd name="T1" fmla="*/ 1506036 h 1695450"/>
                <a:gd name="T2" fmla="*/ 48756 w 1695450"/>
                <a:gd name="T3" fmla="*/ 564378 h 1695450"/>
                <a:gd name="T4" fmla="*/ 847725 w 1695450"/>
                <a:gd name="T5" fmla="*/ 0 h 1695450"/>
                <a:gd name="T6" fmla="*/ 847725 w 1695450"/>
                <a:gd name="T7" fmla="*/ 847725 h 1695450"/>
                <a:gd name="T8" fmla="*/ 313624 w 1695450"/>
                <a:gd name="T9" fmla="*/ 1506036 h 1695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5450" h="1695450">
                  <a:moveTo>
                    <a:pt x="313624" y="1506036"/>
                  </a:moveTo>
                  <a:cubicBezTo>
                    <a:pt x="34876" y="1279882"/>
                    <a:pt x="-71221" y="902684"/>
                    <a:pt x="48756" y="564378"/>
                  </a:cubicBezTo>
                  <a:cubicBezTo>
                    <a:pt x="168733" y="226072"/>
                    <a:pt x="488775" y="0"/>
                    <a:pt x="847725" y="0"/>
                  </a:cubicBezTo>
                  <a:lnTo>
                    <a:pt x="847725" y="847725"/>
                  </a:lnTo>
                  <a:lnTo>
                    <a:pt x="313624" y="150603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3087688" y="416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40242" y="755092"/>
            <a:ext cx="1037385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  <a:tabLst>
                <a:tab pos="5590540" algn="l"/>
                <a:tab pos="5770880" algn="l"/>
                <a:tab pos="595122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 Распределение экономически активного населения Австралии.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913" y="1072342"/>
            <a:ext cx="72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Задание 3. </a:t>
            </a:r>
            <a:r>
              <a:rPr lang="ru-RU" sz="2800" dirty="0" smtClean="0"/>
              <a:t>ИЧР  Индекс человеческого развития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2338251"/>
            <a:ext cx="9601196" cy="380129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положение </a:t>
            </a:r>
            <a:r>
              <a:rPr lang="ru-RU" sz="2600" dirty="0"/>
              <a:t>в области прав человека и гражданских свобод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  </a:t>
            </a:r>
            <a:r>
              <a:rPr lang="ru-RU" sz="2600" dirty="0"/>
              <a:t>возможность участия в общественной жизни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социальная защищённость, </a:t>
            </a:r>
            <a:endParaRPr lang="ru-RU" sz="2600" dirty="0" smtClean="0"/>
          </a:p>
          <a:p>
            <a:r>
              <a:rPr lang="ru-RU" sz="2600" dirty="0" smtClean="0"/>
              <a:t>степень </a:t>
            </a:r>
            <a:r>
              <a:rPr lang="ru-RU" sz="2600" dirty="0"/>
              <a:t>территориальной и социальной мобильности населения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 показатель </a:t>
            </a:r>
            <a:r>
              <a:rPr lang="ru-RU" sz="2600" dirty="0"/>
              <a:t>уровня культурного развития населения, </a:t>
            </a:r>
            <a:endParaRPr lang="ru-RU" sz="2600" dirty="0" smtClean="0"/>
          </a:p>
          <a:p>
            <a:r>
              <a:rPr lang="ru-RU" sz="2600" dirty="0" smtClean="0"/>
              <a:t>доступ </a:t>
            </a:r>
            <a:r>
              <a:rPr lang="ru-RU" sz="2600" dirty="0"/>
              <a:t>к информации, </a:t>
            </a:r>
            <a:endParaRPr lang="ru-RU" sz="2600" dirty="0" smtClean="0"/>
          </a:p>
          <a:p>
            <a:r>
              <a:rPr lang="ru-RU" sz="2600" dirty="0" smtClean="0"/>
              <a:t>здоровье, </a:t>
            </a:r>
          </a:p>
          <a:p>
            <a:r>
              <a:rPr lang="ru-RU" sz="2600" dirty="0" smtClean="0"/>
              <a:t>продолжительность жизни              </a:t>
            </a:r>
            <a:r>
              <a:rPr lang="ru-RU" sz="2600" b="1" dirty="0" smtClean="0"/>
              <a:t>Средняя продолжительность жизни Австралии  80,7 лет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уровня безработицы, </a:t>
            </a:r>
            <a:endParaRPr lang="ru-RU" sz="2600" dirty="0" smtClean="0"/>
          </a:p>
          <a:p>
            <a:r>
              <a:rPr lang="ru-RU" sz="2600" dirty="0" smtClean="0"/>
              <a:t>состояния </a:t>
            </a:r>
            <a:r>
              <a:rPr lang="ru-RU" sz="2600" dirty="0"/>
              <a:t>преступности, охраны окружающей среды и другие.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6604" y="2686886"/>
            <a:ext cx="2875007" cy="20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4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52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Задание 4.    </a:t>
            </a:r>
            <a:r>
              <a:rPr lang="ru-RU" dirty="0" smtClean="0"/>
              <a:t>Промышленность. Добывающая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6189617" cy="33189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Австралия относится к числу « великих горнодобывающих держав» мира. Входит в тройку стран по добыче </a:t>
            </a:r>
            <a:r>
              <a:rPr lang="ru-RU" sz="2800" b="1" dirty="0" smtClean="0"/>
              <a:t>угля, железной руды, бокситов, урана, золота.</a:t>
            </a:r>
          </a:p>
          <a:p>
            <a:r>
              <a:rPr lang="ru-RU" sz="2800" dirty="0" smtClean="0"/>
              <a:t>Основные экономические партнеры: Япония, Китай, Южная Корея. </a:t>
            </a:r>
          </a:p>
          <a:p>
            <a:endParaRPr lang="ru-RU" sz="2800" b="1" dirty="0"/>
          </a:p>
        </p:txBody>
      </p:sp>
      <p:pic>
        <p:nvPicPr>
          <p:cNvPr id="5" name="Picture 2" descr="http://focus.kg/files/news/26/26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917" y="2808514"/>
            <a:ext cx="4362585" cy="310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184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Задание 5.     </a:t>
            </a:r>
            <a:r>
              <a:rPr lang="ru-RU" dirty="0" smtClean="0"/>
              <a:t>Обрабатывающая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9691"/>
            <a:ext cx="5131525" cy="3446177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Машиностроение</a:t>
            </a:r>
            <a:r>
              <a:rPr lang="ru-RU" sz="2800" dirty="0">
                <a:solidFill>
                  <a:schemeClr val="tx1"/>
                </a:solidFill>
              </a:rPr>
              <a:t>, развитое практически во всех крупных городах, выпускает авиа- и </a:t>
            </a:r>
            <a:r>
              <a:rPr lang="ru-RU" sz="2800" dirty="0" err="1" smtClean="0">
                <a:solidFill>
                  <a:schemeClr val="tx1"/>
                </a:solidFill>
              </a:rPr>
              <a:t>автодвигатели</a:t>
            </a:r>
            <a:r>
              <a:rPr lang="ru-RU" sz="2800" dirty="0">
                <a:solidFill>
                  <a:schemeClr val="tx1"/>
                </a:solidFill>
              </a:rPr>
              <a:t>, автомобили, трактора, локомотивы, приборы, </a:t>
            </a:r>
            <a:r>
              <a:rPr lang="ru-RU" sz="2800" dirty="0" smtClean="0">
                <a:solidFill>
                  <a:schemeClr val="tx1"/>
                </a:solidFill>
              </a:rPr>
              <a:t>электрооборудование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Химическая </a:t>
            </a:r>
            <a:r>
              <a:rPr lang="ru-RU" sz="2800" b="1" dirty="0">
                <a:solidFill>
                  <a:schemeClr val="tx1"/>
                </a:solidFill>
              </a:rPr>
              <a:t>промышленность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 районах каменноугольных бассейнов.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Легкая </a:t>
            </a:r>
            <a:r>
              <a:rPr lang="ru-RU" sz="2800" dirty="0">
                <a:solidFill>
                  <a:schemeClr val="tx1"/>
                </a:solidFill>
              </a:rPr>
              <a:t>промышленность обеспечена сырьем местного производства (трикотаж, ткани, кожа). Предприятия легкой промышленности сосредоточены главным образом в крупных городах на юго-востоке страны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Пищевая промышленность – одна из наиболее развитых отраслей.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1.bp.blogspot.com/_bfnDL3SPmbQ/S-_KEt3df9I/AAAAAAAAASM/vlN_ojkrNz0/s1600/get_img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615" y="2556932"/>
            <a:ext cx="4392488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714" y="989215"/>
            <a:ext cx="259950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Задание 6.</a:t>
            </a:r>
          </a:p>
          <a:p>
            <a:pPr algn="ctr"/>
            <a:r>
              <a:rPr lang="ru-RU" sz="3200" b="1" dirty="0" smtClean="0"/>
              <a:t>Энергетика</a:t>
            </a:r>
          </a:p>
          <a:p>
            <a:r>
              <a:rPr lang="ru-RU" sz="2800" dirty="0" smtClean="0"/>
              <a:t>ТЭС    11</a:t>
            </a:r>
          </a:p>
          <a:p>
            <a:r>
              <a:rPr lang="ru-RU" sz="2800" dirty="0" smtClean="0"/>
              <a:t>ГЭС      6</a:t>
            </a:r>
          </a:p>
          <a:p>
            <a:r>
              <a:rPr lang="ru-RU" sz="2800" dirty="0" smtClean="0"/>
              <a:t>АЭС      0</a:t>
            </a:r>
          </a:p>
          <a:p>
            <a:r>
              <a:rPr lang="ru-RU" sz="2800" dirty="0" smtClean="0"/>
              <a:t>Всего : 17</a:t>
            </a:r>
          </a:p>
          <a:p>
            <a:pPr algn="ctr"/>
            <a:r>
              <a:rPr lang="ru-RU" sz="2800" dirty="0" smtClean="0"/>
              <a:t>Доля ТЭС от общего количества электростанций 64%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16" y="928225"/>
            <a:ext cx="7265324" cy="47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600891"/>
            <a:ext cx="8947469" cy="120178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Задание 7              </a:t>
            </a:r>
            <a:r>
              <a:rPr lang="ru-RU" sz="3600" b="1" dirty="0" smtClean="0"/>
              <a:t>Сельское </a:t>
            </a:r>
            <a:r>
              <a:rPr lang="ru-RU" sz="3600" b="1" dirty="0"/>
              <a:t>хозяйство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843" y="626076"/>
            <a:ext cx="6236043" cy="407537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b="1" u="sng" dirty="0" smtClean="0">
                <a:solidFill>
                  <a:schemeClr val="tx1"/>
                </a:solidFill>
              </a:rPr>
              <a:t>Животноводство.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Ведущее </a:t>
            </a:r>
            <a:r>
              <a:rPr lang="ru-RU" dirty="0">
                <a:solidFill>
                  <a:schemeClr val="tx1"/>
                </a:solidFill>
              </a:rPr>
              <a:t>место в сельском хозяйстве принадлежит наиболее старой отрасли – пастбищному животноводству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В животноводстве 1 место занимает </a:t>
            </a:r>
            <a:r>
              <a:rPr lang="ru-RU" b="1" dirty="0">
                <a:solidFill>
                  <a:schemeClr val="tx1"/>
                </a:solidFill>
              </a:rPr>
              <a:t>овцеводство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(75 </a:t>
            </a:r>
            <a:r>
              <a:rPr lang="ru-RU" dirty="0">
                <a:solidFill>
                  <a:schemeClr val="tx1"/>
                </a:solidFill>
              </a:rPr>
              <a:t>млн. голов</a:t>
            </a:r>
            <a:r>
              <a:rPr lang="ru-RU" dirty="0" smtClean="0">
                <a:solidFill>
                  <a:schemeClr val="tx1"/>
                </a:solidFill>
              </a:rPr>
              <a:t>), производство и экспорт шерсти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9714" y="1197665"/>
            <a:ext cx="3718455" cy="2286942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Растениеводство.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структуре растениеводства главная роль принадлежит </a:t>
            </a:r>
            <a:r>
              <a:rPr lang="ru-RU" sz="2400" b="1" dirty="0" smtClean="0">
                <a:solidFill>
                  <a:schemeClr val="tx1"/>
                </a:solidFill>
              </a:rPr>
              <a:t>пшенице.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Австралия и её экономический потенциал"/>
          <p:cNvPicPr>
            <a:picLocks noChangeAspect="1" noChangeArrowheads="1"/>
          </p:cNvPicPr>
          <p:nvPr/>
        </p:nvPicPr>
        <p:blipFill>
          <a:blip r:embed="rId2" cstate="print"/>
          <a:srcRect t="5432"/>
          <a:stretch>
            <a:fillRect/>
          </a:stretch>
        </p:blipFill>
        <p:spPr bwMode="auto">
          <a:xfrm>
            <a:off x="7530324" y="3707027"/>
            <a:ext cx="3213464" cy="2283245"/>
          </a:xfrm>
          <a:prstGeom prst="rect">
            <a:avLst/>
          </a:prstGeom>
          <a:noFill/>
        </p:spPr>
      </p:pic>
      <p:pic>
        <p:nvPicPr>
          <p:cNvPr id="6" name="Picture 2" descr="В Австралии ожидают небольшой урожай пшеницы и прогнозируют снижение объемов экспо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86" y="3511694"/>
            <a:ext cx="3533674" cy="2000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50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и их причины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937421" cy="33189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Комплексное нарушение земель, деградация почв, опустынивание. Причина чрезмерный выпас скота, интенсивное ведение сельского хозяйства, глобальное потепление климата.</a:t>
            </a:r>
          </a:p>
          <a:p>
            <a:r>
              <a:rPr lang="ru-RU" dirty="0"/>
              <a:t>Уничтожение флоры и фауны, сведение лесов. Причины: пожары, рубка леса на востоке Австралии</a:t>
            </a:r>
          </a:p>
          <a:p>
            <a:r>
              <a:rPr lang="ru-RU" dirty="0" smtClean="0"/>
              <a:t>Загрязнение мирового океана . Причины : добыча газа и нефти на шельфе, судоходство, транспортировка полезных ископаемых, в том числе топливных</a:t>
            </a:r>
          </a:p>
        </p:txBody>
      </p:sp>
      <p:pic>
        <p:nvPicPr>
          <p:cNvPr id="2050" name="Picture 2" descr="https://myslide.ru/documents_2/eceb0de5f77f434d0132ed7874c79a03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395" y="2485765"/>
            <a:ext cx="4283676" cy="321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0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483" y="1076491"/>
            <a:ext cx="714521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НОВОСТЕЙ…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2579" y="1465187"/>
            <a:ext cx="9096702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катастрофа. Люди не в силах справиться с пожарами, которые бушуют на огромной территории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85" y="2925642"/>
            <a:ext cx="7354614" cy="23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682" y="671236"/>
            <a:ext cx="9325303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словно лава, растекается по лесу, уничтожая сотни гектаров.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домов остаются только головешки.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бегут, бросая имущество.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прибрежных районов выходят в море на лодках и катерах и уже там ждут помощи спасателей.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03" y="3318614"/>
            <a:ext cx="8087711" cy="21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965" y="951834"/>
            <a:ext cx="8410903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столице страны Канберре уровень загрязнения воздуха в 26 раз превысил критическую отметку. Дым от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пожаров уже достиг Новой Зеландии.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42" y="2827283"/>
            <a:ext cx="705506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276" y="1426779"/>
            <a:ext cx="7669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уже догадались, о какой стране идет речь?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3" y="2996439"/>
            <a:ext cx="6132786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075" y="638503"/>
            <a:ext cx="8820807" cy="235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22986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 также о катастрофических масштабах гибели животных.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22986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миллиарда представителей фауны погибли от лесных пожаров в австралийском штате Новый Южный Уэльс с сентября 2019 года.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22986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уточняет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Straits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числе животных, популяции которых сократились из-за пожаров в юго-восточной Австралии, — кенгуру и коалы.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22986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меньше на треть.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23695"/>
            <a:ext cx="7765009" cy="28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567" y="741791"/>
            <a:ext cx="1075996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Австралии вышли на протесты из-за пожаров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Сторонники движения по борьбе с изменением климата вышли на акцию протеста. Только в Сиднее протестуют 20 тысяч человек. движение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Extinction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("Восстание против вымирания").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Активисты также призывают к переходу на новые, более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экологичные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виды топлива, а так же отказаться от добычи топливных полезных ископаемых.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3" y="2792246"/>
            <a:ext cx="4193626" cy="2883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35" y="2792246"/>
            <a:ext cx="4453758" cy="29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883" y="1141719"/>
            <a:ext cx="106811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</a:t>
            </a:r>
            <a:r>
              <a:rPr lang="ru-RU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Австралия отказаться от </a:t>
            </a:r>
            <a:r>
              <a:rPr lang="ru-RU" sz="4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промышленности по добыче полезных ископаемых?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7288" y="753023"/>
            <a:ext cx="30179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157858"/>
            <a:ext cx="7212724" cy="28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26 </a:t>
            </a:r>
            <a:r>
              <a:rPr lang="ru-RU" dirty="0" smtClean="0"/>
              <a:t>января. День Австралии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497285" cy="33189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18 в морской путь из Великобритании составлял 8 месяцев. </a:t>
            </a:r>
            <a:r>
              <a:rPr lang="ru-RU" dirty="0" smtClean="0"/>
              <a:t>1788 </a:t>
            </a:r>
            <a:r>
              <a:rPr lang="ru-RU" dirty="0"/>
              <a:t>года капитан Артур Филипп  высадился в бухте Сиднея, поднял британский флаг и основал первую колонию — Новый Южный Уэльс. Это произошло 18 лет спустя после открытия континента капитаном Джеймсом Куком.</a:t>
            </a:r>
          </a:p>
        </p:txBody>
      </p:sp>
      <p:pic>
        <p:nvPicPr>
          <p:cNvPr id="4" name="Picture 4" descr="http://dalniestrany.ru/images/stories/Countries/Avstraliya/Avstraliya/%D0%A4%D0%B8%D0%B7%D0%B8%D1%87%D0%B5%D1%81%D0%BA%D0%B0%D1%8F%20%D0%BA%D0%B0%D1%80%D1%82%D0%B0%20%D0%90%D0%B2%D1%81%D1%82%D1%80%D0%B0%D0%BB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817" y="2556932"/>
            <a:ext cx="4251619" cy="3438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377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454</TotalTime>
  <Words>780</Words>
  <Application>Microsoft Office PowerPoint</Application>
  <PresentationFormat>Широкоэкранный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Экономика Австралии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26 января. День Австралии</vt:lpstr>
      <vt:lpstr>Презентация PowerPoint</vt:lpstr>
      <vt:lpstr>Задание 1.     Основные черты ЭГП Австралии</vt:lpstr>
      <vt:lpstr>Презентация PowerPoint</vt:lpstr>
      <vt:lpstr>Презентация PowerPoint</vt:lpstr>
      <vt:lpstr>Задание 4.    Промышленность. Добывающая</vt:lpstr>
      <vt:lpstr>Задание 5.     Обрабатывающая промышленность</vt:lpstr>
      <vt:lpstr>Презентация PowerPoint</vt:lpstr>
      <vt:lpstr>Задание 7              Сельское хозяйство </vt:lpstr>
      <vt:lpstr>Экологические проблемы и их причины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Австралии.</dc:title>
  <dc:creator>Student_15</dc:creator>
  <cp:lastModifiedBy>Пользователь Windows</cp:lastModifiedBy>
  <cp:revision>37</cp:revision>
  <dcterms:created xsi:type="dcterms:W3CDTF">2020-01-21T09:58:16Z</dcterms:created>
  <dcterms:modified xsi:type="dcterms:W3CDTF">2020-03-24T08:40:48Z</dcterms:modified>
</cp:coreProperties>
</file>