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64" r:id="rId4"/>
    <p:sldId id="262" r:id="rId5"/>
    <p:sldId id="260" r:id="rId6"/>
    <p:sldId id="268" r:id="rId7"/>
    <p:sldId id="267" r:id="rId8"/>
    <p:sldId id="261" r:id="rId9"/>
    <p:sldId id="266" r:id="rId10"/>
    <p:sldId id="257" r:id="rId11"/>
    <p:sldId id="265" r:id="rId12"/>
    <p:sldId id="271" r:id="rId13"/>
    <p:sldId id="269" r:id="rId14"/>
    <p:sldId id="270" r:id="rId15"/>
    <p:sldId id="275" r:id="rId16"/>
    <p:sldId id="288" r:id="rId17"/>
    <p:sldId id="290" r:id="rId18"/>
    <p:sldId id="291" r:id="rId19"/>
    <p:sldId id="293" r:id="rId20"/>
    <p:sldId id="276" r:id="rId21"/>
    <p:sldId id="277" r:id="rId22"/>
    <p:sldId id="278" r:id="rId23"/>
    <p:sldId id="279" r:id="rId24"/>
    <p:sldId id="280" r:id="rId25"/>
    <p:sldId id="281"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5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03.01.2020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03.01.2020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03.01.2020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03.01.2020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03.01.2020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03.01.2020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03.01.2020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03.01.2020</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stihi.ru/pics/2013/07/31/5157.jpg"/>
          <p:cNvPicPr>
            <a:picLocks noChangeAspect="1" noChangeArrowheads="1"/>
          </p:cNvPicPr>
          <p:nvPr/>
        </p:nvPicPr>
        <p:blipFill>
          <a:blip r:embed="rId2" cstate="print"/>
          <a:srcRect/>
          <a:stretch>
            <a:fillRect/>
          </a:stretch>
        </p:blipFill>
        <p:spPr bwMode="auto">
          <a:xfrm rot="21132248">
            <a:off x="403825" y="278297"/>
            <a:ext cx="4530080" cy="6262837"/>
          </a:xfrm>
          <a:prstGeom prst="rect">
            <a:avLst/>
          </a:prstGeom>
          <a:noFill/>
          <a:effectLst>
            <a:softEdge rad="635000"/>
          </a:effectLst>
        </p:spPr>
      </p:pic>
      <p:sp>
        <p:nvSpPr>
          <p:cNvPr id="2" name="Заголовок 1"/>
          <p:cNvSpPr>
            <a:spLocks noGrp="1"/>
          </p:cNvSpPr>
          <p:nvPr>
            <p:ph type="ctrTitle"/>
          </p:nvPr>
        </p:nvSpPr>
        <p:spPr>
          <a:xfrm>
            <a:off x="611560" y="332656"/>
            <a:ext cx="8229600" cy="2651720"/>
          </a:xfrm>
        </p:spPr>
        <p:txBody>
          <a:bodyPr>
            <a:normAutofit/>
          </a:bodyPr>
          <a:lstStyle/>
          <a:p>
            <a:r>
              <a:rPr lang="ru-RU" sz="5400" dirty="0" err="1" smtClean="0">
                <a:solidFill>
                  <a:schemeClr val="accent4">
                    <a:lumMod val="75000"/>
                  </a:schemeClr>
                </a:solidFill>
              </a:rPr>
              <a:t>борис</a:t>
            </a:r>
            <a:r>
              <a:rPr lang="ru-RU" sz="5400" dirty="0" smtClean="0">
                <a:solidFill>
                  <a:schemeClr val="accent4">
                    <a:lumMod val="75000"/>
                  </a:schemeClr>
                </a:solidFill>
              </a:rPr>
              <a:t> </a:t>
            </a:r>
            <a:r>
              <a:rPr lang="ru-RU" sz="5400" dirty="0" err="1" smtClean="0">
                <a:solidFill>
                  <a:schemeClr val="accent4">
                    <a:lumMod val="75000"/>
                  </a:schemeClr>
                </a:solidFill>
              </a:rPr>
              <a:t>леонидович</a:t>
            </a:r>
            <a:r>
              <a:rPr lang="ru-RU" sz="5400" dirty="0" smtClean="0">
                <a:solidFill>
                  <a:schemeClr val="accent4">
                    <a:lumMod val="75000"/>
                  </a:schemeClr>
                </a:solidFill>
              </a:rPr>
              <a:t> пастернак</a:t>
            </a:r>
            <a:endParaRPr lang="ru-RU" sz="5400" dirty="0">
              <a:solidFill>
                <a:schemeClr val="accent4">
                  <a:lumMod val="75000"/>
                </a:schemeClr>
              </a:solidFill>
            </a:endParaRPr>
          </a:p>
        </p:txBody>
      </p:sp>
      <p:sp>
        <p:nvSpPr>
          <p:cNvPr id="3" name="Подзаголовок 2"/>
          <p:cNvSpPr>
            <a:spLocks noGrp="1"/>
          </p:cNvSpPr>
          <p:nvPr>
            <p:ph type="subTitle" idx="1"/>
          </p:nvPr>
        </p:nvSpPr>
        <p:spPr>
          <a:xfrm>
            <a:off x="1907704" y="3789040"/>
            <a:ext cx="7128792" cy="2592288"/>
          </a:xfrm>
        </p:spPr>
        <p:txBody>
          <a:bodyPr>
            <a:normAutofit fontScale="85000" lnSpcReduction="10000"/>
          </a:bodyPr>
          <a:lstStyle/>
          <a:p>
            <a:pPr algn="r"/>
            <a:r>
              <a:rPr lang="ru-RU" b="1" i="1" dirty="0" smtClean="0">
                <a:effectLst>
                  <a:outerShdw blurRad="38100" dist="38100" dir="2700000" algn="tl">
                    <a:srgbClr val="000000">
                      <a:alpha val="43137"/>
                    </a:srgbClr>
                  </a:outerShdw>
                </a:effectLst>
              </a:rPr>
              <a:t>Пастернак нами </a:t>
            </a:r>
            <a:r>
              <a:rPr lang="ru-RU" b="1" i="1" dirty="0" smtClean="0">
                <a:effectLst>
                  <a:outerShdw blurRad="38100" dist="38100" dir="2700000" algn="tl">
                    <a:srgbClr val="000000">
                      <a:alpha val="43137"/>
                    </a:srgbClr>
                  </a:outerShdw>
                </a:effectLst>
              </a:rPr>
              <a:t>не </a:t>
            </a:r>
            <a:r>
              <a:rPr lang="ru-RU" b="1" i="1" dirty="0" smtClean="0">
                <a:effectLst>
                  <a:outerShdw blurRad="38100" dist="38100" dir="2700000" algn="tl">
                    <a:srgbClr val="000000">
                      <a:alpha val="43137"/>
                    </a:srgbClr>
                  </a:outerShdw>
                </a:effectLst>
              </a:rPr>
              <a:t>читается, он в нас совершается… Пастернак завораживает. </a:t>
            </a:r>
          </a:p>
          <a:p>
            <a:pPr algn="r"/>
            <a:r>
              <a:rPr lang="ru-RU" b="1" i="1" dirty="0" smtClean="0">
                <a:effectLst>
                  <a:outerShdw blurRad="38100" dist="38100" dir="2700000" algn="tl">
                    <a:srgbClr val="000000">
                      <a:alpha val="43137"/>
                    </a:srgbClr>
                  </a:outerShdw>
                </a:effectLst>
              </a:rPr>
              <a:t>Когда мы читаем Пастернака, мы всё забываем, кроме Пастернака… Действие Пастернака равно действию сна. Мы его не понимаем. Мы в него попадаем. Под него подпадаем. В него впадаем.</a:t>
            </a:r>
          </a:p>
          <a:p>
            <a:pPr algn="r"/>
            <a:r>
              <a:rPr lang="ru-RU" dirty="0" smtClean="0"/>
              <a:t>М.И. Цветаева</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everstolici.ru/upload/resize_cache/iblock/022/300_0_1/022072be74f6df9693b12ed8fae1e3af.jpg"/>
          <p:cNvPicPr>
            <a:picLocks noChangeAspect="1" noChangeArrowheads="1"/>
          </p:cNvPicPr>
          <p:nvPr/>
        </p:nvPicPr>
        <p:blipFill>
          <a:blip r:embed="rId2" cstate="print"/>
          <a:srcRect/>
          <a:stretch>
            <a:fillRect/>
          </a:stretch>
        </p:blipFill>
        <p:spPr bwMode="auto">
          <a:xfrm>
            <a:off x="4499992" y="3977680"/>
            <a:ext cx="4337423" cy="2880320"/>
          </a:xfrm>
          <a:prstGeom prst="rect">
            <a:avLst/>
          </a:prstGeom>
          <a:noFill/>
          <a:effectLst>
            <a:softEdge rad="127000"/>
          </a:effectLst>
        </p:spPr>
      </p:pic>
      <p:sp>
        <p:nvSpPr>
          <p:cNvPr id="6" name="Прямоугольник 5"/>
          <p:cNvSpPr/>
          <p:nvPr/>
        </p:nvSpPr>
        <p:spPr>
          <a:xfrm>
            <a:off x="107504" y="332656"/>
            <a:ext cx="8856984" cy="5878532"/>
          </a:xfrm>
          <a:prstGeom prst="rect">
            <a:avLst/>
          </a:prstGeom>
        </p:spPr>
        <p:txBody>
          <a:bodyPr wrap="square">
            <a:spAutoFit/>
          </a:bodyPr>
          <a:lstStyle/>
          <a:p>
            <a:r>
              <a:rPr lang="ru-RU" sz="2000" b="1" dirty="0" smtClean="0">
                <a:effectLst>
                  <a:outerShdw blurRad="38100" dist="38100" dir="2700000" algn="tl">
                    <a:srgbClr val="000000">
                      <a:alpha val="43137"/>
                    </a:srgbClr>
                  </a:outerShdw>
                </a:effectLst>
              </a:rPr>
              <a:t>В 1928 возник замысел прозаической книги "Охранная грамота", законченной два года спустя. Пастернак назвал это произведение "автобиографическими отрывками о том, как складывались представления об искусстве и в чем они коренятся". </a:t>
            </a:r>
            <a:br>
              <a:rPr lang="ru-RU" sz="2000" b="1" dirty="0" smtClean="0">
                <a:effectLst>
                  <a:outerShdw blurRad="38100" dist="38100" dir="2700000" algn="tl">
                    <a:srgbClr val="000000">
                      <a:alpha val="43137"/>
                    </a:srgbClr>
                  </a:outerShdw>
                </a:effectLst>
              </a:rPr>
            </a:br>
            <a:r>
              <a:rPr lang="ru-RU" sz="2000" b="1" dirty="0" smtClean="0">
                <a:effectLst>
                  <a:outerShdw blurRad="38100" dist="38100" dir="2700000" algn="tl">
                    <a:srgbClr val="000000">
                      <a:alpha val="43137"/>
                    </a:srgbClr>
                  </a:outerShdw>
                </a:effectLst>
              </a:rPr>
              <a:t/>
            </a:r>
            <a:br>
              <a:rPr lang="ru-RU" sz="2000" b="1" dirty="0" smtClean="0">
                <a:effectLst>
                  <a:outerShdw blurRad="38100" dist="38100" dir="2700000" algn="tl">
                    <a:srgbClr val="000000">
                      <a:alpha val="43137"/>
                    </a:srgbClr>
                  </a:outerShdw>
                </a:effectLst>
              </a:rPr>
            </a:br>
            <a:r>
              <a:rPr lang="ru-RU" sz="2000" b="1" dirty="0" smtClean="0">
                <a:effectLst>
                  <a:outerShdw blurRad="38100" dist="38100" dir="2700000" algn="tl">
                    <a:srgbClr val="000000">
                      <a:alpha val="43137"/>
                    </a:srgbClr>
                  </a:outerShdw>
                </a:effectLst>
              </a:rPr>
              <a:t>В 1931 отправился на Кавказ, в Грузию; кавказские впечатления нашли отражение в цикле «Волны», ставшем частью книги "Второе рождение", </a:t>
            </a:r>
          </a:p>
          <a:p>
            <a:r>
              <a:rPr lang="ru-RU" sz="2000" b="1" dirty="0" smtClean="0">
                <a:effectLst>
                  <a:outerShdw blurRad="38100" dist="38100" dir="2700000" algn="tl">
                    <a:srgbClr val="000000">
                      <a:alpha val="43137"/>
                    </a:srgbClr>
                  </a:outerShdw>
                </a:effectLst>
              </a:rPr>
              <a:t>в которой поэт приходит к классической простоте стихотворного языка. </a:t>
            </a:r>
            <a:br>
              <a:rPr lang="ru-RU" sz="2000" b="1" dirty="0" smtClean="0">
                <a:effectLst>
                  <a:outerShdw blurRad="38100" dist="38100" dir="2700000" algn="tl">
                    <a:srgbClr val="000000">
                      <a:alpha val="43137"/>
                    </a:srgbClr>
                  </a:outerShdw>
                </a:effectLst>
              </a:rPr>
            </a:br>
            <a:endParaRPr lang="ru-RU" sz="2000" b="1" dirty="0" smtClean="0">
              <a:effectLst>
                <a:outerShdw blurRad="38100" dist="38100" dir="2700000" algn="tl">
                  <a:srgbClr val="000000">
                    <a:alpha val="43137"/>
                  </a:srgbClr>
                </a:outerShdw>
              </a:effectLst>
            </a:endParaRPr>
          </a:p>
          <a:p>
            <a:r>
              <a:rPr lang="ru-RU" sz="2000" b="1" dirty="0" smtClean="0">
                <a:effectLst>
                  <a:outerShdw blurRad="38100" dist="38100" dir="2700000" algn="tl">
                    <a:srgbClr val="000000">
                      <a:alpha val="43137"/>
                    </a:srgbClr>
                  </a:outerShdw>
                </a:effectLst>
              </a:rPr>
              <a:t>В 1930-е Б.Пастернак занимался переводами грузинских поэтов, Шекспира, Гёте, Шиллера, Рильке, Верлена и др. Переводческая деятельность продолжалась до конца его жизни. </a:t>
            </a:r>
            <a:br>
              <a:rPr lang="ru-RU" sz="2000" b="1" dirty="0" smtClean="0">
                <a:effectLst>
                  <a:outerShdw blurRad="38100" dist="38100" dir="2700000" algn="tl">
                    <a:srgbClr val="000000">
                      <a:alpha val="43137"/>
                    </a:srgbClr>
                  </a:outerShdw>
                </a:effectLst>
              </a:rPr>
            </a:br>
            <a:r>
              <a:rPr lang="ru-RU" sz="2000" b="1" dirty="0" smtClean="0">
                <a:effectLst>
                  <a:outerShdw blurRad="38100" dist="38100" dir="2700000" algn="tl">
                    <a:srgbClr val="000000">
                      <a:alpha val="43137"/>
                    </a:srgbClr>
                  </a:outerShdw>
                </a:effectLst>
              </a:rPr>
              <a:t/>
            </a:r>
            <a:br>
              <a:rPr lang="ru-RU" sz="2000" b="1" dirty="0" smtClean="0">
                <a:effectLst>
                  <a:outerShdw blurRad="38100" dist="38100" dir="2700000" algn="tl">
                    <a:srgbClr val="000000">
                      <a:alpha val="43137"/>
                    </a:srgbClr>
                  </a:outerShdw>
                </a:effectLst>
              </a:rPr>
            </a:br>
            <a:r>
              <a:rPr lang="ru-RU" sz="2000" b="1" dirty="0" smtClean="0">
                <a:effectLst>
                  <a:outerShdw blurRad="38100" dist="38100" dir="2700000" algn="tl">
                    <a:srgbClr val="000000">
                      <a:alpha val="43137"/>
                    </a:srgbClr>
                  </a:outerShdw>
                </a:effectLst>
              </a:rPr>
              <a:t>Накануне войны, в начале 1941 года,</a:t>
            </a:r>
          </a:p>
          <a:p>
            <a:r>
              <a:rPr lang="ru-RU" sz="2000" b="1" dirty="0" smtClean="0">
                <a:effectLst>
                  <a:outerShdw blurRad="38100" dist="38100" dir="2700000" algn="tl">
                    <a:srgbClr val="000000">
                      <a:alpha val="43137"/>
                    </a:srgbClr>
                  </a:outerShdw>
                </a:effectLst>
              </a:rPr>
              <a:t> поэт преодолел творческий кризис </a:t>
            </a:r>
          </a:p>
          <a:p>
            <a:r>
              <a:rPr lang="ru-RU" sz="2000" b="1" dirty="0" smtClean="0">
                <a:effectLst>
                  <a:outerShdw blurRad="38100" dist="38100" dir="2700000" algn="tl">
                    <a:srgbClr val="000000">
                      <a:alpha val="43137"/>
                    </a:srgbClr>
                  </a:outerShdw>
                </a:effectLst>
              </a:rPr>
              <a:t>и вступил в полосу подъема: </a:t>
            </a:r>
          </a:p>
          <a:p>
            <a:r>
              <a:rPr lang="ru-RU" sz="2000" b="1" dirty="0" smtClean="0">
                <a:effectLst>
                  <a:outerShdw blurRad="38100" dist="38100" dir="2700000" algn="tl">
                    <a:srgbClr val="000000">
                      <a:alpha val="43137"/>
                    </a:srgbClr>
                  </a:outerShdw>
                </a:effectLst>
              </a:rPr>
              <a:t>написал цикл стихов "Переделкино". </a:t>
            </a:r>
            <a:r>
              <a:rPr lang="ru-RU" dirty="0" smtClean="0">
                <a:effectLst>
                  <a:outerShdw blurRad="38100" dist="38100" dir="2700000" algn="tl">
                    <a:srgbClr val="000000">
                      <a:alpha val="43137"/>
                    </a:srgbClr>
                  </a:outerShdw>
                </a:effectLst>
              </a:rPr>
              <a:t/>
            </a:r>
            <a:br>
              <a:rPr lang="ru-RU" dirty="0" smtClean="0">
                <a:effectLst>
                  <a:outerShdw blurRad="38100" dist="38100" dir="2700000" algn="tl">
                    <a:srgbClr val="000000">
                      <a:alpha val="43137"/>
                    </a:srgbClr>
                  </a:outerShdw>
                </a:effectLst>
              </a:rPr>
            </a:b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sovross.ru/modules/FCKeditor/Upload/Image/000002015/12022015/6-3.jpg"/>
          <p:cNvPicPr>
            <a:picLocks noChangeAspect="1" noChangeArrowheads="1"/>
          </p:cNvPicPr>
          <p:nvPr/>
        </p:nvPicPr>
        <p:blipFill>
          <a:blip r:embed="rId2" cstate="print"/>
          <a:srcRect/>
          <a:stretch>
            <a:fillRect/>
          </a:stretch>
        </p:blipFill>
        <p:spPr bwMode="auto">
          <a:xfrm>
            <a:off x="3084918" y="2132856"/>
            <a:ext cx="6059082" cy="4437112"/>
          </a:xfrm>
          <a:prstGeom prst="rect">
            <a:avLst/>
          </a:prstGeom>
          <a:noFill/>
          <a:effectLst>
            <a:softEdge rad="317500"/>
          </a:effectLst>
        </p:spPr>
      </p:pic>
      <p:sp>
        <p:nvSpPr>
          <p:cNvPr id="5" name="TextBox 4"/>
          <p:cNvSpPr txBox="1"/>
          <p:nvPr/>
        </p:nvSpPr>
        <p:spPr>
          <a:xfrm>
            <a:off x="2993277" y="6381328"/>
            <a:ext cx="6150723" cy="369332"/>
          </a:xfrm>
          <a:prstGeom prst="rect">
            <a:avLst/>
          </a:prstGeom>
          <a:noFill/>
        </p:spPr>
        <p:txBody>
          <a:bodyPr wrap="none" rtlCol="0">
            <a:spAutoFit/>
          </a:bodyPr>
          <a:lstStyle/>
          <a:p>
            <a:r>
              <a:rPr lang="ru-RU" sz="1600" b="1" i="1" dirty="0" smtClean="0"/>
              <a:t>Б.Пастернак в составе писательской бригады на фронте. 1943 г</a:t>
            </a:r>
            <a:r>
              <a:rPr lang="ru-RU" dirty="0" smtClean="0"/>
              <a:t>.</a:t>
            </a:r>
            <a:endParaRPr lang="ru-RU" dirty="0"/>
          </a:p>
        </p:txBody>
      </p:sp>
      <p:sp>
        <p:nvSpPr>
          <p:cNvPr id="6" name="TextBox 5"/>
          <p:cNvSpPr txBox="1"/>
          <p:nvPr/>
        </p:nvSpPr>
        <p:spPr>
          <a:xfrm>
            <a:off x="179512" y="116632"/>
            <a:ext cx="8856984" cy="2031325"/>
          </a:xfrm>
          <a:prstGeom prst="rect">
            <a:avLst/>
          </a:prstGeom>
          <a:noFill/>
        </p:spPr>
        <p:txBody>
          <a:bodyPr wrap="square" rtlCol="0">
            <a:spAutoFit/>
          </a:bodyPr>
          <a:lstStyle/>
          <a:p>
            <a:r>
              <a:rPr lang="ru-RU" b="1" dirty="0" smtClean="0"/>
              <a:t>В книге «На ранних поездах» Пастернак выразил своё  восприятие Родины. Его Россия – не просто Советское государство. Стремясь постичь «неповторимые черты»  России,  он всматривается в жизнь народа  и ощущает родство с ним. </a:t>
            </a:r>
          </a:p>
          <a:p>
            <a:r>
              <a:rPr lang="ru-RU" b="1" dirty="0" smtClean="0"/>
              <a:t>В картину единого мира поэт включал и природу, и предметы, и творчество, и себя,</a:t>
            </a:r>
          </a:p>
          <a:p>
            <a:r>
              <a:rPr lang="ru-RU" b="1" dirty="0" smtClean="0"/>
              <a:t> и народ. Пастернак создал  сходный с блоковским образ  России-избранницы </a:t>
            </a:r>
          </a:p>
          <a:p>
            <a:r>
              <a:rPr lang="ru-RU" b="1" dirty="0" smtClean="0"/>
              <a:t>с особой судьбой </a:t>
            </a:r>
            <a:r>
              <a:rPr lang="ru-RU" b="1" i="1" dirty="0" smtClean="0"/>
              <a:t> (И русская судьба безбрежней, / Чем может грезиться во сне, / И вечно остаётся прежней / При небывалой новизне).</a:t>
            </a:r>
            <a:endParaRPr lang="ru-RU" b="1" dirty="0"/>
          </a:p>
        </p:txBody>
      </p:sp>
      <p:sp>
        <p:nvSpPr>
          <p:cNvPr id="8" name="TextBox 7"/>
          <p:cNvSpPr txBox="1"/>
          <p:nvPr/>
        </p:nvSpPr>
        <p:spPr>
          <a:xfrm>
            <a:off x="107504" y="2060848"/>
            <a:ext cx="3528392" cy="5509200"/>
          </a:xfrm>
          <a:prstGeom prst="rect">
            <a:avLst/>
          </a:prstGeom>
          <a:noFill/>
        </p:spPr>
        <p:txBody>
          <a:bodyPr wrap="square" rtlCol="0">
            <a:spAutoFit/>
          </a:bodyPr>
          <a:lstStyle/>
          <a:p>
            <a:r>
              <a:rPr lang="ru-RU" sz="2000" b="1" dirty="0" smtClean="0"/>
              <a:t>Великую Отечественную войну Пастернак воспринял как противостояние «душегубов» </a:t>
            </a:r>
            <a:r>
              <a:rPr lang="ru-RU" sz="2000" b="1" dirty="0" smtClean="0">
                <a:solidFill>
                  <a:schemeClr val="tx1">
                    <a:lumMod val="95000"/>
                    <a:lumOff val="5000"/>
                  </a:schemeClr>
                </a:solidFill>
              </a:rPr>
              <a:t>и</a:t>
            </a:r>
            <a:r>
              <a:rPr lang="ru-RU" sz="2000" b="1" dirty="0" smtClean="0">
                <a:solidFill>
                  <a:schemeClr val="bg1"/>
                </a:solidFill>
              </a:rPr>
              <a:t> </a:t>
            </a:r>
            <a:r>
              <a:rPr lang="ru-RU" sz="2000" b="1" dirty="0" smtClean="0"/>
              <a:t>«русской судьбы безбрежной». </a:t>
            </a:r>
          </a:p>
          <a:p>
            <a:r>
              <a:rPr lang="ru-RU" sz="2000" b="1" dirty="0" smtClean="0"/>
              <a:t>Тема жертвенности и бессмертия – одна из главных в очерке </a:t>
            </a:r>
          </a:p>
          <a:p>
            <a:r>
              <a:rPr lang="ru-RU" sz="2000" b="1" dirty="0" smtClean="0"/>
              <a:t>"В армии", в стихах "Смерть сапера", "Ожившая фреска", "Весна" и других, </a:t>
            </a:r>
          </a:p>
          <a:p>
            <a:r>
              <a:rPr lang="ru-RU" sz="2000" b="1" dirty="0" smtClean="0"/>
              <a:t>вошедших в книгу "На ранних поездах" (1943).</a:t>
            </a:r>
          </a:p>
          <a:p>
            <a:endParaRPr lang="ru-RU" b="1" dirty="0" smtClean="0"/>
          </a:p>
          <a:p>
            <a:endParaRPr lang="ru-RU" b="1" dirty="0" smtClean="0"/>
          </a:p>
          <a:p>
            <a:endParaRPr lang="ru-RU" b="1" dirty="0" smtClean="0"/>
          </a:p>
          <a:p>
            <a:endParaRPr lang="ru-RU"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news.easybranches.com/wp-content/uploads/2015/03/1936-gornung3n_468.jpg"/>
          <p:cNvPicPr>
            <a:picLocks noChangeAspect="1" noChangeArrowheads="1"/>
          </p:cNvPicPr>
          <p:nvPr/>
        </p:nvPicPr>
        <p:blipFill>
          <a:blip r:embed="rId2" cstate="print"/>
          <a:srcRect/>
          <a:stretch>
            <a:fillRect/>
          </a:stretch>
        </p:blipFill>
        <p:spPr bwMode="auto">
          <a:xfrm>
            <a:off x="0" y="0"/>
            <a:ext cx="4711450" cy="3140968"/>
          </a:xfrm>
          <a:prstGeom prst="rect">
            <a:avLst/>
          </a:prstGeom>
          <a:noFill/>
          <a:effectLst>
            <a:softEdge rad="127000"/>
          </a:effectLst>
        </p:spPr>
      </p:pic>
      <p:pic>
        <p:nvPicPr>
          <p:cNvPr id="32772" name="Picture 4" descr="http://900igr.net/datai/literatura/Boris-Pasternak/0003-003-V-nasledii-Pasternaka-osoboe-mesto-zanimajut-pisma.jpg"/>
          <p:cNvPicPr>
            <a:picLocks noChangeAspect="1" noChangeArrowheads="1"/>
          </p:cNvPicPr>
          <p:nvPr/>
        </p:nvPicPr>
        <p:blipFill>
          <a:blip r:embed="rId3" cstate="print"/>
          <a:srcRect/>
          <a:stretch>
            <a:fillRect/>
          </a:stretch>
        </p:blipFill>
        <p:spPr bwMode="auto">
          <a:xfrm>
            <a:off x="4381500" y="3371849"/>
            <a:ext cx="4762500" cy="3486151"/>
          </a:xfrm>
          <a:prstGeom prst="rect">
            <a:avLst/>
          </a:prstGeom>
          <a:noFill/>
          <a:effectLst>
            <a:softEdge rad="317500"/>
          </a:effectLst>
        </p:spPr>
      </p:pic>
      <p:sp>
        <p:nvSpPr>
          <p:cNvPr id="5" name="TextBox 4"/>
          <p:cNvSpPr txBox="1"/>
          <p:nvPr/>
        </p:nvSpPr>
        <p:spPr>
          <a:xfrm>
            <a:off x="4427984" y="476672"/>
            <a:ext cx="4716016" cy="2585323"/>
          </a:xfrm>
          <a:prstGeom prst="rect">
            <a:avLst/>
          </a:prstGeom>
          <a:noFill/>
        </p:spPr>
        <p:txBody>
          <a:bodyPr wrap="square" rtlCol="0">
            <a:spAutoFit/>
          </a:bodyPr>
          <a:lstStyle/>
          <a:p>
            <a:r>
              <a:rPr lang="ru-RU" b="1" dirty="0" smtClean="0"/>
              <a:t>В 1945 г. выходит последняя прижизненная </a:t>
            </a:r>
          </a:p>
          <a:p>
            <a:r>
              <a:rPr lang="ru-RU" b="1" dirty="0" smtClean="0"/>
              <a:t>книга Б. Пастернака «Избранные стихи и поэмы». В ней, уединившись в переделкинском  «углу медвежьем»,  </a:t>
            </a:r>
          </a:p>
          <a:p>
            <a:r>
              <a:rPr lang="ru-RU" b="1" dirty="0" smtClean="0"/>
              <a:t>он выразил свою жизненную концепцию:</a:t>
            </a:r>
          </a:p>
          <a:p>
            <a:r>
              <a:rPr lang="ru-RU" b="1" dirty="0" smtClean="0"/>
              <a:t>наиболее ценными для поэта стали внутренний покой, созерцательность, размеренность бытия, согласованность поэтического творчества и мира природы.</a:t>
            </a:r>
            <a:endParaRPr lang="ru-RU" b="1" dirty="0"/>
          </a:p>
        </p:txBody>
      </p:sp>
      <p:pic>
        <p:nvPicPr>
          <p:cNvPr id="32774" name="Picture 6" descr="http://tehnowar.ru/uploads/posts/2014-10/thumbs/1414389748_past-boris-pasternak.jpg"/>
          <p:cNvPicPr>
            <a:picLocks noChangeAspect="1" noChangeArrowheads="1"/>
          </p:cNvPicPr>
          <p:nvPr/>
        </p:nvPicPr>
        <p:blipFill>
          <a:blip r:embed="rId4" cstate="print"/>
          <a:srcRect/>
          <a:stretch>
            <a:fillRect/>
          </a:stretch>
        </p:blipFill>
        <p:spPr bwMode="auto">
          <a:xfrm>
            <a:off x="179512" y="3429000"/>
            <a:ext cx="4286250" cy="3105150"/>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88640"/>
            <a:ext cx="8712968" cy="3724096"/>
          </a:xfrm>
          <a:prstGeom prst="rect">
            <a:avLst/>
          </a:prstGeom>
        </p:spPr>
        <p:txBody>
          <a:bodyPr wrap="square">
            <a:spAutoFit/>
          </a:bodyPr>
          <a:lstStyle/>
          <a:p>
            <a:r>
              <a:rPr lang="ru-RU" sz="2000" b="1" dirty="0" smtClean="0"/>
              <a:t>Роман "Доктор Живаго" Пастернак писал долгие годы, завершив его в конце 1950-х. Герой романа, доктор Юрий Живаго, стремится в условиях классового противостояния  сохранить внутреннюю свободу. </a:t>
            </a:r>
          </a:p>
          <a:p>
            <a:r>
              <a:rPr lang="ru-RU" sz="2000" b="1" dirty="0" smtClean="0"/>
              <a:t>За этот роман, опубликованный в 1958 за границей, Пастернак был удостоен Нобелевской премии. Однако на родине этот роман не только не был напечатан, но вызвал резкую критику со стороны официальных властей. Автор был исключен из Союза писателей. (В 1987 это решение было отменено, а в 1988 роман опубликован в журнале "Новый мир".) "Стихотворения Юрия Живаго", завершающие роман, подчеркивают нравственно-философский пафос авторской позиции. </a:t>
            </a:r>
            <a:r>
              <a:rPr lang="ru-RU" b="1" dirty="0" smtClean="0"/>
              <a:t/>
            </a:r>
            <a:br>
              <a:rPr lang="ru-RU" b="1" dirty="0" smtClean="0"/>
            </a:br>
            <a:r>
              <a:rPr lang="ru-RU" b="1" dirty="0" smtClean="0"/>
              <a:t/>
            </a:r>
            <a:br>
              <a:rPr lang="ru-RU" b="1" dirty="0" smtClean="0"/>
            </a:br>
            <a:endParaRPr lang="ru-RU" b="1" dirty="0"/>
          </a:p>
        </p:txBody>
      </p:sp>
      <p:pic>
        <p:nvPicPr>
          <p:cNvPr id="31746" name="Picture 2" descr="http://www.chinesepen.org/wp-content/uploads/2015/03/79679dd9c203d39a732e573819cdbe24.jpg"/>
          <p:cNvPicPr>
            <a:picLocks noChangeAspect="1" noChangeArrowheads="1"/>
          </p:cNvPicPr>
          <p:nvPr/>
        </p:nvPicPr>
        <p:blipFill>
          <a:blip r:embed="rId2" cstate="print"/>
          <a:srcRect/>
          <a:stretch>
            <a:fillRect/>
          </a:stretch>
        </p:blipFill>
        <p:spPr bwMode="auto">
          <a:xfrm rot="21393259">
            <a:off x="107504" y="3573016"/>
            <a:ext cx="4464496" cy="3143166"/>
          </a:xfrm>
          <a:prstGeom prst="rect">
            <a:avLst/>
          </a:prstGeom>
          <a:noFill/>
          <a:effectLst>
            <a:softEdge rad="127000"/>
          </a:effectLst>
        </p:spPr>
      </p:pic>
      <p:pic>
        <p:nvPicPr>
          <p:cNvPr id="31748" name="Picture 4" descr="http://www.komus.ru/photo/_full/135177_1.jpg"/>
          <p:cNvPicPr>
            <a:picLocks noChangeAspect="1" noChangeArrowheads="1"/>
          </p:cNvPicPr>
          <p:nvPr/>
        </p:nvPicPr>
        <p:blipFill>
          <a:blip r:embed="rId3" cstate="print"/>
          <a:srcRect/>
          <a:stretch>
            <a:fillRect/>
          </a:stretch>
        </p:blipFill>
        <p:spPr bwMode="auto">
          <a:xfrm>
            <a:off x="4067944" y="3573016"/>
            <a:ext cx="3084767" cy="3096344"/>
          </a:xfrm>
          <a:prstGeom prst="rect">
            <a:avLst/>
          </a:prstGeom>
          <a:noFill/>
          <a:effectLst>
            <a:softEdge rad="317500"/>
          </a:effectLst>
        </p:spPr>
      </p:pic>
      <p:pic>
        <p:nvPicPr>
          <p:cNvPr id="31754" name="Picture 10" descr="http://www.bookriver.ru/img/covers/250873.jpg"/>
          <p:cNvPicPr>
            <a:picLocks noChangeAspect="1" noChangeArrowheads="1"/>
          </p:cNvPicPr>
          <p:nvPr/>
        </p:nvPicPr>
        <p:blipFill>
          <a:blip r:embed="rId4" cstate="print"/>
          <a:srcRect/>
          <a:stretch>
            <a:fillRect/>
          </a:stretch>
        </p:blipFill>
        <p:spPr bwMode="auto">
          <a:xfrm rot="422684">
            <a:off x="6811821" y="3167498"/>
            <a:ext cx="2121024" cy="3573927"/>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kspu.edu/FileDownload.ashx/past1.jpg?id=e126ebb3-628c-4641-99f4-8e2f88d77d98"/>
          <p:cNvPicPr>
            <a:picLocks noChangeAspect="1" noChangeArrowheads="1"/>
          </p:cNvPicPr>
          <p:nvPr/>
        </p:nvPicPr>
        <p:blipFill>
          <a:blip r:embed="rId2" cstate="print"/>
          <a:srcRect/>
          <a:stretch>
            <a:fillRect/>
          </a:stretch>
        </p:blipFill>
        <p:spPr bwMode="auto">
          <a:xfrm>
            <a:off x="5327577" y="0"/>
            <a:ext cx="3816423" cy="4280101"/>
          </a:xfrm>
          <a:prstGeom prst="rect">
            <a:avLst/>
          </a:prstGeom>
          <a:noFill/>
          <a:effectLst>
            <a:softEdge rad="317500"/>
          </a:effectLst>
        </p:spPr>
      </p:pic>
      <p:pic>
        <p:nvPicPr>
          <p:cNvPr id="33796" name="Picture 4" descr="http://yanshyk.ru/wp-content/uploads/2015/09/chistopol2-300x197.jpg"/>
          <p:cNvPicPr>
            <a:picLocks noChangeAspect="1" noChangeArrowheads="1"/>
          </p:cNvPicPr>
          <p:nvPr/>
        </p:nvPicPr>
        <p:blipFill>
          <a:blip r:embed="rId3" cstate="print"/>
          <a:srcRect/>
          <a:stretch>
            <a:fillRect/>
          </a:stretch>
        </p:blipFill>
        <p:spPr bwMode="auto">
          <a:xfrm>
            <a:off x="107504" y="4365104"/>
            <a:ext cx="3603690" cy="2366423"/>
          </a:xfrm>
          <a:prstGeom prst="rect">
            <a:avLst/>
          </a:prstGeom>
          <a:noFill/>
          <a:effectLst>
            <a:softEdge rad="127000"/>
          </a:effectLst>
        </p:spPr>
      </p:pic>
      <p:sp>
        <p:nvSpPr>
          <p:cNvPr id="4" name="TextBox 3"/>
          <p:cNvSpPr txBox="1"/>
          <p:nvPr/>
        </p:nvSpPr>
        <p:spPr>
          <a:xfrm>
            <a:off x="179512" y="260648"/>
            <a:ext cx="5751254" cy="3477875"/>
          </a:xfrm>
          <a:prstGeom prst="rect">
            <a:avLst/>
          </a:prstGeom>
          <a:noFill/>
        </p:spPr>
        <p:txBody>
          <a:bodyPr wrap="none" rtlCol="0">
            <a:spAutoFit/>
          </a:bodyPr>
          <a:lstStyle/>
          <a:p>
            <a:r>
              <a:rPr lang="ru-RU" sz="2000" b="1" dirty="0" smtClean="0"/>
              <a:t>Пережитая поэтом духовная драма выразилась </a:t>
            </a:r>
          </a:p>
          <a:p>
            <a:r>
              <a:rPr lang="ru-RU" sz="2000" b="1" dirty="0" smtClean="0"/>
              <a:t>в стихотворении «Нобелевская премия»:</a:t>
            </a:r>
          </a:p>
          <a:p>
            <a:r>
              <a:rPr lang="ru-RU" sz="2000" b="1" dirty="0" smtClean="0"/>
              <a:t> </a:t>
            </a:r>
            <a:r>
              <a:rPr lang="ru-RU" sz="2000" b="1" i="1" dirty="0" smtClean="0"/>
              <a:t>Я пропал, как зверь в загоне. </a:t>
            </a:r>
          </a:p>
          <a:p>
            <a:r>
              <a:rPr lang="ru-RU" sz="2000" b="1" i="1" dirty="0" smtClean="0"/>
              <a:t>Где-то люди, воля, свет, </a:t>
            </a:r>
          </a:p>
          <a:p>
            <a:r>
              <a:rPr lang="ru-RU" sz="2000" b="1" i="1" dirty="0" smtClean="0"/>
              <a:t>А за мною шум погони.</a:t>
            </a:r>
          </a:p>
          <a:p>
            <a:r>
              <a:rPr lang="ru-RU" sz="2000" b="1" i="1" dirty="0" smtClean="0"/>
              <a:t>Мне наружу ходу нет.</a:t>
            </a:r>
          </a:p>
          <a:p>
            <a:r>
              <a:rPr lang="ru-RU" sz="2000" b="1" i="1" dirty="0" smtClean="0"/>
              <a:t>…</a:t>
            </a:r>
          </a:p>
          <a:p>
            <a:r>
              <a:rPr lang="ru-RU" sz="2000" b="1" i="1" dirty="0" smtClean="0"/>
              <a:t>Что же сделал я за пакость, </a:t>
            </a:r>
          </a:p>
          <a:p>
            <a:r>
              <a:rPr lang="ru-RU" sz="2000" b="1" i="1" dirty="0" smtClean="0"/>
              <a:t>Я, убийца и злодей?</a:t>
            </a:r>
          </a:p>
          <a:p>
            <a:r>
              <a:rPr lang="ru-RU" sz="2000" b="1" i="1" dirty="0" smtClean="0"/>
              <a:t>Я весь мир заставил плакать</a:t>
            </a:r>
          </a:p>
          <a:p>
            <a:r>
              <a:rPr lang="ru-RU" sz="2000" b="1" i="1" dirty="0" smtClean="0"/>
              <a:t>Над красой земли моей.</a:t>
            </a:r>
            <a:r>
              <a:rPr lang="ru-RU" sz="2000" b="1" dirty="0" smtClean="0"/>
              <a:t> </a:t>
            </a:r>
          </a:p>
        </p:txBody>
      </p:sp>
      <p:sp>
        <p:nvSpPr>
          <p:cNvPr id="5" name="TextBox 4"/>
          <p:cNvSpPr txBox="1"/>
          <p:nvPr/>
        </p:nvSpPr>
        <p:spPr>
          <a:xfrm>
            <a:off x="3563888" y="3645024"/>
            <a:ext cx="3096344" cy="1323439"/>
          </a:xfrm>
          <a:prstGeom prst="rect">
            <a:avLst/>
          </a:prstGeom>
          <a:noFill/>
        </p:spPr>
        <p:txBody>
          <a:bodyPr wrap="square" rtlCol="0">
            <a:spAutoFit/>
          </a:bodyPr>
          <a:lstStyle/>
          <a:p>
            <a:r>
              <a:rPr lang="ru-RU" sz="2000" b="1" i="1" dirty="0" smtClean="0"/>
              <a:t>Но и так, почти у гроба,</a:t>
            </a:r>
          </a:p>
          <a:p>
            <a:r>
              <a:rPr lang="ru-RU" sz="2000" b="1" i="1" dirty="0" smtClean="0"/>
              <a:t>Верю я, придёт пора,</a:t>
            </a:r>
          </a:p>
          <a:p>
            <a:r>
              <a:rPr lang="ru-RU" sz="2000" b="1" i="1" dirty="0" smtClean="0"/>
              <a:t>Силу подлости и злобы</a:t>
            </a:r>
          </a:p>
          <a:p>
            <a:r>
              <a:rPr lang="ru-RU" sz="2000" b="1" i="1" dirty="0" smtClean="0"/>
              <a:t>Одолеет дух добра</a:t>
            </a:r>
            <a:r>
              <a:rPr lang="ru-RU" dirty="0" smtClean="0"/>
              <a:t>.       </a:t>
            </a:r>
            <a:r>
              <a:rPr lang="ru-RU" sz="1400" dirty="0" smtClean="0"/>
              <a:t>1959</a:t>
            </a:r>
            <a:endParaRPr lang="ru-RU" sz="1400" dirty="0"/>
          </a:p>
        </p:txBody>
      </p:sp>
      <p:sp>
        <p:nvSpPr>
          <p:cNvPr id="6" name="TextBox 5"/>
          <p:cNvSpPr txBox="1"/>
          <p:nvPr/>
        </p:nvSpPr>
        <p:spPr>
          <a:xfrm>
            <a:off x="3383360" y="5085184"/>
            <a:ext cx="5760640" cy="1631216"/>
          </a:xfrm>
          <a:prstGeom prst="rect">
            <a:avLst/>
          </a:prstGeom>
          <a:noFill/>
        </p:spPr>
        <p:txBody>
          <a:bodyPr wrap="square" rtlCol="0">
            <a:spAutoFit/>
          </a:bodyPr>
          <a:lstStyle/>
          <a:p>
            <a:r>
              <a:rPr lang="ru-RU" sz="2000" b="1" dirty="0" smtClean="0"/>
              <a:t>В последних строках стихотворения Пастернак выразил уверенность, что наступит на земле новая эра – эра добра, света и справедливости… </a:t>
            </a:r>
          </a:p>
          <a:p>
            <a:r>
              <a:rPr lang="ru-RU" sz="2000" b="1" dirty="0" smtClean="0"/>
              <a:t>           </a:t>
            </a:r>
          </a:p>
          <a:p>
            <a:r>
              <a:rPr lang="ru-RU" sz="2000" b="1" dirty="0" smtClean="0"/>
              <a:t>             Поэта не стало  30 мая 1960 года. </a:t>
            </a:r>
            <a:endParaRPr lang="ru-RU" sz="20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museum-kbrglav.ru/wp-content/uploads/2015/02/avtograf-e1424376163242.jpg"/>
          <p:cNvPicPr>
            <a:picLocks noChangeAspect="1" noChangeArrowheads="1"/>
          </p:cNvPicPr>
          <p:nvPr/>
        </p:nvPicPr>
        <p:blipFill>
          <a:blip r:embed="rId2" cstate="print"/>
          <a:srcRect/>
          <a:stretch>
            <a:fillRect/>
          </a:stretch>
        </p:blipFill>
        <p:spPr bwMode="auto">
          <a:xfrm>
            <a:off x="1115616" y="1700808"/>
            <a:ext cx="6438235" cy="4914683"/>
          </a:xfrm>
          <a:prstGeom prst="rect">
            <a:avLst/>
          </a:prstGeom>
          <a:noFill/>
          <a:effectLst>
            <a:softEdge rad="317500"/>
          </a:effectLst>
        </p:spPr>
      </p:pic>
      <p:pic>
        <p:nvPicPr>
          <p:cNvPr id="1028" name="Picture 4" descr="http://www.nasledie-rus.ru/img/860000/860501.jpg"/>
          <p:cNvPicPr>
            <a:picLocks noChangeAspect="1" noChangeArrowheads="1"/>
          </p:cNvPicPr>
          <p:nvPr/>
        </p:nvPicPr>
        <p:blipFill>
          <a:blip r:embed="rId3" cstate="print"/>
          <a:srcRect/>
          <a:stretch>
            <a:fillRect/>
          </a:stretch>
        </p:blipFill>
        <p:spPr bwMode="auto">
          <a:xfrm rot="204004">
            <a:off x="4830648" y="171050"/>
            <a:ext cx="4124797" cy="6548116"/>
          </a:xfrm>
          <a:prstGeom prst="rect">
            <a:avLst/>
          </a:prstGeom>
          <a:noFill/>
          <a:effectLst>
            <a:softEdge rad="635000"/>
          </a:effectLst>
        </p:spPr>
      </p:pic>
      <p:pic>
        <p:nvPicPr>
          <p:cNvPr id="1026" name="Picture 2" descr="http://www.antho.net/library/yacobson/images/autograph.jpg"/>
          <p:cNvPicPr>
            <a:picLocks noChangeAspect="1" noChangeArrowheads="1"/>
          </p:cNvPicPr>
          <p:nvPr/>
        </p:nvPicPr>
        <p:blipFill>
          <a:blip r:embed="rId4" cstate="print"/>
          <a:srcRect/>
          <a:stretch>
            <a:fillRect/>
          </a:stretch>
        </p:blipFill>
        <p:spPr bwMode="auto">
          <a:xfrm rot="21442004">
            <a:off x="141664" y="277952"/>
            <a:ext cx="4031806" cy="6259624"/>
          </a:xfrm>
          <a:prstGeom prst="rect">
            <a:avLst/>
          </a:prstGeom>
          <a:noFill/>
          <a:effectLst>
            <a:softEdge rad="635000"/>
          </a:effectLst>
        </p:spPr>
      </p:pic>
      <p:sp>
        <p:nvSpPr>
          <p:cNvPr id="2" name="Заголовок 1"/>
          <p:cNvSpPr>
            <a:spLocks noGrp="1"/>
          </p:cNvSpPr>
          <p:nvPr>
            <p:ph type="title"/>
          </p:nvPr>
        </p:nvSpPr>
        <p:spPr>
          <a:xfrm>
            <a:off x="287016" y="404664"/>
            <a:ext cx="8856984" cy="1307232"/>
          </a:xfrm>
        </p:spPr>
        <p:txBody>
          <a:bodyPr/>
          <a:lstStyle/>
          <a:p>
            <a:pPr algn="ctr"/>
            <a:r>
              <a:rPr lang="ru-RU" dirty="0" smtClean="0">
                <a:solidFill>
                  <a:schemeClr val="accent4"/>
                </a:solidFill>
                <a:effectLst>
                  <a:outerShdw blurRad="38100" dist="38100" dir="2700000" algn="tl">
                    <a:srgbClr val="000000">
                      <a:alpha val="43137"/>
                    </a:srgbClr>
                  </a:outerShdw>
                </a:effectLst>
              </a:rPr>
              <a:t/>
            </a:r>
            <a:br>
              <a:rPr lang="ru-RU" dirty="0" smtClean="0">
                <a:solidFill>
                  <a:schemeClr val="accent4"/>
                </a:solidFill>
                <a:effectLst>
                  <a:outerShdw blurRad="38100" dist="38100" dir="2700000" algn="tl">
                    <a:srgbClr val="000000">
                      <a:alpha val="43137"/>
                    </a:srgbClr>
                  </a:outerShdw>
                </a:effectLst>
              </a:rPr>
            </a:br>
            <a:r>
              <a:rPr lang="ru-RU" dirty="0" smtClean="0">
                <a:solidFill>
                  <a:schemeClr val="accent4"/>
                </a:solidFill>
                <a:effectLst>
                  <a:outerShdw blurRad="38100" dist="38100" dir="2700000" algn="tl">
                    <a:srgbClr val="000000">
                      <a:alpha val="43137"/>
                    </a:srgbClr>
                  </a:outerShdw>
                </a:effectLst>
              </a:rPr>
              <a:t/>
            </a:r>
            <a:br>
              <a:rPr lang="ru-RU" dirty="0" smtClean="0">
                <a:solidFill>
                  <a:schemeClr val="accent4"/>
                </a:solidFill>
                <a:effectLst>
                  <a:outerShdw blurRad="38100" dist="38100" dir="2700000" algn="tl">
                    <a:srgbClr val="000000">
                      <a:alpha val="43137"/>
                    </a:srgbClr>
                  </a:outerShdw>
                </a:effectLst>
              </a:rPr>
            </a:br>
            <a:r>
              <a:rPr lang="ru-RU" dirty="0" smtClean="0">
                <a:solidFill>
                  <a:schemeClr val="accent4"/>
                </a:solidFill>
                <a:effectLst>
                  <a:outerShdw blurRad="38100" dist="38100" dir="2700000" algn="tl">
                    <a:srgbClr val="000000">
                      <a:alpha val="43137"/>
                    </a:srgbClr>
                  </a:outerShdw>
                </a:effectLst>
              </a:rPr>
              <a:t/>
            </a:r>
            <a:br>
              <a:rPr lang="ru-RU" dirty="0" smtClean="0">
                <a:solidFill>
                  <a:schemeClr val="accent4"/>
                </a:solidFill>
                <a:effectLst>
                  <a:outerShdw blurRad="38100" dist="38100" dir="2700000" algn="tl">
                    <a:srgbClr val="000000">
                      <a:alpha val="43137"/>
                    </a:srgbClr>
                  </a:outerShdw>
                </a:effectLst>
              </a:rPr>
            </a:br>
            <a:r>
              <a:rPr lang="ru-RU" dirty="0" smtClean="0">
                <a:solidFill>
                  <a:schemeClr val="accent4"/>
                </a:solidFill>
                <a:effectLst>
                  <a:outerShdw blurRad="38100" dist="38100" dir="2700000" algn="tl">
                    <a:srgbClr val="000000">
                      <a:alpha val="43137"/>
                    </a:srgbClr>
                  </a:outerShdw>
                </a:effectLst>
              </a:rPr>
              <a:t/>
            </a:r>
            <a:br>
              <a:rPr lang="ru-RU" dirty="0" smtClean="0">
                <a:solidFill>
                  <a:schemeClr val="accent4"/>
                </a:solidFill>
                <a:effectLst>
                  <a:outerShdw blurRad="38100" dist="38100" dir="2700000" algn="tl">
                    <a:srgbClr val="000000">
                      <a:alpha val="43137"/>
                    </a:srgbClr>
                  </a:outerShdw>
                </a:effectLst>
              </a:rPr>
            </a:br>
            <a:r>
              <a:rPr lang="ru-RU" dirty="0" smtClean="0">
                <a:solidFill>
                  <a:schemeClr val="accent4"/>
                </a:solidFill>
                <a:effectLst>
                  <a:outerShdw blurRad="38100" dist="38100" dir="2700000" algn="tl">
                    <a:srgbClr val="000000">
                      <a:alpha val="43137"/>
                    </a:srgbClr>
                  </a:outerShdw>
                </a:effectLst>
              </a:rPr>
              <a:t>Лирика Б.Л. Пастернака</a:t>
            </a:r>
            <a:r>
              <a:rPr lang="ru-RU" dirty="0" smtClean="0">
                <a:effectLst>
                  <a:outerShdw blurRad="38100" dist="38100" dir="2700000" algn="tl">
                    <a:srgbClr val="000000">
                      <a:alpha val="43137"/>
                    </a:srgbClr>
                  </a:outerShdw>
                </a:effectLst>
              </a:rPr>
              <a:t/>
            </a:r>
            <a:br>
              <a:rPr lang="ru-RU" dirty="0" smtClean="0">
                <a:effectLst>
                  <a:outerShdw blurRad="38100" dist="38100" dir="2700000" algn="tl">
                    <a:srgbClr val="000000">
                      <a:alpha val="43137"/>
                    </a:srgbClr>
                  </a:outerShdw>
                </a:effectLst>
              </a:rPr>
            </a:br>
            <a:endParaRPr lang="ru-RU" dirty="0">
              <a:effectLst>
                <a:outerShdw blurRad="38100" dist="38100" dir="2700000" algn="tl">
                  <a:srgbClr val="000000">
                    <a:alpha val="43137"/>
                  </a:srgbClr>
                </a:outerShdw>
              </a:effectLst>
            </a:endParaRPr>
          </a:p>
        </p:txBody>
      </p:sp>
      <p:sp>
        <p:nvSpPr>
          <p:cNvPr id="3" name="Текст 2"/>
          <p:cNvSpPr>
            <a:spLocks noGrp="1"/>
          </p:cNvSpPr>
          <p:nvPr>
            <p:ph type="body" idx="1"/>
          </p:nvPr>
        </p:nvSpPr>
        <p:spPr>
          <a:xfrm>
            <a:off x="539552" y="2060848"/>
            <a:ext cx="7632848" cy="1656184"/>
          </a:xfrm>
          <a:ln w="19050">
            <a:solidFill>
              <a:srgbClr val="0070C0"/>
            </a:solidFill>
          </a:ln>
        </p:spPr>
        <p:txBody>
          <a:bodyPr>
            <a:normAutofit/>
          </a:bodyPr>
          <a:lstStyle/>
          <a:p>
            <a:pPr algn="ctr"/>
            <a:r>
              <a:rPr lang="ru-RU" sz="4400" b="1" dirty="0" smtClean="0">
                <a:effectLst>
                  <a:outerShdw blurRad="38100" dist="38100" dir="2700000" algn="tl">
                    <a:srgbClr val="000000">
                      <a:alpha val="43137"/>
                    </a:srgbClr>
                  </a:outerShdw>
                </a:effectLst>
              </a:rPr>
              <a:t>Философское осмысление </a:t>
            </a:r>
          </a:p>
          <a:p>
            <a:pPr algn="ctr"/>
            <a:r>
              <a:rPr lang="ru-RU" sz="4400" b="1" dirty="0" smtClean="0">
                <a:effectLst>
                  <a:outerShdw blurRad="38100" dist="38100" dir="2700000" algn="tl">
                    <a:srgbClr val="000000">
                      <a:alpha val="43137"/>
                    </a:srgbClr>
                  </a:outerShdw>
                </a:effectLst>
              </a:rPr>
              <a:t>мира и человека</a:t>
            </a:r>
            <a:endParaRPr lang="ru-RU" sz="4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656184"/>
          </a:xfrm>
        </p:spPr>
        <p:txBody>
          <a:bodyPr>
            <a:normAutofit fontScale="90000"/>
          </a:bodyPr>
          <a:lstStyle/>
          <a:p>
            <a:r>
              <a:rPr lang="ru-RU" sz="4000" dirty="0" smtClean="0">
                <a:solidFill>
                  <a:schemeClr val="accent4">
                    <a:lumMod val="75000"/>
                  </a:schemeClr>
                </a:solidFill>
              </a:rPr>
              <a:t>Анализ стихотворения</a:t>
            </a:r>
            <a:r>
              <a:rPr lang="ru-RU" dirty="0" smtClean="0">
                <a:solidFill>
                  <a:schemeClr val="accent4">
                    <a:lumMod val="75000"/>
                  </a:schemeClr>
                </a:solidFill>
              </a:rPr>
              <a:t/>
            </a:r>
            <a:br>
              <a:rPr lang="ru-RU" dirty="0" smtClean="0">
                <a:solidFill>
                  <a:schemeClr val="accent4">
                    <a:lumMod val="75000"/>
                  </a:schemeClr>
                </a:solidFill>
              </a:rPr>
            </a:br>
            <a:r>
              <a:rPr lang="ru-RU" dirty="0" smtClean="0">
                <a:solidFill>
                  <a:schemeClr val="accent4">
                    <a:lumMod val="75000"/>
                  </a:schemeClr>
                </a:solidFill>
              </a:rPr>
              <a:t>«Февраль. Достать чернил и плакать!..</a:t>
            </a:r>
            <a:endParaRPr lang="ru-RU" dirty="0">
              <a:solidFill>
                <a:schemeClr val="accent4">
                  <a:lumMod val="75000"/>
                </a:schemeClr>
              </a:solidFill>
            </a:endParaRPr>
          </a:p>
        </p:txBody>
      </p:sp>
      <p:sp>
        <p:nvSpPr>
          <p:cNvPr id="3" name="Содержимое 2"/>
          <p:cNvSpPr>
            <a:spLocks noGrp="1"/>
          </p:cNvSpPr>
          <p:nvPr>
            <p:ph idx="1"/>
          </p:nvPr>
        </p:nvSpPr>
        <p:spPr>
          <a:xfrm>
            <a:off x="107504" y="1844824"/>
            <a:ext cx="8928992" cy="4824536"/>
          </a:xfrm>
        </p:spPr>
        <p:txBody>
          <a:bodyPr>
            <a:normAutofit lnSpcReduction="10000"/>
          </a:bodyPr>
          <a:lstStyle/>
          <a:p>
            <a:pPr algn="just">
              <a:buNone/>
            </a:pPr>
            <a:r>
              <a:rPr lang="ru-RU" sz="2400" b="1" dirty="0" smtClean="0">
                <a:solidFill>
                  <a:schemeClr val="accent4">
                    <a:lumMod val="50000"/>
                  </a:schemeClr>
                </a:solidFill>
                <a:effectLst>
                  <a:outerShdw blurRad="38100" dist="38100" dir="2700000" algn="tl">
                    <a:srgbClr val="000000">
                      <a:alpha val="43137"/>
                    </a:srgbClr>
                  </a:outerShdw>
                </a:effectLst>
              </a:rPr>
              <a:t>Уже в ранней поэзии Б.Пастернака обозначилась мировоззренческая концепция его будущих книг: самоценность личности, бессмертие творчества, связь человека со всем сущим.</a:t>
            </a:r>
          </a:p>
          <a:p>
            <a:pPr algn="just">
              <a:buNone/>
            </a:pPr>
            <a:r>
              <a:rPr lang="ru-RU" sz="2400" b="1" dirty="0" smtClean="0">
                <a:solidFill>
                  <a:schemeClr val="accent4">
                    <a:lumMod val="50000"/>
                  </a:schemeClr>
                </a:solidFill>
                <a:effectLst>
                  <a:outerShdw blurRad="38100" dist="38100" dir="2700000" algn="tl">
                    <a:srgbClr val="000000">
                      <a:alpha val="43137"/>
                    </a:srgbClr>
                  </a:outerShdw>
                </a:effectLst>
              </a:rPr>
              <a:t>Единство авторского </a:t>
            </a:r>
            <a:r>
              <a:rPr lang="ru-RU" sz="2400" b="1" i="1" dirty="0" smtClean="0">
                <a:solidFill>
                  <a:schemeClr val="accent4">
                    <a:lumMod val="50000"/>
                  </a:schemeClr>
                </a:solidFill>
                <a:effectLst>
                  <a:outerShdw blurRad="38100" dist="38100" dir="2700000" algn="tl">
                    <a:srgbClr val="000000">
                      <a:alpha val="43137"/>
                    </a:srgbClr>
                  </a:outerShdw>
                </a:effectLst>
              </a:rPr>
              <a:t>я, </a:t>
            </a:r>
            <a:r>
              <a:rPr lang="ru-RU" sz="2400" b="1" dirty="0" smtClean="0">
                <a:solidFill>
                  <a:schemeClr val="accent4">
                    <a:lumMod val="50000"/>
                  </a:schemeClr>
                </a:solidFill>
                <a:effectLst>
                  <a:outerShdw blurRad="38100" dist="38100" dir="2700000" algn="tl">
                    <a:srgbClr val="000000">
                      <a:alpha val="43137"/>
                    </a:srgbClr>
                  </a:outerShdw>
                </a:effectLst>
              </a:rPr>
              <a:t>природы и творчества стало темой стихотворения «Февраль, достать чернил и плакать!..» </a:t>
            </a:r>
            <a:r>
              <a:rPr lang="ru-RU" sz="1200" b="1" dirty="0" smtClean="0">
                <a:solidFill>
                  <a:schemeClr val="accent4">
                    <a:lumMod val="50000"/>
                  </a:schemeClr>
                </a:solidFill>
                <a:effectLst>
                  <a:outerShdw blurRad="38100" dist="38100" dir="2700000" algn="tl">
                    <a:srgbClr val="000000">
                      <a:alpha val="43137"/>
                    </a:srgbClr>
                  </a:outerShdw>
                </a:effectLst>
              </a:rPr>
              <a:t>(1912). </a:t>
            </a:r>
            <a:r>
              <a:rPr lang="ru-RU" sz="2400" b="1" dirty="0" smtClean="0">
                <a:solidFill>
                  <a:schemeClr val="accent4">
                    <a:lumMod val="50000"/>
                  </a:schemeClr>
                </a:solidFill>
                <a:effectLst>
                  <a:outerShdw blurRad="38100" dist="38100" dir="2700000" algn="tl">
                    <a:srgbClr val="000000">
                      <a:alpha val="43137"/>
                    </a:srgbClr>
                  </a:outerShdw>
                </a:effectLst>
              </a:rPr>
              <a:t>Само творчество показано как непосредственное, сиюминутное ощущение мира: стихи слагаются </a:t>
            </a:r>
            <a:r>
              <a:rPr lang="ru-RU" sz="2400" b="1" i="1" dirty="0" smtClean="0">
                <a:solidFill>
                  <a:schemeClr val="accent4">
                    <a:lumMod val="50000"/>
                  </a:schemeClr>
                </a:solidFill>
                <a:effectLst>
                  <a:outerShdw blurRad="38100" dist="38100" dir="2700000" algn="tl">
                    <a:srgbClr val="000000">
                      <a:alpha val="43137"/>
                    </a:srgbClr>
                  </a:outerShdw>
                </a:effectLst>
              </a:rPr>
              <a:t>«чем случайней, тем вернее».</a:t>
            </a:r>
          </a:p>
          <a:p>
            <a:pPr algn="just">
              <a:buNone/>
            </a:pPr>
            <a:r>
              <a:rPr lang="ru-RU" sz="2400" b="1" dirty="0" smtClean="0">
                <a:solidFill>
                  <a:schemeClr val="accent4">
                    <a:lumMod val="50000"/>
                  </a:schemeClr>
                </a:solidFill>
                <a:effectLst>
                  <a:outerShdw blurRad="38100" dist="38100" dir="2700000" algn="tl">
                    <a:srgbClr val="000000">
                      <a:alpha val="43137"/>
                    </a:srgbClr>
                  </a:outerShdw>
                </a:effectLst>
              </a:rPr>
              <a:t>На взгляд Пастернака, поэт должен спешить записать то, что природа уже давно и лучше «сочинила». Поэзия растворена в мире и говорит с поэтом языком предметов и явлений.</a:t>
            </a:r>
          </a:p>
          <a:p>
            <a:pPr algn="just">
              <a:buNone/>
            </a:pP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88640"/>
            <a:ext cx="8280920" cy="6370975"/>
          </a:xfrm>
          <a:prstGeom prst="rect">
            <a:avLst/>
          </a:prstGeom>
        </p:spPr>
        <p:txBody>
          <a:bodyPr wrap="square">
            <a:spAutoFit/>
          </a:bodyPr>
          <a:lstStyle/>
          <a:p>
            <a:pPr algn="just">
              <a:buNone/>
            </a:pPr>
            <a:r>
              <a:rPr lang="ru-RU" sz="2400" b="1" dirty="0" smtClean="0">
                <a:solidFill>
                  <a:schemeClr val="accent4">
                    <a:lumMod val="50000"/>
                  </a:schemeClr>
                </a:solidFill>
                <a:effectLst>
                  <a:outerShdw blurRad="38100" dist="38100" dir="2700000" algn="tl">
                    <a:srgbClr val="000000">
                      <a:alpha val="43137"/>
                    </a:srgbClr>
                  </a:outerShdw>
                </a:effectLst>
              </a:rPr>
              <a:t>          В основе стихотворения лежит романтический мотив бегства героя из города в естественный мир, который показан в тексте как источник вдохновения и жизненных сил. </a:t>
            </a:r>
          </a:p>
          <a:p>
            <a:pPr algn="just">
              <a:buNone/>
            </a:pPr>
            <a:r>
              <a:rPr lang="ru-RU" sz="2400" b="1" dirty="0" smtClean="0">
                <a:solidFill>
                  <a:schemeClr val="accent4">
                    <a:lumMod val="50000"/>
                  </a:schemeClr>
                </a:solidFill>
                <a:effectLst>
                  <a:outerShdw blurRad="38100" dist="38100" dir="2700000" algn="tl">
                    <a:srgbClr val="000000">
                      <a:alpha val="43137"/>
                    </a:srgbClr>
                  </a:outerShdw>
                </a:effectLst>
              </a:rPr>
              <a:t>          У лирического героя и природы (ливня, проталин, грачей, ветра) один жизненный ритм. Стремление раствориться в природе подчёркнуто особенностями синтаксиса: в предложениях отсутствует авторское </a:t>
            </a:r>
            <a:r>
              <a:rPr lang="ru-RU" sz="2400" b="1" i="1" dirty="0" smtClean="0">
                <a:solidFill>
                  <a:schemeClr val="accent4">
                    <a:lumMod val="50000"/>
                  </a:schemeClr>
                </a:solidFill>
                <a:effectLst>
                  <a:outerShdw blurRad="38100" dist="38100" dir="2700000" algn="tl">
                    <a:srgbClr val="000000">
                      <a:alpha val="43137"/>
                    </a:srgbClr>
                  </a:outerShdw>
                </a:effectLst>
              </a:rPr>
              <a:t>я </a:t>
            </a:r>
            <a:r>
              <a:rPr lang="ru-RU" sz="2400" b="1" dirty="0" smtClean="0">
                <a:solidFill>
                  <a:schemeClr val="accent4">
                    <a:lumMod val="50000"/>
                  </a:schemeClr>
                </a:solidFill>
                <a:effectLst>
                  <a:outerShdw blurRad="38100" dist="38100" dir="2700000" algn="tl">
                    <a:srgbClr val="000000">
                      <a:alpha val="43137"/>
                    </a:srgbClr>
                  </a:outerShdw>
                </a:effectLst>
              </a:rPr>
              <a:t>как подлежащее, используется безличная форма </a:t>
            </a:r>
            <a:r>
              <a:rPr lang="ru-RU" sz="2400" b="1" i="1" dirty="0" smtClean="0">
                <a:solidFill>
                  <a:schemeClr val="accent4">
                    <a:lumMod val="50000"/>
                  </a:schemeClr>
                </a:solidFill>
                <a:effectLst>
                  <a:outerShdw blurRad="38100" dist="38100" dir="2700000" algn="tl">
                    <a:srgbClr val="000000">
                      <a:alpha val="43137"/>
                    </a:srgbClr>
                  </a:outerShdw>
                </a:effectLst>
              </a:rPr>
              <a:t>(«достать чернил», «писать о феврале», «достать пролётку»).</a:t>
            </a:r>
          </a:p>
          <a:p>
            <a:pPr algn="just">
              <a:buNone/>
            </a:pPr>
            <a:r>
              <a:rPr lang="ru-RU" sz="2400" b="1" i="1" dirty="0" smtClean="0">
                <a:solidFill>
                  <a:schemeClr val="accent4">
                    <a:lumMod val="50000"/>
                  </a:schemeClr>
                </a:solidFill>
                <a:effectLst>
                  <a:outerShdw blurRad="38100" dist="38100" dir="2700000" algn="tl">
                    <a:srgbClr val="000000">
                      <a:alpha val="43137"/>
                    </a:srgbClr>
                  </a:outerShdw>
                </a:effectLst>
              </a:rPr>
              <a:t>          </a:t>
            </a:r>
            <a:r>
              <a:rPr lang="ru-RU" sz="2400" b="1" dirty="0" smtClean="0">
                <a:solidFill>
                  <a:schemeClr val="accent4">
                    <a:lumMod val="50000"/>
                  </a:schemeClr>
                </a:solidFill>
                <a:effectLst>
                  <a:outerShdw blurRad="38100" dist="38100" dir="2700000" algn="tl">
                    <a:srgbClr val="000000">
                      <a:alpha val="43137"/>
                    </a:srgbClr>
                  </a:outerShdw>
                </a:effectLst>
              </a:rPr>
              <a:t>Гармоническое единство, созвучие всего сущего отражено и в художественном пространстве стихотворения, где «встречаются» верх и низ, природный и душевный мир: </a:t>
            </a:r>
            <a:r>
              <a:rPr lang="ru-RU" sz="2400" b="1" i="1" dirty="0" smtClean="0">
                <a:solidFill>
                  <a:schemeClr val="accent4">
                    <a:lumMod val="50000"/>
                  </a:schemeClr>
                </a:solidFill>
                <a:effectLst>
                  <a:outerShdw blurRad="38100" dist="38100" dir="2700000" algn="tl">
                    <a:srgbClr val="000000">
                      <a:alpha val="43137"/>
                    </a:srgbClr>
                  </a:outerShdw>
                </a:effectLst>
              </a:rPr>
              <a:t> Где, как обугленные груши,</a:t>
            </a:r>
          </a:p>
          <a:p>
            <a:pPr>
              <a:buNone/>
            </a:pPr>
            <a:r>
              <a:rPr lang="ru-RU" sz="2400" b="1" i="1" dirty="0" smtClean="0">
                <a:solidFill>
                  <a:schemeClr val="accent4">
                    <a:lumMod val="50000"/>
                  </a:schemeClr>
                </a:solidFill>
                <a:effectLst>
                  <a:outerShdw blurRad="38100" dist="38100" dir="2700000" algn="tl">
                    <a:srgbClr val="000000">
                      <a:alpha val="43137"/>
                    </a:srgbClr>
                  </a:outerShdw>
                </a:effectLst>
              </a:rPr>
              <a:t>                                  С деревьев тысячи грачей</a:t>
            </a:r>
          </a:p>
          <a:p>
            <a:pPr>
              <a:buNone/>
            </a:pPr>
            <a:r>
              <a:rPr lang="ru-RU" sz="2400" b="1" i="1" dirty="0" smtClean="0">
                <a:solidFill>
                  <a:schemeClr val="accent4">
                    <a:lumMod val="50000"/>
                  </a:schemeClr>
                </a:solidFill>
                <a:effectLst>
                  <a:outerShdw blurRad="38100" dist="38100" dir="2700000" algn="tl">
                    <a:srgbClr val="000000">
                      <a:alpha val="43137"/>
                    </a:srgbClr>
                  </a:outerShdw>
                </a:effectLst>
              </a:rPr>
              <a:t>                                  Сорвутся в лужи и обрушат</a:t>
            </a:r>
          </a:p>
          <a:p>
            <a:pPr>
              <a:buNone/>
            </a:pPr>
            <a:r>
              <a:rPr lang="ru-RU" sz="2400" b="1" i="1" dirty="0" smtClean="0">
                <a:solidFill>
                  <a:schemeClr val="accent4">
                    <a:lumMod val="50000"/>
                  </a:schemeClr>
                </a:solidFill>
                <a:effectLst>
                  <a:outerShdw blurRad="38100" dist="38100" dir="2700000" algn="tl">
                    <a:srgbClr val="000000">
                      <a:alpha val="43137"/>
                    </a:srgbClr>
                  </a:outerShdw>
                </a:effectLst>
              </a:rPr>
              <a:t>                                  Сухую грусть на дно очей.</a:t>
            </a:r>
            <a:endParaRPr lang="ru-RU" sz="2400" b="1" i="1" dirty="0">
              <a:solidFill>
                <a:schemeClr val="accent4">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67544" y="260648"/>
            <a:ext cx="8136904" cy="6370975"/>
          </a:xfrm>
          <a:prstGeom prst="rect">
            <a:avLst/>
          </a:prstGeom>
        </p:spPr>
        <p:txBody>
          <a:bodyPr wrap="square">
            <a:spAutoFit/>
          </a:bodyPr>
          <a:lstStyle/>
          <a:p>
            <a:pPr algn="just">
              <a:buNone/>
            </a:pPr>
            <a:r>
              <a:rPr lang="ru-RU" sz="2400" b="1" dirty="0" smtClean="0">
                <a:solidFill>
                  <a:schemeClr val="accent4">
                    <a:lumMod val="50000"/>
                  </a:schemeClr>
                </a:solidFill>
                <a:effectLst>
                  <a:outerShdw blurRad="38100" dist="38100" dir="2700000" algn="tl">
                    <a:srgbClr val="000000">
                      <a:alpha val="43137"/>
                    </a:srgbClr>
                  </a:outerShdw>
                </a:effectLst>
              </a:rPr>
              <a:t>          Образ «сухой грусти на дне очей» можно объяснить по-разному. Возможно, стая грачей, сорвавшаяся с деревьев, отражается как в лужах, так и в глазах лирического героя.</a:t>
            </a:r>
          </a:p>
          <a:p>
            <a:pPr algn="just">
              <a:buNone/>
            </a:pPr>
            <a:r>
              <a:rPr lang="ru-RU" sz="2400" b="1" dirty="0" smtClean="0">
                <a:solidFill>
                  <a:schemeClr val="accent4">
                    <a:lumMod val="50000"/>
                  </a:schemeClr>
                </a:solidFill>
                <a:effectLst>
                  <a:outerShdw blurRad="38100" dist="38100" dir="2700000" algn="tl">
                    <a:srgbClr val="000000">
                      <a:alpha val="43137"/>
                    </a:srgbClr>
                  </a:outerShdw>
                </a:effectLst>
              </a:rPr>
              <a:t>         Контрасты ливня и «сухой грусти», весны и черноты, неудержимого темперамента природы и вещного мира (нанятой «за шесть гривен» пролётки) вовсе не выражают дисгармонии; наоборот, они свидетельствуют о многомерности и гармоничности мира.</a:t>
            </a:r>
          </a:p>
          <a:p>
            <a:pPr algn="just">
              <a:buNone/>
            </a:pPr>
            <a:r>
              <a:rPr lang="ru-RU" sz="2400" b="1" i="1" dirty="0" smtClean="0">
                <a:solidFill>
                  <a:schemeClr val="accent4">
                    <a:lumMod val="50000"/>
                  </a:schemeClr>
                </a:solidFill>
                <a:effectLst>
                  <a:outerShdw blurRad="38100" dist="38100" dir="2700000" algn="tl">
                    <a:srgbClr val="000000">
                      <a:alpha val="43137"/>
                    </a:srgbClr>
                  </a:outerShdw>
                </a:effectLst>
              </a:rPr>
              <a:t>          </a:t>
            </a:r>
            <a:r>
              <a:rPr lang="ru-RU" sz="2400" b="1" dirty="0" smtClean="0">
                <a:solidFill>
                  <a:schemeClr val="accent4">
                    <a:lumMod val="50000"/>
                  </a:schemeClr>
                </a:solidFill>
                <a:effectLst>
                  <a:outerShdw blurRad="38100" dist="38100" dir="2700000" algn="tl">
                    <a:srgbClr val="000000">
                      <a:alpha val="43137"/>
                    </a:srgbClr>
                  </a:outerShdw>
                </a:effectLst>
              </a:rPr>
              <a:t>Объединяющим является лейтмотив </a:t>
            </a:r>
            <a:r>
              <a:rPr lang="ru-RU" b="1" dirty="0" smtClean="0">
                <a:solidFill>
                  <a:schemeClr val="accent4">
                    <a:lumMod val="50000"/>
                  </a:schemeClr>
                </a:solidFill>
                <a:effectLst>
                  <a:outerShdw blurRad="38100" dist="38100" dir="2700000" algn="tl">
                    <a:srgbClr val="000000">
                      <a:alpha val="43137"/>
                    </a:srgbClr>
                  </a:outerShdw>
                </a:effectLst>
              </a:rPr>
              <a:t> </a:t>
            </a:r>
            <a:r>
              <a:rPr lang="ru-RU" sz="2400" b="1" dirty="0" smtClean="0">
                <a:solidFill>
                  <a:schemeClr val="accent4">
                    <a:lumMod val="50000"/>
                  </a:schemeClr>
                </a:solidFill>
                <a:effectLst>
                  <a:outerShdw blurRad="38100" dist="38100" dir="2700000" algn="tl">
                    <a:srgbClr val="000000">
                      <a:alpha val="43137"/>
                    </a:srgbClr>
                  </a:outerShdw>
                </a:effectLst>
              </a:rPr>
              <a:t>черноты, выраженный образами чёрной весны, чернил, чернеющих проталин, грачей, обугленных груш. Цветовое решение аскетично, но при этом созданный в стихотворении мир динамичен и звучен </a:t>
            </a:r>
            <a:r>
              <a:rPr lang="ru-RU" sz="2400" b="1" i="1" dirty="0" smtClean="0">
                <a:solidFill>
                  <a:schemeClr val="accent4">
                    <a:lumMod val="50000"/>
                  </a:schemeClr>
                </a:solidFill>
                <a:effectLst>
                  <a:outerShdw blurRad="38100" dist="38100" dir="2700000" algn="tl">
                    <a:srgbClr val="000000">
                      <a:alpha val="43137"/>
                    </a:srgbClr>
                  </a:outerShdw>
                </a:effectLst>
              </a:rPr>
              <a:t>(«плакать», «навзрыд», «ветер криками изрыт». </a:t>
            </a:r>
          </a:p>
          <a:p>
            <a:pPr algn="just">
              <a:buNone/>
            </a:pPr>
            <a:endParaRPr lang="ru-RU" sz="2400" b="1" i="1" dirty="0" smtClean="0">
              <a:solidFill>
                <a:schemeClr val="accent4">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443841"/>
            <a:ext cx="4572000" cy="369332"/>
          </a:xfrm>
          <a:prstGeom prst="rect">
            <a:avLst/>
          </a:prstGeom>
        </p:spPr>
        <p:txBody>
          <a:bodyPr>
            <a:spAutoFit/>
          </a:bodyPr>
          <a:lstStyle/>
          <a:p>
            <a:pPr algn="just">
              <a:buNone/>
            </a:pPr>
            <a:endParaRPr lang="ru-RU" b="1" i="1" dirty="0">
              <a:solidFill>
                <a:schemeClr val="accent4">
                  <a:lumMod val="50000"/>
                </a:schemeClr>
              </a:solidFill>
              <a:effectLst>
                <a:outerShdw blurRad="38100" dist="38100" dir="2700000" algn="tl">
                  <a:srgbClr val="000000">
                    <a:alpha val="43137"/>
                  </a:srgbClr>
                </a:outerShdw>
              </a:effectLst>
            </a:endParaRPr>
          </a:p>
        </p:txBody>
      </p:sp>
      <p:sp>
        <p:nvSpPr>
          <p:cNvPr id="3" name="Прямоугольник 2"/>
          <p:cNvSpPr/>
          <p:nvPr/>
        </p:nvSpPr>
        <p:spPr>
          <a:xfrm>
            <a:off x="395536" y="188641"/>
            <a:ext cx="8568952" cy="6740307"/>
          </a:xfrm>
          <a:prstGeom prst="rect">
            <a:avLst/>
          </a:prstGeom>
        </p:spPr>
        <p:txBody>
          <a:bodyPr wrap="square">
            <a:spAutoFit/>
          </a:bodyPr>
          <a:lstStyle/>
          <a:p>
            <a:pPr algn="just">
              <a:buNone/>
            </a:pPr>
            <a:r>
              <a:rPr lang="ru-RU" sz="2400" b="1" dirty="0" smtClean="0">
                <a:solidFill>
                  <a:schemeClr val="accent4">
                    <a:lumMod val="50000"/>
                  </a:schemeClr>
                </a:solidFill>
                <a:effectLst>
                  <a:outerShdw blurRad="38100" dist="38100" dir="2700000" algn="tl">
                    <a:srgbClr val="000000">
                      <a:alpha val="43137"/>
                    </a:srgbClr>
                  </a:outerShdw>
                </a:effectLst>
              </a:rPr>
              <a:t>          Буквальные значения слов в стихотворении сочетаются с метафорами, метафорическими сравнениями.</a:t>
            </a:r>
          </a:p>
          <a:p>
            <a:pPr algn="just">
              <a:buNone/>
            </a:pPr>
            <a:r>
              <a:rPr lang="ru-RU" sz="2400" b="1" dirty="0" smtClean="0">
                <a:solidFill>
                  <a:schemeClr val="accent4">
                    <a:lumMod val="50000"/>
                  </a:schemeClr>
                </a:solidFill>
                <a:effectLst>
                  <a:outerShdw blurRad="38100" dist="38100" dir="2700000" algn="tl">
                    <a:srgbClr val="000000">
                      <a:alpha val="43137"/>
                    </a:srgbClr>
                  </a:outerShdw>
                </a:effectLst>
              </a:rPr>
              <a:t>          Экспрессия стихотворения, эффект чрезмерности бытия достигаются и другими способами: например,  использованием гротеска (с деревьев сорвутся </a:t>
            </a:r>
            <a:r>
              <a:rPr lang="ru-RU" sz="2400" b="1" i="1" dirty="0" smtClean="0">
                <a:solidFill>
                  <a:schemeClr val="accent4">
                    <a:lumMod val="50000"/>
                  </a:schemeClr>
                </a:solidFill>
                <a:effectLst>
                  <a:outerShdw blurRad="38100" dist="38100" dir="2700000" algn="tl">
                    <a:srgbClr val="000000">
                      <a:alpha val="43137"/>
                    </a:srgbClr>
                  </a:outerShdw>
                </a:effectLst>
              </a:rPr>
              <a:t>«тысячи грачей»</a:t>
            </a:r>
            <a:r>
              <a:rPr lang="ru-RU" sz="2400" b="1" dirty="0" smtClean="0">
                <a:solidFill>
                  <a:schemeClr val="accent4">
                    <a:lumMod val="50000"/>
                  </a:schemeClr>
                </a:solidFill>
                <a:effectLst>
                  <a:outerShdw blurRad="38100" dist="38100" dir="2700000" algn="tl">
                    <a:srgbClr val="000000">
                      <a:alpha val="43137"/>
                    </a:srgbClr>
                  </a:outerShdw>
                </a:effectLst>
              </a:rPr>
              <a:t>), синонимичными образами («плакать», «навзрыд»), аллитерациями (на «р» в первой строфе), ассонансами (на «у» в последних строках третьей строфы).</a:t>
            </a:r>
          </a:p>
          <a:p>
            <a:pPr algn="just">
              <a:buNone/>
            </a:pPr>
            <a:r>
              <a:rPr lang="ru-RU" sz="2400" b="1" dirty="0" smtClean="0">
                <a:solidFill>
                  <a:schemeClr val="accent4">
                    <a:lumMod val="50000"/>
                  </a:schemeClr>
                </a:solidFill>
                <a:effectLst>
                  <a:outerShdw blurRad="38100" dist="38100" dir="2700000" algn="tl">
                    <a:srgbClr val="000000">
                      <a:alpha val="43137"/>
                    </a:srgbClr>
                  </a:outerShdw>
                </a:effectLst>
              </a:rPr>
              <a:t>          </a:t>
            </a:r>
          </a:p>
          <a:p>
            <a:pPr algn="just">
              <a:buNone/>
            </a:pPr>
            <a:r>
              <a:rPr lang="ru-RU" sz="2400" b="1" dirty="0" smtClean="0">
                <a:solidFill>
                  <a:schemeClr val="accent4">
                    <a:lumMod val="50000"/>
                  </a:schemeClr>
                </a:solidFill>
                <a:effectLst>
                  <a:outerShdw blurRad="38100" dist="38100" dir="2700000" algn="tl">
                    <a:srgbClr val="000000">
                      <a:alpha val="43137"/>
                    </a:srgbClr>
                  </a:outerShdw>
                </a:effectLst>
              </a:rPr>
              <a:t>          Таким образом, внешний план стихотворения (образ приближающейся весны) сосуществует с внутренним – процессом пробуждения поэзии под воздействие обновляющегося мира. Поэт, по мысли Пастернака, должен быть созерцателем, соглядатаем и должен быть естествен, непредсказуем. Чем меньше сознательной воли поэта, тем ближе стихотворство к природным процессам. </a:t>
            </a:r>
            <a:r>
              <a:rPr lang="ru-RU" sz="2400" b="1" i="1" dirty="0" smtClean="0">
                <a:solidFill>
                  <a:schemeClr val="accent4">
                    <a:lumMod val="50000"/>
                  </a:schemeClr>
                </a:solidFill>
                <a:effectLst>
                  <a:outerShdw blurRad="38100" dist="38100" dir="2700000" algn="tl">
                    <a:srgbClr val="000000">
                      <a:alpha val="43137"/>
                    </a:srgbClr>
                  </a:outerShdw>
                </a:effectLst>
              </a:rPr>
              <a:t>(«…чем случайней, тем вернее / Слагаются стихи навзрыд»).</a:t>
            </a:r>
          </a:p>
          <a:p>
            <a:pPr algn="just">
              <a:buNone/>
            </a:pPr>
            <a:endParaRPr lang="ru-RU" sz="2400" b="1" i="1" dirty="0">
              <a:solidFill>
                <a:schemeClr val="accent4">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a4format.ru/index_pic.php?data=photos/412a4a85.jpg&amp;percenta=1.00"/>
          <p:cNvPicPr>
            <a:picLocks noChangeAspect="1" noChangeArrowheads="1"/>
          </p:cNvPicPr>
          <p:nvPr/>
        </p:nvPicPr>
        <p:blipFill>
          <a:blip r:embed="rId2" cstate="print"/>
          <a:srcRect/>
          <a:stretch>
            <a:fillRect/>
          </a:stretch>
        </p:blipFill>
        <p:spPr bwMode="auto">
          <a:xfrm>
            <a:off x="4788024" y="404664"/>
            <a:ext cx="3951189" cy="6214567"/>
          </a:xfrm>
          <a:prstGeom prst="rect">
            <a:avLst/>
          </a:prstGeom>
          <a:noFill/>
          <a:effectLst>
            <a:softEdge rad="127000"/>
          </a:effectLst>
        </p:spPr>
      </p:pic>
      <p:sp>
        <p:nvSpPr>
          <p:cNvPr id="3" name="Прямоугольник 2"/>
          <p:cNvSpPr/>
          <p:nvPr/>
        </p:nvSpPr>
        <p:spPr>
          <a:xfrm>
            <a:off x="107504" y="1628800"/>
            <a:ext cx="4572000" cy="2554545"/>
          </a:xfrm>
          <a:prstGeom prst="rect">
            <a:avLst/>
          </a:prstGeom>
        </p:spPr>
        <p:txBody>
          <a:bodyPr>
            <a:spAutoFit/>
          </a:bodyPr>
          <a:lstStyle/>
          <a:p>
            <a:pPr algn="ctr"/>
            <a:r>
              <a:rPr lang="ru-RU" sz="2000" b="1" dirty="0" smtClean="0">
                <a:effectLst>
                  <a:outerShdw blurRad="38100" dist="38100" dir="2700000" algn="tl">
                    <a:srgbClr val="000000">
                      <a:alpha val="43137"/>
                    </a:srgbClr>
                  </a:outerShdw>
                </a:effectLst>
              </a:rPr>
              <a:t>Родился 29 января (10 февраля н.с.) </a:t>
            </a:r>
          </a:p>
          <a:p>
            <a:pPr algn="ctr"/>
            <a:r>
              <a:rPr lang="ru-RU" sz="2000" b="1" dirty="0" smtClean="0">
                <a:effectLst>
                  <a:outerShdw blurRad="38100" dist="38100" dir="2700000" algn="tl">
                    <a:srgbClr val="000000">
                      <a:alpha val="43137"/>
                    </a:srgbClr>
                  </a:outerShdw>
                </a:effectLst>
              </a:rPr>
              <a:t>в Москве </a:t>
            </a:r>
          </a:p>
          <a:p>
            <a:pPr algn="ctr"/>
            <a:r>
              <a:rPr lang="ru-RU" sz="2000" b="1" dirty="0" smtClean="0">
                <a:effectLst>
                  <a:outerShdw blurRad="38100" dist="38100" dir="2700000" algn="tl">
                    <a:srgbClr val="000000">
                      <a:alpha val="43137"/>
                    </a:srgbClr>
                  </a:outerShdw>
                </a:effectLst>
              </a:rPr>
              <a:t>в семье известного художника Леонида Осиповича Пастернака. </a:t>
            </a:r>
          </a:p>
          <a:p>
            <a:pPr algn="ctr"/>
            <a:endParaRPr lang="ru-RU" sz="2000" b="1" dirty="0" smtClean="0">
              <a:effectLst>
                <a:outerShdw blurRad="38100" dist="38100" dir="2700000" algn="tl">
                  <a:srgbClr val="000000">
                    <a:alpha val="43137"/>
                  </a:srgbClr>
                </a:outerShdw>
              </a:effectLst>
            </a:endParaRPr>
          </a:p>
          <a:p>
            <a:pPr algn="ctr"/>
            <a:r>
              <a:rPr lang="ru-RU" sz="2000" b="1" dirty="0" smtClean="0">
                <a:effectLst>
                  <a:outerShdw blurRad="38100" dist="38100" dir="2700000" algn="tl">
                    <a:srgbClr val="000000">
                      <a:alpha val="43137"/>
                    </a:srgbClr>
                  </a:outerShdw>
                </a:effectLst>
              </a:rPr>
              <a:t>Мать поэта, </a:t>
            </a:r>
          </a:p>
          <a:p>
            <a:pPr algn="ctr"/>
            <a:r>
              <a:rPr lang="ru-RU" sz="2000" b="1" dirty="0" smtClean="0">
                <a:effectLst>
                  <a:outerShdw blurRad="38100" dist="38100" dir="2700000" algn="tl">
                    <a:srgbClr val="000000">
                      <a:alpha val="43137"/>
                    </a:srgbClr>
                  </a:outerShdw>
                </a:effectLst>
              </a:rPr>
              <a:t>Розалия Исидоровна Кауфман, </a:t>
            </a:r>
          </a:p>
          <a:p>
            <a:pPr algn="ctr"/>
            <a:r>
              <a:rPr lang="ru-RU" sz="2000" b="1" dirty="0" smtClean="0">
                <a:effectLst>
                  <a:outerShdw blurRad="38100" dist="38100" dir="2700000" algn="tl">
                    <a:srgbClr val="000000">
                      <a:alpha val="43137"/>
                    </a:srgbClr>
                  </a:outerShdw>
                </a:effectLst>
              </a:rPr>
              <a:t>была талантливой пианисткой.</a:t>
            </a:r>
            <a:endParaRPr lang="ru-RU" sz="2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accent4">
                    <a:lumMod val="75000"/>
                  </a:schemeClr>
                </a:solidFill>
              </a:rPr>
              <a:t>Анализ стихотворения </a:t>
            </a:r>
            <a:br>
              <a:rPr lang="ru-RU" dirty="0" smtClean="0">
                <a:solidFill>
                  <a:schemeClr val="accent4">
                    <a:lumMod val="75000"/>
                  </a:schemeClr>
                </a:solidFill>
              </a:rPr>
            </a:br>
            <a:r>
              <a:rPr lang="ru-RU" dirty="0" smtClean="0">
                <a:solidFill>
                  <a:schemeClr val="accent4">
                    <a:lumMod val="75000"/>
                  </a:schemeClr>
                </a:solidFill>
              </a:rPr>
              <a:t>«Снег идёт»</a:t>
            </a:r>
            <a:endParaRPr lang="ru-RU" dirty="0">
              <a:solidFill>
                <a:schemeClr val="accent4">
                  <a:lumMod val="75000"/>
                </a:schemeClr>
              </a:solidFill>
            </a:endParaRPr>
          </a:p>
        </p:txBody>
      </p:sp>
      <p:sp>
        <p:nvSpPr>
          <p:cNvPr id="3" name="Содержимое 2"/>
          <p:cNvSpPr>
            <a:spLocks noGrp="1"/>
          </p:cNvSpPr>
          <p:nvPr>
            <p:ph idx="1"/>
          </p:nvPr>
        </p:nvSpPr>
        <p:spPr>
          <a:xfrm>
            <a:off x="179512" y="1412776"/>
            <a:ext cx="8784976" cy="5328592"/>
          </a:xfrm>
        </p:spPr>
        <p:txBody>
          <a:bodyPr>
            <a:normAutofit/>
          </a:bodyPr>
          <a:lstStyle/>
          <a:p>
            <a:pPr algn="just">
              <a:buNone/>
            </a:pPr>
            <a:r>
              <a:rPr lang="ru-RU" sz="2400" b="1" dirty="0" smtClean="0">
                <a:solidFill>
                  <a:schemeClr val="accent4">
                    <a:lumMod val="50000"/>
                  </a:schemeClr>
                </a:solidFill>
                <a:effectLst>
                  <a:outerShdw blurRad="38100" dist="38100" dir="2700000" algn="tl">
                    <a:srgbClr val="000000">
                      <a:alpha val="43137"/>
                    </a:srgbClr>
                  </a:outerShdw>
                </a:effectLst>
              </a:rPr>
              <a:t>Стихотворение написано в зрелую пору творчества, в 1957 году, и входит в цикл «Когда разгуляется», отразивший те вопросы, которые Б. Пастернак решал на протяжении всего жизненного пути: поэт и время, связь человека со всем сущим, жизнь и бессмертие, др. </a:t>
            </a:r>
          </a:p>
          <a:p>
            <a:pPr algn="just">
              <a:buNone/>
            </a:pPr>
            <a:r>
              <a:rPr lang="ru-RU" sz="2400" b="1" dirty="0" smtClean="0">
                <a:solidFill>
                  <a:schemeClr val="accent4">
                    <a:lumMod val="50000"/>
                  </a:schemeClr>
                </a:solidFill>
                <a:effectLst>
                  <a:outerShdw blurRad="38100" dist="38100" dir="2700000" algn="tl">
                    <a:srgbClr val="000000">
                      <a:alpha val="43137"/>
                    </a:srgbClr>
                  </a:outerShdw>
                </a:effectLst>
              </a:rPr>
              <a:t>Среди поздних стихов Пастернака немало посвящённых зиме. Например, «Снег идёт» соседствует в цикле с другими близкими по теме: «Первый снег», «Следы на снегу», «После вьюги». Их можно назвать итоговыми.</a:t>
            </a:r>
          </a:p>
          <a:p>
            <a:pPr algn="just">
              <a:buNone/>
            </a:pPr>
            <a:r>
              <a:rPr lang="ru-RU" sz="2400" b="1" dirty="0" smtClean="0">
                <a:solidFill>
                  <a:schemeClr val="accent4">
                    <a:lumMod val="50000"/>
                  </a:schemeClr>
                </a:solidFill>
                <a:effectLst>
                  <a:outerShdw blurRad="38100" dist="38100" dir="2700000" algn="tl">
                    <a:srgbClr val="000000">
                      <a:alpha val="43137"/>
                    </a:srgbClr>
                  </a:outerShdw>
                </a:effectLst>
              </a:rPr>
              <a:t>Темой стихотворения является созерцание зимней природы, густого снегопада. Это один из самых устойчивых мотивов всей поэзии Б. Пастернака.</a:t>
            </a:r>
            <a:endParaRPr lang="ru-RU" sz="2400" b="1" dirty="0">
              <a:solidFill>
                <a:schemeClr val="accent4">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52736"/>
          </a:xfrm>
        </p:spPr>
        <p:txBody>
          <a:bodyPr>
            <a:normAutofit fontScale="90000"/>
          </a:bodyPr>
          <a:lstStyle/>
          <a:p>
            <a:r>
              <a:rPr lang="ru-RU" sz="4000" dirty="0" smtClean="0">
                <a:solidFill>
                  <a:schemeClr val="accent4">
                    <a:lumMod val="75000"/>
                  </a:schemeClr>
                </a:solidFill>
              </a:rPr>
              <a:t>Лирическая экспозиция</a:t>
            </a:r>
            <a:br>
              <a:rPr lang="ru-RU" sz="4000" dirty="0" smtClean="0">
                <a:solidFill>
                  <a:schemeClr val="accent4">
                    <a:lumMod val="75000"/>
                  </a:schemeClr>
                </a:solidFill>
              </a:rPr>
            </a:br>
            <a:r>
              <a:rPr lang="ru-RU" sz="3600" dirty="0" smtClean="0">
                <a:solidFill>
                  <a:schemeClr val="accent4">
                    <a:lumMod val="75000"/>
                  </a:schemeClr>
                </a:solidFill>
              </a:rPr>
              <a:t>(первая и вторая строфы)</a:t>
            </a:r>
            <a:endParaRPr lang="ru-RU" sz="3600" dirty="0">
              <a:solidFill>
                <a:schemeClr val="accent4">
                  <a:lumMod val="75000"/>
                </a:schemeClr>
              </a:solidFill>
            </a:endParaRPr>
          </a:p>
        </p:txBody>
      </p:sp>
      <p:sp>
        <p:nvSpPr>
          <p:cNvPr id="3" name="Содержимое 2"/>
          <p:cNvSpPr>
            <a:spLocks noGrp="1"/>
          </p:cNvSpPr>
          <p:nvPr>
            <p:ph idx="1"/>
          </p:nvPr>
        </p:nvSpPr>
        <p:spPr>
          <a:xfrm>
            <a:off x="179512" y="980728"/>
            <a:ext cx="8784976" cy="5760640"/>
          </a:xfrm>
        </p:spPr>
        <p:txBody>
          <a:bodyPr>
            <a:normAutofit/>
          </a:bodyPr>
          <a:lstStyle/>
          <a:p>
            <a:pPr algn="just">
              <a:buNone/>
            </a:pPr>
            <a:r>
              <a:rPr lang="ru-RU" sz="2400" b="1" dirty="0" smtClean="0">
                <a:solidFill>
                  <a:schemeClr val="accent4">
                    <a:lumMod val="50000"/>
                  </a:schemeClr>
                </a:solidFill>
                <a:effectLst>
                  <a:outerShdw blurRad="38100" dist="38100" dir="2700000" algn="tl">
                    <a:srgbClr val="000000">
                      <a:alpha val="43137"/>
                    </a:srgbClr>
                  </a:outerShdw>
                </a:effectLst>
              </a:rPr>
              <a:t>Уже первая строка стихотворения содержит художественный повтор. Многократно умноженный, он рождает в тексте музыкально ощутимый ритм, и всё стихотворение, настроенное по этому камертону, оказывается пронизанным духом музыки, что так характерно для творчества Пастернака.</a:t>
            </a:r>
          </a:p>
          <a:p>
            <a:pPr algn="just">
              <a:buNone/>
            </a:pPr>
            <a:r>
              <a:rPr lang="ru-RU" sz="2400" b="1" dirty="0" smtClean="0">
                <a:solidFill>
                  <a:schemeClr val="accent4">
                    <a:lumMod val="50000"/>
                  </a:schemeClr>
                </a:solidFill>
                <a:effectLst>
                  <a:outerShdw blurRad="38100" dist="38100" dir="2700000" algn="tl">
                    <a:srgbClr val="000000">
                      <a:alpha val="43137"/>
                    </a:srgbClr>
                  </a:outerShdw>
                </a:effectLst>
              </a:rPr>
              <a:t>Композиция стихотворения родственна сонатной форме. Первое и второе четверостишия – лирическая экспозиция, в которой звучат главная партия, связанная с картиной падающего снега, и побочная, передающая завладевшее всем смятенье </a:t>
            </a:r>
            <a:r>
              <a:rPr lang="ru-RU" sz="2400" b="1" i="1" dirty="0" smtClean="0">
                <a:solidFill>
                  <a:schemeClr val="accent4">
                    <a:lumMod val="50000"/>
                  </a:schemeClr>
                </a:solidFill>
                <a:effectLst>
                  <a:outerShdw blurRad="38100" dist="38100" dir="2700000" algn="tl">
                    <a:srgbClr val="000000">
                      <a:alpha val="43137"/>
                    </a:srgbClr>
                  </a:outerShdw>
                </a:effectLst>
              </a:rPr>
              <a:t>(Снег идёт, и всё в смятеньи, / Всё пускается в полёт…)</a:t>
            </a:r>
            <a:r>
              <a:rPr lang="ru-RU" sz="2400" b="1" dirty="0" smtClean="0">
                <a:solidFill>
                  <a:schemeClr val="accent4">
                    <a:lumMod val="50000"/>
                  </a:schemeClr>
                </a:solidFill>
                <a:effectLst>
                  <a:outerShdw blurRad="38100" dist="38100" dir="2700000" algn="tl">
                    <a:srgbClr val="000000">
                      <a:alpha val="43137"/>
                    </a:srgbClr>
                  </a:outerShdw>
                </a:effectLst>
              </a:rPr>
              <a:t>.</a:t>
            </a:r>
          </a:p>
          <a:p>
            <a:pPr algn="just">
              <a:buNone/>
            </a:pPr>
            <a:r>
              <a:rPr lang="ru-RU" sz="2400" b="1" dirty="0" smtClean="0">
                <a:solidFill>
                  <a:schemeClr val="accent4">
                    <a:lumMod val="50000"/>
                  </a:schemeClr>
                </a:solidFill>
                <a:effectLst>
                  <a:outerShdw blurRad="38100" dist="38100" dir="2700000" algn="tl">
                    <a:srgbClr val="000000">
                      <a:alpha val="43137"/>
                    </a:srgbClr>
                  </a:outerShdw>
                </a:effectLst>
              </a:rPr>
              <a:t>При этом во второй строфе заметна несколько иная тональность: вслед за </a:t>
            </a:r>
            <a:r>
              <a:rPr lang="ru-RU" sz="2400" b="1" i="1" dirty="0" smtClean="0">
                <a:solidFill>
                  <a:schemeClr val="accent4">
                    <a:lumMod val="50000"/>
                  </a:schemeClr>
                </a:solidFill>
                <a:effectLst>
                  <a:outerShdw blurRad="38100" dist="38100" dir="2700000" algn="tl">
                    <a:srgbClr val="000000">
                      <a:alpha val="43137"/>
                    </a:srgbClr>
                  </a:outerShdw>
                </a:effectLst>
              </a:rPr>
              <a:t>белым</a:t>
            </a:r>
            <a:r>
              <a:rPr lang="ru-RU" sz="2400" b="1" dirty="0" smtClean="0">
                <a:solidFill>
                  <a:schemeClr val="accent4">
                    <a:lumMod val="50000"/>
                  </a:schemeClr>
                </a:solidFill>
                <a:effectLst>
                  <a:outerShdw blurRad="38100" dist="38100" dir="2700000" algn="tl">
                    <a:srgbClr val="000000">
                      <a:alpha val="43137"/>
                    </a:srgbClr>
                  </a:outerShdw>
                </a:effectLst>
              </a:rPr>
              <a:t> снегом в полёт пускаются «</a:t>
            </a:r>
            <a:r>
              <a:rPr lang="ru-RU" sz="2400" b="1" i="1" dirty="0" smtClean="0">
                <a:solidFill>
                  <a:schemeClr val="accent4">
                    <a:lumMod val="50000"/>
                  </a:schemeClr>
                </a:solidFill>
                <a:effectLst>
                  <a:outerShdw blurRad="38100" dist="38100" dir="2700000" algn="tl">
                    <a:srgbClr val="000000">
                      <a:alpha val="43137"/>
                    </a:srgbClr>
                  </a:outerShdw>
                </a:effectLst>
              </a:rPr>
              <a:t>чёрной</a:t>
            </a:r>
            <a:r>
              <a:rPr lang="ru-RU" sz="2400" b="1" dirty="0" smtClean="0">
                <a:solidFill>
                  <a:schemeClr val="accent4">
                    <a:lumMod val="50000"/>
                  </a:schemeClr>
                </a:solidFill>
                <a:effectLst>
                  <a:outerShdw blurRad="38100" dist="38100" dir="2700000" algn="tl">
                    <a:srgbClr val="000000">
                      <a:alpha val="43137"/>
                    </a:srgbClr>
                  </a:outerShdw>
                </a:effectLst>
              </a:rPr>
              <a:t> лестницы ступени…»</a:t>
            </a:r>
            <a:endParaRPr lang="ru-RU" sz="2400" b="1" dirty="0">
              <a:solidFill>
                <a:schemeClr val="accent4">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229600" cy="1008112"/>
          </a:xfrm>
        </p:spPr>
        <p:txBody>
          <a:bodyPr>
            <a:normAutofit fontScale="90000"/>
          </a:bodyPr>
          <a:lstStyle/>
          <a:p>
            <a:r>
              <a:rPr lang="ru-RU" sz="4000" dirty="0" smtClean="0">
                <a:solidFill>
                  <a:schemeClr val="accent4">
                    <a:lumMod val="75000"/>
                  </a:schemeClr>
                </a:solidFill>
              </a:rPr>
              <a:t>Разработка лирической темы</a:t>
            </a:r>
            <a:r>
              <a:rPr lang="ru-RU" sz="3200" dirty="0" smtClean="0">
                <a:solidFill>
                  <a:schemeClr val="accent4">
                    <a:lumMod val="75000"/>
                  </a:schemeClr>
                </a:solidFill>
              </a:rPr>
              <a:t/>
            </a:r>
            <a:br>
              <a:rPr lang="ru-RU" sz="3200" dirty="0" smtClean="0">
                <a:solidFill>
                  <a:schemeClr val="accent4">
                    <a:lumMod val="75000"/>
                  </a:schemeClr>
                </a:solidFill>
              </a:rPr>
            </a:br>
            <a:r>
              <a:rPr lang="ru-RU" sz="3600" dirty="0" smtClean="0">
                <a:solidFill>
                  <a:schemeClr val="accent4">
                    <a:lumMod val="75000"/>
                  </a:schemeClr>
                </a:solidFill>
              </a:rPr>
              <a:t>(третья и четвёртая строфы)</a:t>
            </a:r>
            <a:endParaRPr lang="ru-RU" sz="3600" dirty="0">
              <a:solidFill>
                <a:schemeClr val="accent4">
                  <a:lumMod val="75000"/>
                </a:schemeClr>
              </a:solidFill>
            </a:endParaRPr>
          </a:p>
        </p:txBody>
      </p:sp>
      <p:sp>
        <p:nvSpPr>
          <p:cNvPr id="3" name="Содержимое 2"/>
          <p:cNvSpPr>
            <a:spLocks noGrp="1"/>
          </p:cNvSpPr>
          <p:nvPr>
            <p:ph idx="1"/>
          </p:nvPr>
        </p:nvSpPr>
        <p:spPr>
          <a:xfrm>
            <a:off x="179512" y="1556792"/>
            <a:ext cx="8856984" cy="5112568"/>
          </a:xfrm>
        </p:spPr>
        <p:txBody>
          <a:bodyPr>
            <a:normAutofit/>
          </a:bodyPr>
          <a:lstStyle/>
          <a:p>
            <a:pPr algn="just">
              <a:buNone/>
            </a:pPr>
            <a:r>
              <a:rPr lang="ru-RU" sz="2400" b="1" dirty="0" smtClean="0">
                <a:solidFill>
                  <a:schemeClr val="accent4">
                    <a:lumMod val="50000"/>
                  </a:schemeClr>
                </a:solidFill>
                <a:effectLst>
                  <a:outerShdw blurRad="38100" dist="38100" dir="2700000" algn="tl">
                    <a:srgbClr val="000000">
                      <a:alpha val="43137"/>
                    </a:srgbClr>
                  </a:outerShdw>
                </a:effectLst>
              </a:rPr>
              <a:t>В этих строфах развиваются и варьируются темы экспозиции и мы снова встречаемся с повторением знакомого стиха: </a:t>
            </a:r>
            <a:r>
              <a:rPr lang="ru-RU" sz="2400" b="1" i="1" dirty="0" smtClean="0">
                <a:solidFill>
                  <a:schemeClr val="accent4">
                    <a:lumMod val="50000"/>
                  </a:schemeClr>
                </a:solidFill>
                <a:effectLst>
                  <a:outerShdw blurRad="38100" dist="38100" dir="2700000" algn="tl">
                    <a:srgbClr val="000000">
                      <a:alpha val="43137"/>
                    </a:srgbClr>
                  </a:outerShdw>
                </a:effectLst>
              </a:rPr>
              <a:t>«Снег идёт, снег идёт…» </a:t>
            </a:r>
            <a:r>
              <a:rPr lang="ru-RU" sz="2400" b="1" dirty="0" smtClean="0">
                <a:solidFill>
                  <a:schemeClr val="accent4">
                    <a:lumMod val="50000"/>
                  </a:schemeClr>
                </a:solidFill>
                <a:effectLst>
                  <a:outerShdw blurRad="38100" dist="38100" dir="2700000" algn="tl">
                    <a:srgbClr val="000000">
                      <a:alpha val="43137"/>
                    </a:srgbClr>
                  </a:outerShdw>
                </a:effectLst>
              </a:rPr>
              <a:t>Однако теперь картина снегопада дополняется двумя развёрнутыми сравнениями. В них природный мотив как бы  переосмысливается в человеческом плане: через бытовые образы «заплатанного салопа» небосвода, «чердака», «чудака», играющего в прятки. </a:t>
            </a:r>
          </a:p>
          <a:p>
            <a:pPr algn="just">
              <a:buNone/>
            </a:pPr>
            <a:endParaRPr lang="ru-RU" sz="2400" b="1" dirty="0" smtClean="0">
              <a:solidFill>
                <a:schemeClr val="accent4">
                  <a:lumMod val="50000"/>
                </a:schemeClr>
              </a:solidFill>
              <a:effectLst>
                <a:outerShdw blurRad="38100" dist="38100" dir="2700000" algn="tl">
                  <a:srgbClr val="000000">
                    <a:alpha val="43137"/>
                  </a:srgbClr>
                </a:outerShdw>
              </a:effectLst>
            </a:endParaRPr>
          </a:p>
          <a:p>
            <a:pPr algn="just">
              <a:buNone/>
            </a:pPr>
            <a:r>
              <a:rPr lang="ru-RU" sz="2400" b="1" dirty="0" smtClean="0">
                <a:solidFill>
                  <a:schemeClr val="accent4">
                    <a:lumMod val="50000"/>
                  </a:schemeClr>
                </a:solidFill>
                <a:effectLst>
                  <a:outerShdw blurRad="38100" dist="38100" dir="2700000" algn="tl">
                    <a:srgbClr val="000000">
                      <a:alpha val="43137"/>
                    </a:srgbClr>
                  </a:outerShdw>
                </a:effectLst>
              </a:rPr>
              <a:t>И тематический материал, и характер сравнений, и форма стиха отличаются той «неслыханной простотой», которая свойственна позднему Пастернаку.</a:t>
            </a:r>
            <a:endParaRPr lang="ru-RU" sz="2400" b="1" dirty="0">
              <a:solidFill>
                <a:schemeClr val="accent4">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Autofit/>
          </a:bodyPr>
          <a:lstStyle/>
          <a:p>
            <a:r>
              <a:rPr lang="ru-RU" sz="3600" dirty="0" smtClean="0">
                <a:solidFill>
                  <a:schemeClr val="accent4">
                    <a:lumMod val="75000"/>
                  </a:schemeClr>
                </a:solidFill>
              </a:rPr>
              <a:t>(Пятая строфа)</a:t>
            </a:r>
            <a:endParaRPr lang="ru-RU" sz="3600" dirty="0">
              <a:solidFill>
                <a:schemeClr val="accent4">
                  <a:lumMod val="75000"/>
                </a:schemeClr>
              </a:solidFill>
            </a:endParaRPr>
          </a:p>
        </p:txBody>
      </p:sp>
      <p:sp>
        <p:nvSpPr>
          <p:cNvPr id="3" name="Содержимое 2"/>
          <p:cNvSpPr>
            <a:spLocks noGrp="1"/>
          </p:cNvSpPr>
          <p:nvPr>
            <p:ph idx="1"/>
          </p:nvPr>
        </p:nvSpPr>
        <p:spPr>
          <a:xfrm>
            <a:off x="323528" y="1052736"/>
            <a:ext cx="8579296" cy="5688632"/>
          </a:xfrm>
        </p:spPr>
        <p:txBody>
          <a:bodyPr>
            <a:normAutofit/>
          </a:bodyPr>
          <a:lstStyle/>
          <a:p>
            <a:pPr algn="just">
              <a:buNone/>
            </a:pPr>
            <a:r>
              <a:rPr lang="ru-RU" sz="2400" b="1" dirty="0" smtClean="0">
                <a:solidFill>
                  <a:schemeClr val="accent4">
                    <a:lumMod val="50000"/>
                  </a:schemeClr>
                </a:solidFill>
                <a:effectLst>
                  <a:outerShdw blurRad="38100" dist="38100" dir="2700000" algn="tl">
                    <a:srgbClr val="000000">
                      <a:alpha val="43137"/>
                    </a:srgbClr>
                  </a:outerShdw>
                </a:effectLst>
              </a:rPr>
              <a:t>Пятое четверостишие является своеобразным переходом к следующей части. </a:t>
            </a:r>
          </a:p>
          <a:p>
            <a:pPr algn="just">
              <a:buNone/>
            </a:pPr>
            <a:r>
              <a:rPr lang="ru-RU" sz="2400" b="1" dirty="0" smtClean="0">
                <a:solidFill>
                  <a:schemeClr val="accent4">
                    <a:lumMod val="50000"/>
                  </a:schemeClr>
                </a:solidFill>
                <a:effectLst>
                  <a:outerShdw blurRad="38100" dist="38100" dir="2700000" algn="tl">
                    <a:srgbClr val="000000">
                      <a:alpha val="43137"/>
                    </a:srgbClr>
                  </a:outerShdw>
                </a:effectLst>
              </a:rPr>
              <a:t>                            </a:t>
            </a:r>
            <a:r>
              <a:rPr lang="ru-RU" sz="2400" b="1" i="1" dirty="0" smtClean="0">
                <a:solidFill>
                  <a:schemeClr val="accent4">
                    <a:lumMod val="50000"/>
                  </a:schemeClr>
                </a:solidFill>
                <a:effectLst>
                  <a:outerShdw blurRad="38100" dist="38100" dir="2700000" algn="tl">
                    <a:srgbClr val="000000">
                      <a:alpha val="43137"/>
                    </a:srgbClr>
                  </a:outerShdw>
                </a:effectLst>
              </a:rPr>
              <a:t>Потому что жизнь не ждёт.</a:t>
            </a:r>
          </a:p>
          <a:p>
            <a:pPr algn="just">
              <a:buNone/>
            </a:pPr>
            <a:r>
              <a:rPr lang="ru-RU" sz="2400" b="1" i="1" dirty="0" smtClean="0">
                <a:solidFill>
                  <a:schemeClr val="accent4">
                    <a:lumMod val="50000"/>
                  </a:schemeClr>
                </a:solidFill>
                <a:effectLst>
                  <a:outerShdw blurRad="38100" dist="38100" dir="2700000" algn="tl">
                    <a:srgbClr val="000000">
                      <a:alpha val="43137"/>
                    </a:srgbClr>
                  </a:outerShdw>
                </a:effectLst>
              </a:rPr>
              <a:t>                            Не оглянешься – и святки.</a:t>
            </a:r>
          </a:p>
          <a:p>
            <a:pPr algn="just">
              <a:buNone/>
            </a:pPr>
            <a:r>
              <a:rPr lang="ru-RU" sz="2400" b="1" i="1" dirty="0" smtClean="0">
                <a:solidFill>
                  <a:schemeClr val="accent4">
                    <a:lumMod val="50000"/>
                  </a:schemeClr>
                </a:solidFill>
                <a:effectLst>
                  <a:outerShdw blurRad="38100" dist="38100" dir="2700000" algn="tl">
                    <a:srgbClr val="000000">
                      <a:alpha val="43137"/>
                    </a:srgbClr>
                  </a:outerShdw>
                </a:effectLst>
              </a:rPr>
              <a:t>                            Только промежуток краткий,</a:t>
            </a:r>
          </a:p>
          <a:p>
            <a:pPr algn="just">
              <a:buNone/>
            </a:pPr>
            <a:r>
              <a:rPr lang="ru-RU" sz="2400" b="1" i="1" dirty="0" smtClean="0">
                <a:solidFill>
                  <a:schemeClr val="accent4">
                    <a:lumMod val="50000"/>
                  </a:schemeClr>
                </a:solidFill>
                <a:effectLst>
                  <a:outerShdw blurRad="38100" dist="38100" dir="2700000" algn="tl">
                    <a:srgbClr val="000000">
                      <a:alpha val="43137"/>
                    </a:srgbClr>
                  </a:outerShdw>
                </a:effectLst>
              </a:rPr>
              <a:t>                            Смотришь, там и новый год.</a:t>
            </a:r>
          </a:p>
          <a:p>
            <a:pPr algn="just">
              <a:buNone/>
            </a:pPr>
            <a:r>
              <a:rPr lang="ru-RU" sz="2400" b="1" dirty="0" smtClean="0">
                <a:solidFill>
                  <a:schemeClr val="accent4">
                    <a:lumMod val="50000"/>
                  </a:schemeClr>
                </a:solidFill>
                <a:effectLst>
                  <a:outerShdw blurRad="38100" dist="38100" dir="2700000" algn="tl">
                    <a:srgbClr val="000000">
                      <a:alpha val="43137"/>
                    </a:srgbClr>
                  </a:outerShdw>
                </a:effectLst>
              </a:rPr>
              <a:t>Связанное с предыдущими стихами причинной зависимостью, оно говорит о краткости, быстротечности  зимней поры. Слегка убыстряется темп стихотворения. </a:t>
            </a:r>
          </a:p>
          <a:p>
            <a:pPr algn="just">
              <a:buNone/>
            </a:pPr>
            <a:r>
              <a:rPr lang="ru-RU" sz="2400" b="1" dirty="0" smtClean="0">
                <a:solidFill>
                  <a:schemeClr val="accent4">
                    <a:lumMod val="50000"/>
                  </a:schemeClr>
                </a:solidFill>
                <a:effectLst>
                  <a:outerShdw blurRad="38100" dist="38100" dir="2700000" algn="tl">
                    <a:srgbClr val="000000">
                      <a:alpha val="43137"/>
                    </a:srgbClr>
                  </a:outerShdw>
                </a:effectLst>
              </a:rPr>
              <a:t>В то же время оно намечает философскую тему размышлений поэта о жизни.</a:t>
            </a:r>
            <a:endParaRPr lang="ru-RU" sz="2400" b="1" dirty="0">
              <a:solidFill>
                <a:schemeClr val="accent4">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8229600" cy="850106"/>
          </a:xfrm>
        </p:spPr>
        <p:txBody>
          <a:bodyPr>
            <a:normAutofit fontScale="90000"/>
          </a:bodyPr>
          <a:lstStyle/>
          <a:p>
            <a:r>
              <a:rPr lang="ru-RU" sz="4000" dirty="0" smtClean="0">
                <a:solidFill>
                  <a:schemeClr val="accent4">
                    <a:lumMod val="75000"/>
                  </a:schemeClr>
                </a:solidFill>
              </a:rPr>
              <a:t>Кульминация лирического сюжета</a:t>
            </a:r>
            <a:br>
              <a:rPr lang="ru-RU" sz="4000" dirty="0" smtClean="0">
                <a:solidFill>
                  <a:schemeClr val="accent4">
                    <a:lumMod val="75000"/>
                  </a:schemeClr>
                </a:solidFill>
              </a:rPr>
            </a:br>
            <a:r>
              <a:rPr lang="ru-RU" sz="3600" dirty="0" smtClean="0">
                <a:solidFill>
                  <a:schemeClr val="accent4">
                    <a:lumMod val="75000"/>
                  </a:schemeClr>
                </a:solidFill>
              </a:rPr>
              <a:t>(шестая и седьмая строфы)</a:t>
            </a:r>
            <a:endParaRPr lang="ru-RU" sz="3600" dirty="0">
              <a:solidFill>
                <a:schemeClr val="accent4">
                  <a:lumMod val="75000"/>
                </a:schemeClr>
              </a:solidFill>
            </a:endParaRPr>
          </a:p>
        </p:txBody>
      </p:sp>
      <p:sp>
        <p:nvSpPr>
          <p:cNvPr id="3" name="Содержимое 2"/>
          <p:cNvSpPr>
            <a:spLocks noGrp="1"/>
          </p:cNvSpPr>
          <p:nvPr>
            <p:ph idx="1"/>
          </p:nvPr>
        </p:nvSpPr>
        <p:spPr>
          <a:xfrm>
            <a:off x="323528" y="1052736"/>
            <a:ext cx="8507288" cy="5616664"/>
          </a:xfrm>
        </p:spPr>
        <p:txBody>
          <a:bodyPr>
            <a:normAutofit fontScale="92500" lnSpcReduction="10000"/>
          </a:bodyPr>
          <a:lstStyle/>
          <a:p>
            <a:pPr algn="just">
              <a:buNone/>
            </a:pPr>
            <a:r>
              <a:rPr lang="ru-RU" sz="2400" b="1" dirty="0" smtClean="0">
                <a:solidFill>
                  <a:schemeClr val="accent4">
                    <a:lumMod val="50000"/>
                  </a:schemeClr>
                </a:solidFill>
                <a:effectLst>
                  <a:outerShdw blurRad="38100" dist="38100" dir="2700000" algn="tl">
                    <a:srgbClr val="000000">
                      <a:alpha val="43137"/>
                    </a:srgbClr>
                  </a:outerShdw>
                </a:effectLst>
              </a:rPr>
              <a:t>Эти строфы углубляют философское содержание стихотворения. Поэт мыслит более отвлечённо: он думает о быстротекущем времени вообще. Поразительно, что темп лирического изложения при этом не замедляется,  а убыстряется. Ускорению ритма служат ряды однородных членов, тавтологические сочетания </a:t>
            </a:r>
            <a:r>
              <a:rPr lang="ru-RU" sz="2400" b="1" i="1" dirty="0" smtClean="0">
                <a:solidFill>
                  <a:schemeClr val="accent4">
                    <a:lumMod val="50000"/>
                  </a:schemeClr>
                </a:solidFill>
                <a:effectLst>
                  <a:outerShdw blurRad="38100" dist="38100" dir="2700000" algn="tl">
                    <a:srgbClr val="000000">
                      <a:alpha val="43137"/>
                    </a:srgbClr>
                  </a:outerShdw>
                </a:effectLst>
              </a:rPr>
              <a:t>(«густой-густой»)</a:t>
            </a:r>
            <a:r>
              <a:rPr lang="ru-RU" sz="2400" b="1" dirty="0" smtClean="0">
                <a:solidFill>
                  <a:schemeClr val="accent4">
                    <a:lumMod val="50000"/>
                  </a:schemeClr>
                </a:solidFill>
                <a:effectLst>
                  <a:outerShdw blurRad="38100" dist="38100" dir="2700000" algn="tl">
                    <a:srgbClr val="000000">
                      <a:alpha val="43137"/>
                    </a:srgbClr>
                  </a:outerShdw>
                </a:effectLst>
              </a:rPr>
              <a:t>, новые повторы,  слова одной тематической группы </a:t>
            </a:r>
            <a:r>
              <a:rPr lang="ru-RU" sz="2400" b="1" i="1" dirty="0" smtClean="0">
                <a:solidFill>
                  <a:schemeClr val="accent4">
                    <a:lumMod val="50000"/>
                  </a:schemeClr>
                </a:solidFill>
                <a:effectLst>
                  <a:outerShdw blurRad="38100" dist="38100" dir="2700000" algn="tl">
                    <a:srgbClr val="000000">
                      <a:alpha val="43137"/>
                    </a:srgbClr>
                  </a:outerShdw>
                </a:effectLst>
              </a:rPr>
              <a:t>(«темп», «быстрота», «за годом год»).</a:t>
            </a:r>
          </a:p>
          <a:p>
            <a:pPr algn="just">
              <a:buNone/>
            </a:pPr>
            <a:r>
              <a:rPr lang="ru-RU" sz="2400" b="1" dirty="0" smtClean="0">
                <a:solidFill>
                  <a:schemeClr val="accent4">
                    <a:lumMod val="50000"/>
                  </a:schemeClr>
                </a:solidFill>
                <a:effectLst>
                  <a:outerShdw blurRad="38100" dist="38100" dir="2700000" algn="tl">
                    <a:srgbClr val="000000">
                      <a:alpha val="43137"/>
                    </a:srgbClr>
                  </a:outerShdw>
                </a:effectLst>
              </a:rPr>
              <a:t>Так, от конкретных наблюдений за падающим снегом поэт поднялся к высоким размышлениям о жизни и быстротечном времени. Это кульминация лирического сюжета. Она включает в себя также важные мысли о неразрывной взаимосвязи природы и поэзии: ведь дни следуют, </a:t>
            </a:r>
            <a:r>
              <a:rPr lang="ru-RU" sz="2400" b="1" i="1" dirty="0" smtClean="0">
                <a:solidFill>
                  <a:schemeClr val="accent4">
                    <a:lumMod val="50000"/>
                  </a:schemeClr>
                </a:solidFill>
                <a:effectLst>
                  <a:outerShdw blurRad="38100" dist="38100" dir="2700000" algn="tl">
                    <a:srgbClr val="000000">
                      <a:alpha val="43137"/>
                    </a:srgbClr>
                  </a:outerShdw>
                </a:effectLst>
              </a:rPr>
              <a:t>«как снег идёт, / Или как слова в поэме».</a:t>
            </a:r>
          </a:p>
          <a:p>
            <a:pPr algn="just">
              <a:buNone/>
            </a:pPr>
            <a:r>
              <a:rPr lang="ru-RU" sz="2400" b="1" dirty="0" smtClean="0">
                <a:solidFill>
                  <a:schemeClr val="accent4">
                    <a:lumMod val="50000"/>
                  </a:schemeClr>
                </a:solidFill>
                <a:effectLst>
                  <a:outerShdw blurRad="38100" dist="38100" dir="2700000" algn="tl">
                    <a:srgbClr val="000000">
                      <a:alpha val="43137"/>
                    </a:srgbClr>
                  </a:outerShdw>
                </a:effectLst>
              </a:rPr>
              <a:t>Таким образом, поэтическое творчество в сознании Пастернака подчиняется природным ритмам и согласовано со всем мирозданием.</a:t>
            </a:r>
          </a:p>
          <a:p>
            <a:pPr algn="just">
              <a:buNone/>
            </a:pPr>
            <a:endParaRPr lang="ru-RU" sz="2400" b="1" i="1" dirty="0">
              <a:solidFill>
                <a:schemeClr val="accent4">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fontScale="90000"/>
          </a:bodyPr>
          <a:lstStyle/>
          <a:p>
            <a:r>
              <a:rPr lang="ru-RU" sz="4000" dirty="0" smtClean="0">
                <a:solidFill>
                  <a:schemeClr val="accent4">
                    <a:lumMod val="75000"/>
                  </a:schemeClr>
                </a:solidFill>
              </a:rPr>
              <a:t>Финальная часть стихотворения</a:t>
            </a:r>
            <a:br>
              <a:rPr lang="ru-RU" sz="4000" dirty="0" smtClean="0">
                <a:solidFill>
                  <a:schemeClr val="accent4">
                    <a:lumMod val="75000"/>
                  </a:schemeClr>
                </a:solidFill>
              </a:rPr>
            </a:br>
            <a:r>
              <a:rPr lang="ru-RU" sz="3600" dirty="0" smtClean="0">
                <a:solidFill>
                  <a:schemeClr val="accent4">
                    <a:lumMod val="75000"/>
                  </a:schemeClr>
                </a:solidFill>
              </a:rPr>
              <a:t>(восьмая строфа)</a:t>
            </a:r>
            <a:endParaRPr lang="ru-RU" sz="3600" dirty="0">
              <a:solidFill>
                <a:schemeClr val="accent4">
                  <a:lumMod val="75000"/>
                </a:schemeClr>
              </a:solidFill>
            </a:endParaRPr>
          </a:p>
        </p:txBody>
      </p:sp>
      <p:sp>
        <p:nvSpPr>
          <p:cNvPr id="3" name="Содержимое 2"/>
          <p:cNvSpPr>
            <a:spLocks noGrp="1"/>
          </p:cNvSpPr>
          <p:nvPr>
            <p:ph idx="1"/>
          </p:nvPr>
        </p:nvSpPr>
        <p:spPr>
          <a:xfrm>
            <a:off x="323528" y="1196752"/>
            <a:ext cx="8579296" cy="5184616"/>
          </a:xfrm>
        </p:spPr>
        <p:txBody>
          <a:bodyPr>
            <a:normAutofit lnSpcReduction="10000"/>
          </a:bodyPr>
          <a:lstStyle/>
          <a:p>
            <a:pPr algn="just">
              <a:buNone/>
            </a:pPr>
            <a:r>
              <a:rPr lang="ru-RU" sz="2400" b="1" dirty="0" smtClean="0">
                <a:solidFill>
                  <a:schemeClr val="accent4">
                    <a:lumMod val="50000"/>
                  </a:schemeClr>
                </a:solidFill>
                <a:effectLst>
                  <a:outerShdw blurRad="38100" dist="38100" dir="2700000" algn="tl">
                    <a:srgbClr val="000000">
                      <a:alpha val="43137"/>
                    </a:srgbClr>
                  </a:outerShdw>
                </a:effectLst>
              </a:rPr>
              <a:t>Финальная строфа (как кода в сонате) имеет обобщающий характер. В ней как бы стягиваются все мотивы, прозвучавшие в стихотворении: идущий снег, смятенье во всём, «удивлённые растенья», «перекрёстка поворот».</a:t>
            </a:r>
          </a:p>
          <a:p>
            <a:pPr algn="just">
              <a:buNone/>
            </a:pPr>
            <a:r>
              <a:rPr lang="ru-RU" sz="2400" b="1" dirty="0" smtClean="0">
                <a:solidFill>
                  <a:schemeClr val="accent4">
                    <a:lumMod val="50000"/>
                  </a:schemeClr>
                </a:solidFill>
                <a:effectLst>
                  <a:outerShdw blurRad="38100" dist="38100" dir="2700000" algn="tl">
                    <a:srgbClr val="000000">
                      <a:alpha val="43137"/>
                    </a:srgbClr>
                  </a:outerShdw>
                </a:effectLst>
              </a:rPr>
              <a:t>Чтобы передать итоговое, суммирующее значение этой части, Пастернак изменяет её форму, и она становится пятистишием, сохраняя при этом ритмический рисунок четырёхстопного хорея.</a:t>
            </a:r>
          </a:p>
          <a:p>
            <a:pPr algn="just">
              <a:buNone/>
            </a:pPr>
            <a:r>
              <a:rPr lang="ru-RU" sz="2400" b="1" dirty="0" smtClean="0">
                <a:solidFill>
                  <a:schemeClr val="accent4">
                    <a:lumMod val="50000"/>
                  </a:schemeClr>
                </a:solidFill>
                <a:effectLst>
                  <a:outerShdw blurRad="38100" dist="38100" dir="2700000" algn="tl">
                    <a:srgbClr val="000000">
                      <a:alpha val="43137"/>
                    </a:srgbClr>
                  </a:outerShdw>
                </a:effectLst>
              </a:rPr>
              <a:t>Восемь строф в стихотворении (как ноты в октаве) усиливают ассоциацию его с музыкальным творением. Не случайно Пастернака родина всегда «манила музыкой зовущей», и он признавался вслед за Шекспиром: «Я весь хотел бы клавишами стать…» </a:t>
            </a:r>
            <a:endParaRPr lang="ru-RU" sz="2400" b="1" dirty="0">
              <a:solidFill>
                <a:schemeClr val="accent4">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upload.wikimedia.org/wikipedia/commons/c/cc/Pasternak_boris_alex.jpg"/>
          <p:cNvPicPr>
            <a:picLocks noChangeAspect="1" noChangeArrowheads="1"/>
          </p:cNvPicPr>
          <p:nvPr/>
        </p:nvPicPr>
        <p:blipFill>
          <a:blip r:embed="rId2" cstate="print"/>
          <a:srcRect/>
          <a:stretch>
            <a:fillRect/>
          </a:stretch>
        </p:blipFill>
        <p:spPr bwMode="auto">
          <a:xfrm>
            <a:off x="251520" y="188640"/>
            <a:ext cx="3333750" cy="2228850"/>
          </a:xfrm>
          <a:prstGeom prst="rect">
            <a:avLst/>
          </a:prstGeom>
          <a:noFill/>
          <a:effectLst>
            <a:softEdge rad="31750"/>
          </a:effectLst>
        </p:spPr>
      </p:pic>
      <p:pic>
        <p:nvPicPr>
          <p:cNvPr id="26628" name="Picture 4" descr="https://upload.wikimedia.org/wikipedia/commons/8/88/Pasternak_podlampoj.jpg"/>
          <p:cNvPicPr>
            <a:picLocks noChangeAspect="1" noChangeArrowheads="1"/>
          </p:cNvPicPr>
          <p:nvPr/>
        </p:nvPicPr>
        <p:blipFill>
          <a:blip r:embed="rId3" cstate="print"/>
          <a:srcRect/>
          <a:stretch>
            <a:fillRect/>
          </a:stretch>
        </p:blipFill>
        <p:spPr bwMode="auto">
          <a:xfrm>
            <a:off x="179512" y="2996952"/>
            <a:ext cx="4504581" cy="3609583"/>
          </a:xfrm>
          <a:prstGeom prst="rect">
            <a:avLst/>
          </a:prstGeom>
          <a:noFill/>
          <a:effectLst>
            <a:softEdge rad="31750"/>
          </a:effectLst>
        </p:spPr>
      </p:pic>
      <p:pic>
        <p:nvPicPr>
          <p:cNvPr id="26630" name="Picture 6" descr="https://upload.wikimedia.org/wikipedia/commons/6/65/Pasternakvorobyovygory.jpg"/>
          <p:cNvPicPr>
            <a:picLocks noChangeAspect="1" noChangeArrowheads="1"/>
          </p:cNvPicPr>
          <p:nvPr/>
        </p:nvPicPr>
        <p:blipFill>
          <a:blip r:embed="rId4" cstate="print"/>
          <a:srcRect/>
          <a:stretch>
            <a:fillRect/>
          </a:stretch>
        </p:blipFill>
        <p:spPr bwMode="auto">
          <a:xfrm>
            <a:off x="5148064" y="1412776"/>
            <a:ext cx="3024336" cy="4180089"/>
          </a:xfrm>
          <a:prstGeom prst="rect">
            <a:avLst/>
          </a:prstGeom>
          <a:noFill/>
          <a:effectLst>
            <a:softEdge rad="31750"/>
          </a:effectLst>
        </p:spPr>
      </p:pic>
      <p:sp>
        <p:nvSpPr>
          <p:cNvPr id="5" name="TextBox 4"/>
          <p:cNvSpPr txBox="1"/>
          <p:nvPr/>
        </p:nvSpPr>
        <p:spPr>
          <a:xfrm>
            <a:off x="3635896" y="116632"/>
            <a:ext cx="5400600" cy="1077218"/>
          </a:xfrm>
          <a:prstGeom prst="rect">
            <a:avLst/>
          </a:prstGeom>
          <a:noFill/>
        </p:spPr>
        <p:txBody>
          <a:bodyPr wrap="square" rtlCol="0">
            <a:spAutoFit/>
          </a:bodyPr>
          <a:lstStyle/>
          <a:p>
            <a:r>
              <a:rPr lang="ru-RU" sz="3200" b="1" dirty="0" smtClean="0">
                <a:solidFill>
                  <a:schemeClr val="accent4">
                    <a:lumMod val="75000"/>
                  </a:schemeClr>
                </a:solidFill>
                <a:effectLst>
                  <a:outerShdw blurRad="38100" dist="38100" dir="2700000" algn="tl">
                    <a:srgbClr val="000000">
                      <a:alpha val="43137"/>
                    </a:srgbClr>
                  </a:outerShdw>
                </a:effectLst>
              </a:rPr>
              <a:t>Картины</a:t>
            </a:r>
            <a:r>
              <a:rPr lang="ru-RU" sz="3200" b="1" dirty="0" smtClean="0">
                <a:solidFill>
                  <a:schemeClr val="accent4">
                    <a:lumMod val="75000"/>
                  </a:schemeClr>
                </a:solidFill>
              </a:rPr>
              <a:t> </a:t>
            </a:r>
            <a:r>
              <a:rPr lang="ru-RU" sz="3200" b="1" dirty="0" smtClean="0">
                <a:solidFill>
                  <a:schemeClr val="accent4">
                    <a:lumMod val="75000"/>
                  </a:schemeClr>
                </a:solidFill>
                <a:effectLst>
                  <a:outerShdw blurRad="38100" dist="38100" dir="2700000" algn="tl">
                    <a:srgbClr val="000000">
                      <a:alpha val="43137"/>
                    </a:srgbClr>
                  </a:outerShdw>
                </a:effectLst>
              </a:rPr>
              <a:t>Л.О. Пастернака,</a:t>
            </a:r>
          </a:p>
          <a:p>
            <a:r>
              <a:rPr lang="ru-RU" sz="3200" b="1" dirty="0" smtClean="0">
                <a:solidFill>
                  <a:schemeClr val="accent4">
                    <a:lumMod val="75000"/>
                  </a:schemeClr>
                </a:solidFill>
                <a:effectLst>
                  <a:outerShdw blurRad="38100" dist="38100" dir="2700000" algn="tl">
                    <a:srgbClr val="000000">
                      <a:alpha val="43137"/>
                    </a:srgbClr>
                  </a:outerShdw>
                </a:effectLst>
              </a:rPr>
              <a:t>отца поэта    </a:t>
            </a:r>
            <a:endParaRPr lang="ru-RU" sz="3200" b="1" dirty="0">
              <a:solidFill>
                <a:schemeClr val="accent4">
                  <a:lumMod val="75000"/>
                </a:schemeClr>
              </a:solidFill>
              <a:effectLst>
                <a:outerShdw blurRad="38100" dist="38100" dir="2700000" algn="tl">
                  <a:srgbClr val="000000">
                    <a:alpha val="43137"/>
                  </a:srgbClr>
                </a:outerShdw>
              </a:effectLst>
            </a:endParaRPr>
          </a:p>
        </p:txBody>
      </p:sp>
      <p:sp>
        <p:nvSpPr>
          <p:cNvPr id="6" name="TextBox 5"/>
          <p:cNvSpPr txBox="1"/>
          <p:nvPr/>
        </p:nvSpPr>
        <p:spPr>
          <a:xfrm>
            <a:off x="251520" y="2348880"/>
            <a:ext cx="3262111" cy="369332"/>
          </a:xfrm>
          <a:prstGeom prst="rect">
            <a:avLst/>
          </a:prstGeom>
          <a:noFill/>
        </p:spPr>
        <p:txBody>
          <a:bodyPr wrap="none" rtlCol="0">
            <a:spAutoFit/>
          </a:bodyPr>
          <a:lstStyle/>
          <a:p>
            <a:r>
              <a:rPr lang="ru-RU" b="1" i="1" dirty="0" smtClean="0"/>
              <a:t>«Сыновья Борис и Александр»</a:t>
            </a:r>
            <a:endParaRPr lang="ru-RU" b="1" i="1" dirty="0"/>
          </a:p>
        </p:txBody>
      </p:sp>
      <p:sp>
        <p:nvSpPr>
          <p:cNvPr id="7" name="TextBox 6"/>
          <p:cNvSpPr txBox="1"/>
          <p:nvPr/>
        </p:nvSpPr>
        <p:spPr>
          <a:xfrm>
            <a:off x="4572000" y="6381328"/>
            <a:ext cx="2432910" cy="369332"/>
          </a:xfrm>
          <a:prstGeom prst="rect">
            <a:avLst/>
          </a:prstGeom>
          <a:noFill/>
        </p:spPr>
        <p:txBody>
          <a:bodyPr wrap="none" rtlCol="0">
            <a:spAutoFit/>
          </a:bodyPr>
          <a:lstStyle/>
          <a:p>
            <a:r>
              <a:rPr lang="ru-RU" b="1" i="1" dirty="0" smtClean="0"/>
              <a:t>«Л.Толстой с семьёй»</a:t>
            </a:r>
            <a:endParaRPr lang="ru-RU" b="1" i="1" dirty="0"/>
          </a:p>
        </p:txBody>
      </p:sp>
      <p:sp>
        <p:nvSpPr>
          <p:cNvPr id="8" name="TextBox 7"/>
          <p:cNvSpPr txBox="1"/>
          <p:nvPr/>
        </p:nvSpPr>
        <p:spPr>
          <a:xfrm>
            <a:off x="5148064" y="5661248"/>
            <a:ext cx="3737177" cy="369332"/>
          </a:xfrm>
          <a:prstGeom prst="rect">
            <a:avLst/>
          </a:prstGeom>
          <a:noFill/>
        </p:spPr>
        <p:txBody>
          <a:bodyPr wrap="none" rtlCol="0">
            <a:spAutoFit/>
          </a:bodyPr>
          <a:lstStyle/>
          <a:p>
            <a:r>
              <a:rPr lang="ru-RU" b="1" i="1" dirty="0" smtClean="0"/>
              <a:t>«Золотая осень. Воробьёвы горы»</a:t>
            </a:r>
            <a:endParaRPr lang="ru-RU" b="1"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echina-maria.ru/grafika/fotogallery/albums/23/Fotoal_bom70_273_pasternak_1.jpg"/>
          <p:cNvPicPr>
            <a:picLocks noChangeAspect="1" noChangeArrowheads="1"/>
          </p:cNvPicPr>
          <p:nvPr/>
        </p:nvPicPr>
        <p:blipFill>
          <a:blip r:embed="rId2" cstate="print"/>
          <a:srcRect/>
          <a:stretch>
            <a:fillRect/>
          </a:stretch>
        </p:blipFill>
        <p:spPr bwMode="auto">
          <a:xfrm>
            <a:off x="1331640" y="2708920"/>
            <a:ext cx="6660740" cy="3806137"/>
          </a:xfrm>
          <a:prstGeom prst="rect">
            <a:avLst/>
          </a:prstGeom>
          <a:noFill/>
          <a:effectLst>
            <a:softEdge rad="31750"/>
          </a:effectLst>
        </p:spPr>
      </p:pic>
      <p:sp>
        <p:nvSpPr>
          <p:cNvPr id="3" name="Прямоугольник 2"/>
          <p:cNvSpPr/>
          <p:nvPr/>
        </p:nvSpPr>
        <p:spPr>
          <a:xfrm>
            <a:off x="539552" y="404664"/>
            <a:ext cx="7920880" cy="2523768"/>
          </a:xfrm>
          <a:prstGeom prst="rect">
            <a:avLst/>
          </a:prstGeom>
        </p:spPr>
        <p:txBody>
          <a:bodyPr wrap="square">
            <a:spAutoFit/>
          </a:bodyPr>
          <a:lstStyle/>
          <a:p>
            <a:pPr algn="just"/>
            <a:r>
              <a:rPr lang="ru-RU" sz="2000" b="1" dirty="0" smtClean="0">
                <a:effectLst>
                  <a:outerShdw blurRad="38100" dist="38100" dir="2700000" algn="tl">
                    <a:srgbClr val="000000">
                      <a:alpha val="43137"/>
                    </a:srgbClr>
                  </a:outerShdw>
                </a:effectLst>
              </a:rPr>
              <a:t>С детства будущего поэта окружали музыка, живопись, литература. Первое творческое пристрастие Пастернака - музыка. Испытав сильное влияние А.Н. Скрябина, мечтавшего силой искусства изменить жизнь,  он с тринадцати лет занимался музыкальным сочинительством, изучал теорию композиции. </a:t>
            </a:r>
          </a:p>
          <a:p>
            <a:pPr algn="just"/>
            <a:r>
              <a:rPr lang="ru-RU" sz="2000" b="1" dirty="0" smtClean="0">
                <a:effectLst>
                  <a:outerShdw blurRad="38100" dist="38100" dir="2700000" algn="tl">
                    <a:srgbClr val="000000">
                      <a:alpha val="43137"/>
                    </a:srgbClr>
                  </a:outerShdw>
                </a:effectLst>
              </a:rPr>
              <a:t>Это, несомненно, повлияло на содержание и поэтику лирики Пастернака. </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qguys.com/diaries/201/43/1129933_659_2036530913.jpg"/>
          <p:cNvPicPr>
            <a:picLocks noChangeAspect="1" noChangeArrowheads="1"/>
          </p:cNvPicPr>
          <p:nvPr/>
        </p:nvPicPr>
        <p:blipFill>
          <a:blip r:embed="rId2" cstate="print"/>
          <a:srcRect/>
          <a:stretch>
            <a:fillRect/>
          </a:stretch>
        </p:blipFill>
        <p:spPr bwMode="auto">
          <a:xfrm>
            <a:off x="4716016" y="548680"/>
            <a:ext cx="4351953" cy="5616624"/>
          </a:xfrm>
          <a:prstGeom prst="rect">
            <a:avLst/>
          </a:prstGeom>
          <a:noFill/>
          <a:effectLst>
            <a:softEdge rad="317500"/>
          </a:effectLst>
        </p:spPr>
      </p:pic>
      <p:sp>
        <p:nvSpPr>
          <p:cNvPr id="4" name="Прямоугольник 3"/>
          <p:cNvSpPr/>
          <p:nvPr/>
        </p:nvSpPr>
        <p:spPr>
          <a:xfrm>
            <a:off x="251520" y="117693"/>
            <a:ext cx="4896544" cy="6740307"/>
          </a:xfrm>
          <a:prstGeom prst="rect">
            <a:avLst/>
          </a:prstGeom>
        </p:spPr>
        <p:txBody>
          <a:bodyPr wrap="square">
            <a:spAutoFit/>
          </a:bodyPr>
          <a:lstStyle/>
          <a:p>
            <a:r>
              <a:rPr lang="ru-RU" dirty="0" smtClean="0"/>
              <a:t>        </a:t>
            </a:r>
            <a:r>
              <a:rPr lang="ru-RU" sz="2400" b="1" dirty="0" smtClean="0">
                <a:effectLst>
                  <a:outerShdw blurRad="38100" dist="38100" dir="2700000" algn="tl">
                    <a:srgbClr val="000000">
                      <a:alpha val="43137"/>
                    </a:srgbClr>
                  </a:outerShdw>
                </a:effectLst>
              </a:rPr>
              <a:t>После окончания московской гимназии в 1909 поступил </a:t>
            </a:r>
          </a:p>
          <a:p>
            <a:r>
              <a:rPr lang="ru-RU" sz="2400" b="1" dirty="0" smtClean="0">
                <a:effectLst>
                  <a:outerShdw blurRad="38100" dist="38100" dir="2700000" algn="tl">
                    <a:srgbClr val="000000">
                      <a:alpha val="43137"/>
                    </a:srgbClr>
                  </a:outerShdw>
                </a:effectLst>
              </a:rPr>
              <a:t>на историко-филологический факультет Московского университета, серьезно увлекся философией. </a:t>
            </a:r>
          </a:p>
          <a:p>
            <a:r>
              <a:rPr lang="ru-RU" sz="2400" b="1" dirty="0" smtClean="0">
                <a:effectLst>
                  <a:outerShdw blurRad="38100" dist="38100" dir="2700000" algn="tl">
                    <a:srgbClr val="000000">
                      <a:alpha val="43137"/>
                    </a:srgbClr>
                  </a:outerShdw>
                </a:effectLst>
              </a:rPr>
              <a:t>В 1912 уехал в Германию, где семестр учился в Марбургском университете. Тогда же им была предпринята поездка </a:t>
            </a:r>
          </a:p>
          <a:p>
            <a:r>
              <a:rPr lang="ru-RU" sz="2400" b="1" dirty="0" smtClean="0">
                <a:effectLst>
                  <a:outerShdw blurRad="38100" dist="38100" dir="2700000" algn="tl">
                    <a:srgbClr val="000000">
                      <a:alpha val="43137"/>
                    </a:srgbClr>
                  </a:outerShdw>
                </a:effectLst>
              </a:rPr>
              <a:t>в Швейцарию и Италию. </a:t>
            </a:r>
          </a:p>
          <a:p>
            <a:r>
              <a:rPr lang="ru-RU" sz="2400" b="1" dirty="0" smtClean="0">
                <a:effectLst>
                  <a:outerShdw blurRad="38100" dist="38100" dir="2700000" algn="tl">
                    <a:srgbClr val="000000">
                      <a:alpha val="43137"/>
                    </a:srgbClr>
                  </a:outerShdw>
                </a:effectLst>
              </a:rPr>
              <a:t>     По возвращении в Москву окончил университет в 1913. Охладев к философии, </a:t>
            </a:r>
          </a:p>
          <a:p>
            <a:r>
              <a:rPr lang="ru-RU" sz="2400" b="1" dirty="0" smtClean="0">
                <a:effectLst>
                  <a:outerShdw blurRad="38100" dist="38100" dir="2700000" algn="tl">
                    <a:srgbClr val="000000">
                      <a:alpha val="43137"/>
                    </a:srgbClr>
                  </a:outerShdw>
                </a:effectLst>
              </a:rPr>
              <a:t>Пастернак полностью отдается поэтическому искусству, </a:t>
            </a:r>
          </a:p>
          <a:p>
            <a:r>
              <a:rPr lang="ru-RU" sz="2400" b="1" dirty="0" smtClean="0">
                <a:effectLst>
                  <a:outerShdw blurRad="38100" dist="38100" dir="2700000" algn="tl">
                    <a:srgbClr val="000000">
                      <a:alpha val="43137"/>
                    </a:srgbClr>
                  </a:outerShdw>
                </a:effectLst>
              </a:rPr>
              <a:t>которое стало делом его жизни. </a:t>
            </a:r>
            <a:r>
              <a:rPr lang="ru-RU" sz="2400" dirty="0" smtClean="0">
                <a:effectLst>
                  <a:outerShdw blurRad="38100" dist="38100" dir="2700000" algn="tl">
                    <a:srgbClr val="000000">
                      <a:alpha val="43137"/>
                    </a:srgbClr>
                  </a:outerShdw>
                </a:effectLst>
              </a:rPr>
              <a:t/>
            </a:r>
            <a:br>
              <a:rPr lang="ru-RU" sz="2400" dirty="0" smtClean="0">
                <a:effectLst>
                  <a:outerShdw blurRad="38100" dist="38100" dir="2700000" algn="tl">
                    <a:srgbClr val="000000">
                      <a:alpha val="43137"/>
                    </a:srgbClr>
                  </a:outerShdw>
                </a:effectLst>
              </a:rPr>
            </a:br>
            <a:endParaRPr lang="ru-RU" sz="2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25.media.tumblr.com/tumblr_lhjrsxsBGD1qepdc2o1_400.jpg"/>
          <p:cNvPicPr>
            <a:picLocks noChangeAspect="1" noChangeArrowheads="1"/>
          </p:cNvPicPr>
          <p:nvPr/>
        </p:nvPicPr>
        <p:blipFill>
          <a:blip r:embed="rId2" cstate="print"/>
          <a:srcRect/>
          <a:stretch>
            <a:fillRect/>
          </a:stretch>
        </p:blipFill>
        <p:spPr bwMode="auto">
          <a:xfrm>
            <a:off x="5796136" y="1844824"/>
            <a:ext cx="2985889" cy="4874199"/>
          </a:xfrm>
          <a:prstGeom prst="rect">
            <a:avLst/>
          </a:prstGeom>
          <a:noFill/>
          <a:effectLst>
            <a:softEdge rad="317500"/>
          </a:effectLst>
        </p:spPr>
      </p:pic>
      <p:pic>
        <p:nvPicPr>
          <p:cNvPr id="3" name="Picture 2" descr="http://www.ya-zemlyak.ru/images/photoarhiv/%D0%A0%D1%83%D1%81%D1%81%D0%BA%D0%B0%D1%8F%20%D0%BF%D0%BE%D1%8D%D0%B7%D0%B8%D1%8F/004-%D0%BF%D0%B0%D1%81%D1%82%D0%B5%D1%80%D0%BD%D0%B0%D0%BA.jpg"/>
          <p:cNvPicPr>
            <a:picLocks noChangeAspect="1" noChangeArrowheads="1"/>
          </p:cNvPicPr>
          <p:nvPr/>
        </p:nvPicPr>
        <p:blipFill>
          <a:blip r:embed="rId3" cstate="print"/>
          <a:srcRect/>
          <a:stretch>
            <a:fillRect/>
          </a:stretch>
        </p:blipFill>
        <p:spPr bwMode="auto">
          <a:xfrm>
            <a:off x="251520" y="116632"/>
            <a:ext cx="3450147" cy="4869160"/>
          </a:xfrm>
          <a:prstGeom prst="rect">
            <a:avLst/>
          </a:prstGeom>
          <a:noFill/>
          <a:effectLst>
            <a:softEdge rad="317500"/>
          </a:effectLst>
        </p:spPr>
      </p:pic>
      <p:sp>
        <p:nvSpPr>
          <p:cNvPr id="4" name="Прямоугольник 3"/>
          <p:cNvSpPr/>
          <p:nvPr/>
        </p:nvSpPr>
        <p:spPr>
          <a:xfrm>
            <a:off x="3635896" y="476672"/>
            <a:ext cx="5184576" cy="1631216"/>
          </a:xfrm>
          <a:prstGeom prst="rect">
            <a:avLst/>
          </a:prstGeom>
        </p:spPr>
        <p:txBody>
          <a:bodyPr wrap="square">
            <a:spAutoFit/>
          </a:bodyPr>
          <a:lstStyle/>
          <a:p>
            <a:r>
              <a:rPr lang="ru-RU" sz="2000" b="1" dirty="0" smtClean="0">
                <a:effectLst>
                  <a:outerShdw blurRad="38100" dist="38100" dir="2700000" algn="tl">
                    <a:srgbClr val="000000">
                      <a:alpha val="43137"/>
                    </a:srgbClr>
                  </a:outerShdw>
                </a:effectLst>
              </a:rPr>
              <a:t>Его первые сборники стихов ("Близнец </a:t>
            </a:r>
          </a:p>
          <a:p>
            <a:r>
              <a:rPr lang="ru-RU" sz="2000" b="1" dirty="0" smtClean="0">
                <a:effectLst>
                  <a:outerShdw blurRad="38100" dist="38100" dir="2700000" algn="tl">
                    <a:srgbClr val="000000">
                      <a:alpha val="43137"/>
                    </a:srgbClr>
                  </a:outerShdw>
                </a:effectLst>
              </a:rPr>
              <a:t>в тучах", 1914; "Поверх барьеров", 1917) отмечены влиянием символизма и футуризма (тогда он входил в группу "Центрифуга"). </a:t>
            </a:r>
          </a:p>
        </p:txBody>
      </p:sp>
      <p:sp>
        <p:nvSpPr>
          <p:cNvPr id="5" name="Прямоугольник 4"/>
          <p:cNvSpPr/>
          <p:nvPr/>
        </p:nvSpPr>
        <p:spPr>
          <a:xfrm>
            <a:off x="1043608" y="5013176"/>
            <a:ext cx="5508104" cy="1631216"/>
          </a:xfrm>
          <a:prstGeom prst="rect">
            <a:avLst/>
          </a:prstGeom>
        </p:spPr>
        <p:txBody>
          <a:bodyPr wrap="square">
            <a:spAutoFit/>
          </a:bodyPr>
          <a:lstStyle/>
          <a:p>
            <a:r>
              <a:rPr lang="ru-RU" sz="2000" b="1" dirty="0" smtClean="0">
                <a:effectLst>
                  <a:outerShdw blurRad="38100" dist="38100" dir="2700000" algn="tl">
                    <a:srgbClr val="000000">
                      <a:alpha val="43137"/>
                    </a:srgbClr>
                  </a:outerShdw>
                </a:effectLst>
              </a:rPr>
              <a:t>Пастернак высоко ценил Блока, </a:t>
            </a:r>
          </a:p>
          <a:p>
            <a:r>
              <a:rPr lang="ru-RU" sz="2000" b="1" dirty="0" smtClean="0">
                <a:effectLst>
                  <a:outerShdw blurRad="38100" dist="38100" dir="2700000" algn="tl">
                    <a:srgbClr val="000000">
                      <a:alpha val="43137"/>
                    </a:srgbClr>
                  </a:outerShdw>
                </a:effectLst>
              </a:rPr>
              <a:t>видя в его поэтической системе </a:t>
            </a:r>
          </a:p>
          <a:p>
            <a:r>
              <a:rPr lang="ru-RU" sz="2000" b="1" dirty="0" smtClean="0">
                <a:effectLst>
                  <a:outerShdw blurRad="38100" dist="38100" dir="2700000" algn="tl">
                    <a:srgbClr val="000000">
                      <a:alpha val="43137"/>
                    </a:srgbClr>
                  </a:outerShdw>
                </a:effectLst>
              </a:rPr>
              <a:t>"ту свободу обращения с жизнью и вещами на свете, без которой не бывает </a:t>
            </a:r>
          </a:p>
          <a:p>
            <a:r>
              <a:rPr lang="ru-RU" sz="2000" b="1" dirty="0" smtClean="0">
                <a:effectLst>
                  <a:outerShdw blurRad="38100" dist="38100" dir="2700000" algn="tl">
                    <a:srgbClr val="000000">
                      <a:alpha val="43137"/>
                    </a:srgbClr>
                  </a:outerShdw>
                </a:effectLst>
              </a:rPr>
              <a:t>большого искусства". </a:t>
            </a:r>
          </a:p>
        </p:txBody>
      </p:sp>
      <p:pic>
        <p:nvPicPr>
          <p:cNvPr id="30724" name="Picture 4" descr="http://www.litmir.co/BookBinary/248585/1430540828/_23.jpg"/>
          <p:cNvPicPr>
            <a:picLocks noChangeAspect="1" noChangeArrowheads="1"/>
          </p:cNvPicPr>
          <p:nvPr/>
        </p:nvPicPr>
        <p:blipFill>
          <a:blip r:embed="rId4" cstate="print"/>
          <a:srcRect/>
          <a:stretch>
            <a:fillRect/>
          </a:stretch>
        </p:blipFill>
        <p:spPr bwMode="auto">
          <a:xfrm rot="814481">
            <a:off x="3202128" y="1947465"/>
            <a:ext cx="2500591" cy="3350876"/>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monoskop.multiplace.org/images/c/ce/Pasternak_Eisenstein_Mayakovsky_Brik_1924.jpg"/>
          <p:cNvPicPr>
            <a:picLocks noChangeAspect="1" noChangeArrowheads="1"/>
          </p:cNvPicPr>
          <p:nvPr/>
        </p:nvPicPr>
        <p:blipFill>
          <a:blip r:embed="rId2" cstate="print"/>
          <a:srcRect/>
          <a:stretch>
            <a:fillRect/>
          </a:stretch>
        </p:blipFill>
        <p:spPr bwMode="auto">
          <a:xfrm>
            <a:off x="323528" y="404664"/>
            <a:ext cx="3810000" cy="5524500"/>
          </a:xfrm>
          <a:prstGeom prst="rect">
            <a:avLst/>
          </a:prstGeom>
          <a:noFill/>
          <a:effectLst>
            <a:softEdge rad="127000"/>
          </a:effectLst>
        </p:spPr>
      </p:pic>
      <p:sp>
        <p:nvSpPr>
          <p:cNvPr id="4" name="Прямоугольник 3"/>
          <p:cNvSpPr/>
          <p:nvPr/>
        </p:nvSpPr>
        <p:spPr>
          <a:xfrm>
            <a:off x="4211960" y="1484784"/>
            <a:ext cx="4680520" cy="2862322"/>
          </a:xfrm>
          <a:prstGeom prst="rect">
            <a:avLst/>
          </a:prstGeom>
        </p:spPr>
        <p:txBody>
          <a:bodyPr wrap="square">
            <a:spAutoFit/>
          </a:bodyPr>
          <a:lstStyle/>
          <a:p>
            <a:r>
              <a:rPr lang="ru-RU" sz="2000" b="1" dirty="0" smtClean="0">
                <a:effectLst>
                  <a:outerShdw blurRad="38100" dist="38100" dir="2700000" algn="tl">
                    <a:srgbClr val="000000">
                      <a:alpha val="43137"/>
                    </a:srgbClr>
                  </a:outerShdw>
                </a:effectLst>
              </a:rPr>
              <a:t>В 1920-е</a:t>
            </a:r>
            <a:r>
              <a:rPr lang="ru-RU" sz="2000" dirty="0" smtClean="0">
                <a:effectLst>
                  <a:outerShdw blurRad="38100" dist="38100" dir="2700000" algn="tl">
                    <a:srgbClr val="000000">
                      <a:alpha val="43137"/>
                    </a:srgbClr>
                  </a:outerShdw>
                </a:effectLst>
              </a:rPr>
              <a:t> </a:t>
            </a:r>
            <a:r>
              <a:rPr lang="ru-RU" sz="2000" b="1" dirty="0" smtClean="0">
                <a:effectLst>
                  <a:outerShdw blurRad="38100" dist="38100" dir="2700000" algn="tl">
                    <a:srgbClr val="000000">
                      <a:alpha val="43137"/>
                    </a:srgbClr>
                  </a:outerShdw>
                </a:effectLst>
              </a:rPr>
              <a:t>Пастернак состоял </a:t>
            </a:r>
          </a:p>
          <a:p>
            <a:r>
              <a:rPr lang="ru-RU" sz="2000" b="1" dirty="0" smtClean="0">
                <a:effectLst>
                  <a:outerShdw blurRad="38100" dist="38100" dir="2700000" algn="tl">
                    <a:srgbClr val="000000">
                      <a:alpha val="43137"/>
                    </a:srgbClr>
                  </a:outerShdw>
                </a:effectLst>
              </a:rPr>
              <a:t> в литературном объединении "ЛЕФ" </a:t>
            </a:r>
            <a:r>
              <a:rPr lang="ru-RU" sz="2000" dirty="0" smtClean="0">
                <a:effectLst>
                  <a:outerShdw blurRad="38100" dist="38100" dir="2700000" algn="tl">
                    <a:srgbClr val="000000">
                      <a:alpha val="43137"/>
                    </a:srgbClr>
                  </a:outerShdw>
                </a:effectLst>
              </a:rPr>
              <a:t>(Маяковский, Асеев, О.Брик,  др.)</a:t>
            </a:r>
            <a:r>
              <a:rPr lang="ru-RU" sz="2000" b="1" dirty="0" smtClean="0">
                <a:effectLst>
                  <a:outerShdw blurRad="38100" dist="38100" dir="2700000" algn="tl">
                    <a:srgbClr val="000000">
                      <a:alpha val="43137"/>
                    </a:srgbClr>
                  </a:outerShdw>
                </a:effectLst>
              </a:rPr>
              <a:t>, </a:t>
            </a:r>
          </a:p>
          <a:p>
            <a:r>
              <a:rPr lang="ru-RU" sz="2000" b="1" dirty="0" smtClean="0">
                <a:effectLst>
                  <a:outerShdw blurRad="38100" dist="38100" dir="2700000" algn="tl">
                    <a:srgbClr val="000000">
                      <a:alpha val="43137"/>
                    </a:srgbClr>
                  </a:outerShdw>
                </a:effectLst>
              </a:rPr>
              <a:t>но не смог принять </a:t>
            </a:r>
          </a:p>
          <a:p>
            <a:r>
              <a:rPr lang="ru-RU" sz="2000" b="1" dirty="0" smtClean="0">
                <a:effectLst>
                  <a:outerShdw blurRad="38100" dist="38100" dir="2700000" algn="tl">
                    <a:srgbClr val="000000">
                      <a:alpha val="43137"/>
                    </a:srgbClr>
                  </a:outerShdw>
                </a:effectLst>
              </a:rPr>
              <a:t>его эстетические принципы. </a:t>
            </a:r>
          </a:p>
          <a:p>
            <a:endParaRPr lang="ru-RU" sz="2000" b="1" dirty="0" smtClean="0">
              <a:effectLst>
                <a:outerShdw blurRad="38100" dist="38100" dir="2700000" algn="tl">
                  <a:srgbClr val="000000">
                    <a:alpha val="43137"/>
                  </a:srgbClr>
                </a:outerShdw>
              </a:effectLst>
            </a:endParaRPr>
          </a:p>
          <a:p>
            <a:r>
              <a:rPr lang="ru-RU" sz="2000" b="1" dirty="0" smtClean="0">
                <a:effectLst>
                  <a:outerShdw blurRad="38100" dist="38100" dir="2700000" algn="tl">
                    <a:srgbClr val="000000">
                      <a:alpha val="43137"/>
                    </a:srgbClr>
                  </a:outerShdw>
                </a:effectLst>
              </a:rPr>
              <a:t>Себя он считал не «</a:t>
            </a:r>
            <a:r>
              <a:rPr lang="ru-RU" sz="2000" b="1" dirty="0" err="1" smtClean="0">
                <a:effectLst>
                  <a:outerShdw blurRad="38100" dist="38100" dir="2700000" algn="tl">
                    <a:srgbClr val="000000">
                      <a:alpha val="43137"/>
                    </a:srgbClr>
                  </a:outerShdw>
                </a:effectLst>
              </a:rPr>
              <a:t>жизнестроителем</a:t>
            </a:r>
            <a:r>
              <a:rPr lang="ru-RU" sz="2000" b="1" dirty="0" smtClean="0">
                <a:effectLst>
                  <a:outerShdw blurRad="38100" dist="38100" dir="2700000" algn="tl">
                    <a:srgbClr val="000000">
                      <a:alpha val="43137"/>
                    </a:srgbClr>
                  </a:outerShdw>
                </a:effectLst>
              </a:rPr>
              <a:t>»</a:t>
            </a:r>
          </a:p>
          <a:p>
            <a:r>
              <a:rPr lang="ru-RU" sz="2000" b="1" dirty="0" smtClean="0">
                <a:effectLst>
                  <a:outerShdw blurRad="38100" dist="38100" dir="2700000" algn="tl">
                    <a:srgbClr val="000000">
                      <a:alpha val="43137"/>
                    </a:srgbClr>
                  </a:outerShdw>
                </a:effectLst>
              </a:rPr>
              <a:t> в </a:t>
            </a:r>
            <a:r>
              <a:rPr lang="ru-RU" sz="2000" b="1" dirty="0" err="1" smtClean="0">
                <a:effectLst>
                  <a:outerShdw blurRad="38100" dist="38100" dir="2700000" algn="tl">
                    <a:srgbClr val="000000">
                      <a:alpha val="43137"/>
                    </a:srgbClr>
                  </a:outerShdw>
                </a:effectLst>
              </a:rPr>
              <a:t>лефовском</a:t>
            </a:r>
            <a:r>
              <a:rPr lang="ru-RU" sz="2000" b="1" dirty="0" smtClean="0">
                <a:effectLst>
                  <a:outerShdw blurRad="38100" dist="38100" dir="2700000" algn="tl">
                    <a:srgbClr val="000000">
                      <a:alpha val="43137"/>
                    </a:srgbClr>
                  </a:outerShdw>
                </a:effectLst>
              </a:rPr>
              <a:t> смысле, а свидетелем происходящего.</a:t>
            </a:r>
            <a:endParaRPr lang="ru-RU" sz="2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nasledie-rus.ru/img/1130000/1131301.jpg"/>
          <p:cNvPicPr>
            <a:picLocks noChangeAspect="1" noChangeArrowheads="1"/>
          </p:cNvPicPr>
          <p:nvPr/>
        </p:nvPicPr>
        <p:blipFill>
          <a:blip r:embed="rId2" cstate="print"/>
          <a:srcRect/>
          <a:stretch>
            <a:fillRect/>
          </a:stretch>
        </p:blipFill>
        <p:spPr bwMode="auto">
          <a:xfrm rot="21355595">
            <a:off x="107504" y="188640"/>
            <a:ext cx="6496731" cy="4526056"/>
          </a:xfrm>
          <a:prstGeom prst="rect">
            <a:avLst/>
          </a:prstGeom>
          <a:noFill/>
          <a:effectLst>
            <a:softEdge rad="317500"/>
          </a:effectLst>
        </p:spPr>
      </p:pic>
      <p:sp>
        <p:nvSpPr>
          <p:cNvPr id="2" name="Прямоугольник 1"/>
          <p:cNvSpPr/>
          <p:nvPr/>
        </p:nvSpPr>
        <p:spPr>
          <a:xfrm>
            <a:off x="3923928" y="1700808"/>
            <a:ext cx="5040560" cy="5262979"/>
          </a:xfrm>
          <a:prstGeom prst="rect">
            <a:avLst/>
          </a:prstGeom>
        </p:spPr>
        <p:txBody>
          <a:bodyPr wrap="square">
            <a:spAutoFit/>
          </a:bodyPr>
          <a:lstStyle/>
          <a:p>
            <a:pPr algn="ctr"/>
            <a:endParaRPr lang="ru-RU" sz="2000" b="1" dirty="0" smtClean="0"/>
          </a:p>
          <a:p>
            <a:pPr algn="ctr"/>
            <a:endParaRPr lang="ru-RU" sz="2000" b="1" dirty="0" smtClean="0"/>
          </a:p>
          <a:p>
            <a:pPr algn="ctr"/>
            <a:r>
              <a:rPr lang="ru-RU" sz="2000" b="1" dirty="0" smtClean="0">
                <a:effectLst>
                  <a:outerShdw blurRad="38100" dist="38100" dir="2700000" algn="tl">
                    <a:srgbClr val="000000">
                      <a:alpha val="43137"/>
                    </a:srgbClr>
                  </a:outerShdw>
                </a:effectLst>
              </a:rPr>
              <a:t>В 1922 вышла книга стихотворений "Сестра моя - жизнь", </a:t>
            </a:r>
          </a:p>
          <a:p>
            <a:pPr algn="ctr"/>
            <a:r>
              <a:rPr lang="ru-RU" sz="2000" b="1" dirty="0" smtClean="0">
                <a:effectLst>
                  <a:outerShdw blurRad="38100" dist="38100" dir="2700000" algn="tl">
                    <a:srgbClr val="000000">
                      <a:alpha val="43137"/>
                    </a:srgbClr>
                  </a:outerShdw>
                </a:effectLst>
              </a:rPr>
              <a:t>сразу выдвинувшая автора </a:t>
            </a:r>
          </a:p>
          <a:p>
            <a:pPr algn="ctr"/>
            <a:r>
              <a:rPr lang="ru-RU" sz="2000" b="1" dirty="0" smtClean="0">
                <a:effectLst>
                  <a:outerShdw blurRad="38100" dist="38100" dir="2700000" algn="tl">
                    <a:srgbClr val="000000">
                      <a:alpha val="43137"/>
                    </a:srgbClr>
                  </a:outerShdw>
                </a:effectLst>
              </a:rPr>
              <a:t>в ряд мастеров современного стиха. </a:t>
            </a:r>
          </a:p>
          <a:p>
            <a:pPr algn="ctr"/>
            <a:r>
              <a:rPr lang="ru-RU" sz="2000" b="1" dirty="0" smtClean="0">
                <a:effectLst>
                  <a:outerShdw blurRad="38100" dist="38100" dir="2700000" algn="tl">
                    <a:srgbClr val="000000">
                      <a:alpha val="43137"/>
                    </a:srgbClr>
                  </a:outerShdw>
                </a:effectLst>
              </a:rPr>
              <a:t>С этой книги начинается Пастернак как самобытное поэтическое явление. </a:t>
            </a:r>
          </a:p>
          <a:p>
            <a:pPr algn="ctr"/>
            <a:r>
              <a:rPr lang="ru-RU" sz="2000" b="1" dirty="0" smtClean="0">
                <a:effectLst>
                  <a:outerShdw blurRad="38100" dist="38100" dir="2700000" algn="tl">
                    <a:srgbClr val="000000">
                      <a:alpha val="43137"/>
                    </a:srgbClr>
                  </a:outerShdw>
                </a:effectLst>
              </a:rPr>
              <a:t>Позже он отмечал, что создавал эту книгу с чувством освобождения от групповых литературных пристрастий. </a:t>
            </a:r>
          </a:p>
          <a:p>
            <a:pPr algn="ctr"/>
            <a:r>
              <a:rPr lang="ru-RU" sz="2000" b="1" dirty="0" smtClean="0">
                <a:effectLst>
                  <a:outerShdw blurRad="38100" dist="38100" dir="2700000" algn="tl">
                    <a:srgbClr val="000000">
                      <a:alpha val="43137"/>
                    </a:srgbClr>
                  </a:outerShdw>
                </a:effectLst>
              </a:rPr>
              <a:t>Ещё в 1918 г. в статье «Несколько положений» Пастернак высказал мысль о том, что творчество поэта </a:t>
            </a:r>
          </a:p>
          <a:p>
            <a:pPr algn="ctr"/>
            <a:r>
              <a:rPr lang="ru-RU" sz="2000" b="1" dirty="0" smtClean="0">
                <a:effectLst>
                  <a:outerShdw blurRad="38100" dist="38100" dir="2700000" algn="tl">
                    <a:srgbClr val="000000">
                      <a:alpha val="43137"/>
                    </a:srgbClr>
                  </a:outerShdw>
                </a:effectLst>
              </a:rPr>
              <a:t>должно быть самостоятельным.</a:t>
            </a:r>
            <a:br>
              <a:rPr lang="ru-RU" sz="2000" b="1" dirty="0" smtClean="0">
                <a:effectLst>
                  <a:outerShdw blurRad="38100" dist="38100" dir="2700000" algn="tl">
                    <a:srgbClr val="000000">
                      <a:alpha val="43137"/>
                    </a:srgbClr>
                  </a:outerShdw>
                </a:effectLst>
              </a:rPr>
            </a:br>
            <a:r>
              <a:rPr lang="ru-RU" dirty="0" smtClean="0"/>
              <a:t/>
            </a:r>
            <a:br>
              <a:rPr lang="ru-RU" dirty="0" smtClean="0"/>
            </a:br>
            <a:endParaRPr lang="ru-RU" dirty="0"/>
          </a:p>
        </p:txBody>
      </p:sp>
      <p:pic>
        <p:nvPicPr>
          <p:cNvPr id="22532" name="Picture 4" descr="http://1podpis.ru/_ph/1/2/593736796.jpg"/>
          <p:cNvPicPr>
            <a:picLocks noChangeAspect="1" noChangeArrowheads="1"/>
          </p:cNvPicPr>
          <p:nvPr/>
        </p:nvPicPr>
        <p:blipFill>
          <a:blip r:embed="rId3" cstate="print"/>
          <a:srcRect/>
          <a:stretch>
            <a:fillRect/>
          </a:stretch>
        </p:blipFill>
        <p:spPr bwMode="auto">
          <a:xfrm rot="20856338">
            <a:off x="224981" y="4702327"/>
            <a:ext cx="3905250" cy="847725"/>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http://cigarlife.ru/download/file.php?id=4093&amp;sid=fcf913318d8b8f2337357352d7f728ec"/>
          <p:cNvPicPr>
            <a:picLocks noChangeAspect="1" noChangeArrowheads="1"/>
          </p:cNvPicPr>
          <p:nvPr/>
        </p:nvPicPr>
        <p:blipFill>
          <a:blip r:embed="rId2" cstate="print"/>
          <a:srcRect/>
          <a:stretch>
            <a:fillRect/>
          </a:stretch>
        </p:blipFill>
        <p:spPr bwMode="auto">
          <a:xfrm>
            <a:off x="1331640" y="2547622"/>
            <a:ext cx="6552728" cy="4310378"/>
          </a:xfrm>
          <a:prstGeom prst="rect">
            <a:avLst/>
          </a:prstGeom>
          <a:noFill/>
          <a:effectLst>
            <a:softEdge rad="317500"/>
          </a:effectLst>
        </p:spPr>
      </p:pic>
      <p:sp>
        <p:nvSpPr>
          <p:cNvPr id="2" name="Прямоугольник 1"/>
          <p:cNvSpPr/>
          <p:nvPr/>
        </p:nvSpPr>
        <p:spPr>
          <a:xfrm>
            <a:off x="179512" y="116632"/>
            <a:ext cx="8784976" cy="4031873"/>
          </a:xfrm>
          <a:prstGeom prst="rect">
            <a:avLst/>
          </a:prstGeom>
        </p:spPr>
        <p:txBody>
          <a:bodyPr wrap="square">
            <a:spAutoFit/>
          </a:bodyPr>
          <a:lstStyle/>
          <a:p>
            <a:r>
              <a:rPr lang="ru-RU" sz="2000" b="1" dirty="0" smtClean="0">
                <a:effectLst>
                  <a:outerShdw blurRad="38100" dist="38100" dir="2700000" algn="tl">
                    <a:srgbClr val="000000">
                      <a:alpha val="43137"/>
                    </a:srgbClr>
                  </a:outerShdw>
                </a:effectLst>
              </a:rPr>
              <a:t>В 1923 году поэт опубликовал сборник «Темы и вариации», который свидетельствовал о постепенном переходе от образной </a:t>
            </a:r>
            <a:r>
              <a:rPr lang="ru-RU" sz="2000" b="1" dirty="0" err="1" smtClean="0">
                <a:effectLst>
                  <a:outerShdw blurRad="38100" dist="38100" dir="2700000" algn="tl">
                    <a:srgbClr val="000000">
                      <a:alpha val="43137"/>
                    </a:srgbClr>
                  </a:outerShdw>
                </a:effectLst>
              </a:rPr>
              <a:t>многослойности</a:t>
            </a:r>
            <a:r>
              <a:rPr lang="ru-RU" sz="2000" b="1" dirty="0" smtClean="0">
                <a:effectLst>
                  <a:outerShdw blurRad="38100" dist="38100" dir="2700000" algn="tl">
                    <a:srgbClr val="000000">
                      <a:alpha val="43137"/>
                    </a:srgbClr>
                  </a:outerShdw>
                </a:effectLst>
              </a:rPr>
              <a:t>, синтаксической и фонетической усложнённости </a:t>
            </a:r>
            <a:r>
              <a:rPr lang="ru-RU" sz="2000" b="1" i="1" dirty="0" smtClean="0">
                <a:effectLst>
                  <a:outerShdw blurRad="38100" dist="38100" dir="2700000" algn="tl">
                    <a:srgbClr val="000000">
                      <a:alpha val="43137"/>
                    </a:srgbClr>
                  </a:outerShdw>
                </a:effectLst>
              </a:rPr>
              <a:t>(«Без клещей</a:t>
            </a:r>
          </a:p>
          <a:p>
            <a:r>
              <a:rPr lang="ru-RU" sz="2000" b="1" i="1" dirty="0" smtClean="0">
                <a:effectLst>
                  <a:outerShdw blurRad="38100" dist="38100" dir="2700000" algn="tl">
                    <a:srgbClr val="000000">
                      <a:alpha val="43137"/>
                    </a:srgbClr>
                  </a:outerShdw>
                </a:effectLst>
              </a:rPr>
              <a:t>приближенье фургона / Вырывает из ниш костыли / Только гулом свершённых прогонов, / Подымающих пыль из дали») </a:t>
            </a:r>
            <a:r>
              <a:rPr lang="ru-RU" sz="2000" b="1" dirty="0" smtClean="0">
                <a:effectLst>
                  <a:outerShdw blurRad="38100" dist="38100" dir="2700000" algn="tl">
                    <a:srgbClr val="000000">
                      <a:alpha val="43137"/>
                    </a:srgbClr>
                  </a:outerShdw>
                </a:effectLst>
              </a:rPr>
              <a:t>к простоте и ясности стиха. </a:t>
            </a:r>
          </a:p>
          <a:p>
            <a:r>
              <a:rPr lang="ru-RU" sz="2000" b="1" dirty="0" smtClean="0">
                <a:effectLst>
                  <a:outerShdw blurRad="38100" dist="38100" dir="2700000" algn="tl">
                    <a:srgbClr val="000000">
                      <a:alpha val="43137"/>
                    </a:srgbClr>
                  </a:outerShdw>
                </a:effectLst>
              </a:rPr>
              <a:t>Во второй половине 20-х годов создал произведения об эпохе. Это поэмы о первой русской революции «Девятьсот пятый год» и «Лейтенант Шмидт», стихотворный роман "Спекторский» . Общая тема этих произведений – человек и </a:t>
            </a:r>
          </a:p>
          <a:p>
            <a:r>
              <a:rPr lang="ru-RU" sz="2000" b="1" dirty="0" smtClean="0">
                <a:effectLst>
                  <a:outerShdw blurRad="38100" dist="38100" dir="2700000" algn="tl">
                    <a:srgbClr val="000000">
                      <a:alpha val="43137"/>
                    </a:srgbClr>
                  </a:outerShdw>
                </a:effectLst>
              </a:rPr>
              <a:t>эпоха.</a:t>
            </a:r>
            <a:r>
              <a:rPr lang="ru-RU" sz="2000" b="1" dirty="0" smtClean="0"/>
              <a:t/>
            </a:r>
            <a:br>
              <a:rPr lang="ru-RU" sz="2000" b="1" dirty="0" smtClean="0"/>
            </a:b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1149</TotalTime>
  <Words>2099</Words>
  <Application>Microsoft Office PowerPoint</Application>
  <PresentationFormat>Экран (4:3)</PresentationFormat>
  <Paragraphs>140</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Апекс</vt:lpstr>
      <vt:lpstr>борис леонидович пастернак</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    Лирика Б.Л. Пастернака </vt:lpstr>
      <vt:lpstr>Анализ стихотворения «Февраль. Достать чернил и плакать!..</vt:lpstr>
      <vt:lpstr>Слайд 17</vt:lpstr>
      <vt:lpstr>Слайд 18</vt:lpstr>
      <vt:lpstr>Слайд 19</vt:lpstr>
      <vt:lpstr>Анализ стихотворения  «Снег идёт»</vt:lpstr>
      <vt:lpstr>Лирическая экспозиция (первая и вторая строфы)</vt:lpstr>
      <vt:lpstr>Разработка лирической темы (третья и четвёртая строфы)</vt:lpstr>
      <vt:lpstr>(Пятая строфа)</vt:lpstr>
      <vt:lpstr>Кульминация лирического сюжета (шестая и седьмая строфы)</vt:lpstr>
      <vt:lpstr>Финальная часть стихотворения (восьмая строфа)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борис леонидович пастернак</dc:title>
  <cp:lastModifiedBy>Larisa</cp:lastModifiedBy>
  <cp:revision>265</cp:revision>
  <dcterms:modified xsi:type="dcterms:W3CDTF">2020-01-03T16:37:40Z</dcterms:modified>
</cp:coreProperties>
</file>