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7" r:id="rId3"/>
    <p:sldId id="278" r:id="rId4"/>
    <p:sldId id="308" r:id="rId5"/>
    <p:sldId id="279" r:id="rId6"/>
    <p:sldId id="322" r:id="rId7"/>
    <p:sldId id="307" r:id="rId8"/>
    <p:sldId id="320" r:id="rId9"/>
    <p:sldId id="321" r:id="rId10"/>
    <p:sldId id="319" r:id="rId11"/>
    <p:sldId id="313" r:id="rId12"/>
    <p:sldId id="312" r:id="rId13"/>
    <p:sldId id="311" r:id="rId14"/>
    <p:sldId id="309" r:id="rId15"/>
    <p:sldId id="314" r:id="rId16"/>
    <p:sldId id="316" r:id="rId17"/>
    <p:sldId id="317" r:id="rId18"/>
    <p:sldId id="318" r:id="rId19"/>
    <p:sldId id="310" r:id="rId20"/>
    <p:sldId id="30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D6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046E-5925-4E9E-927C-766AB845BBE5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502A-F442-44A9-A070-C3D0003F8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23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7840C-A154-488E-B29F-BDFB4631D5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707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45E7F-0933-45AC-8FB9-EEA2C9AD2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742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CE1F5-44C7-4A84-9E37-E0E3DFA9E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913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26184-58C8-4ADE-81BF-BC555AB35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348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004EE-91ED-4512-8CF6-C7ED613DF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74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ABDC0-801E-4A82-9E66-66AF569FBA5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7427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4E8DC-AEB1-4001-AC2B-B8DB3D35E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95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81" b="2963"/>
          <a:stretch/>
        </p:blipFill>
        <p:spPr>
          <a:xfrm>
            <a:off x="0" y="4762500"/>
            <a:ext cx="9144000" cy="2095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3046E-5925-4E9E-927C-766AB845BBE5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0502A-F442-44A9-A070-C3D0003F8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44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9" r:id="rId7"/>
    <p:sldLayoutId id="2147483660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q=%d1%84%d0%be%d1%82%d0%be+%d0%95%d1%81%d0%b5%d0%bd%d0%b8%d0%bd%d0%b0&amp;view=detailv2&amp;&amp;id=8AE819D166380C56CEDA9B5F505222BC23E0C869&amp;selectedIndex=757&amp;ccid=A81ImOjT&amp;simid=608049318467340233&amp;thid=OIP.M03cd4898e8d3baa423a43ed99187fdddo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otki.yandex.ru/users/deizi2009/tags/%D0%B6%D0%B5%D0%BD%D1%89%D0%B8%D0%BD%D1%8B%20%D0%B5%D1%81%D0%B5%D0%BD%D0%B8%D0%BD%D0%B0/view/374568?page=0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37204" y="260648"/>
            <a:ext cx="8001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5400" b="1" i="1" dirty="0">
                <a:solidFill>
                  <a:srgbClr val="FF29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tang" pitchFamily="18" charset="-127"/>
              </a:rPr>
              <a:t>Любовная лирика </a:t>
            </a:r>
            <a:r>
              <a:rPr lang="ru-RU" sz="5400" b="1" i="1" dirty="0" err="1">
                <a:solidFill>
                  <a:srgbClr val="FF29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tang" pitchFamily="18" charset="-127"/>
              </a:rPr>
              <a:t>С.А.Есенина</a:t>
            </a:r>
            <a:endParaRPr lang="ru-RU" sz="5400" b="1" i="1" dirty="0">
              <a:solidFill>
                <a:srgbClr val="FF299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tang" pitchFamily="18" charset="-127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779912" y="2708920"/>
            <a:ext cx="46482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i="1" dirty="0">
                <a:latin typeface="Monotype Corsiva" pitchFamily="66" charset="0"/>
              </a:rPr>
              <a:t>Но вы мне по-прежнему милы, Как родина  и как весна.    </a:t>
            </a:r>
          </a:p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i="1" dirty="0" err="1">
                <a:latin typeface="Monotype Corsiva" pitchFamily="66" charset="0"/>
              </a:rPr>
              <a:t>С.А.Есенин</a:t>
            </a:r>
            <a:endParaRPr lang="ru-RU" altLang="ru-RU" sz="2800" i="1" dirty="0">
              <a:latin typeface="Monotype Corsiva" pitchFamily="66" charset="0"/>
            </a:endParaRPr>
          </a:p>
        </p:txBody>
      </p:sp>
      <p:pic>
        <p:nvPicPr>
          <p:cNvPr id="3076" name="Рисунок 6" descr="Рисунок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2030511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67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84200" y="1219200"/>
            <a:ext cx="2331616" cy="3217912"/>
          </a:xfrm>
        </p:spPr>
        <p:txBody>
          <a:bodyPr rtlCol="0">
            <a:normAutofit fontScale="25000" lnSpcReduction="20000"/>
          </a:bodyPr>
          <a:lstStyle/>
          <a:p>
            <a:pPr algn="ctr" eaLnBrk="1" fontAlgn="auto" hangingPunct="1">
              <a:buFontTx/>
              <a:buNone/>
              <a:defRPr/>
            </a:pPr>
            <a:endParaRPr lang="ru-RU" altLang="ru-RU" sz="4000" b="1" dirty="0" smtClean="0">
              <a:solidFill>
                <a:schemeClr val="hlink"/>
              </a:solidFill>
            </a:endParaRPr>
          </a:p>
          <a:p>
            <a:pPr algn="ctr" eaLnBrk="1" fontAlgn="auto" hangingPunct="1">
              <a:buFontTx/>
              <a:buNone/>
              <a:defRPr/>
            </a:pPr>
            <a:endParaRPr lang="ru-RU" altLang="ru-RU" sz="4000" b="1" dirty="0" smtClean="0">
              <a:solidFill>
                <a:schemeClr val="hlink"/>
              </a:solidFill>
            </a:endParaRPr>
          </a:p>
          <a:p>
            <a:pPr algn="ctr" eaLnBrk="1" fontAlgn="auto" hangingPunct="1">
              <a:buFontTx/>
              <a:buNone/>
              <a:defRPr/>
            </a:pPr>
            <a:endParaRPr lang="ru-RU" altLang="ru-RU" sz="4000" b="1" dirty="0" smtClean="0">
              <a:solidFill>
                <a:schemeClr val="hlink"/>
              </a:solidFill>
            </a:endParaRPr>
          </a:p>
          <a:p>
            <a:pPr algn="ctr" eaLnBrk="1" fontAlgn="auto" hangingPunct="1">
              <a:buFontTx/>
              <a:buNone/>
              <a:defRPr/>
            </a:pPr>
            <a:endParaRPr lang="ru-RU" altLang="ru-RU" sz="4000" b="1" dirty="0" smtClean="0">
              <a:solidFill>
                <a:schemeClr val="hlink"/>
              </a:solidFill>
            </a:endParaRPr>
          </a:p>
          <a:p>
            <a:pPr algn="ctr" eaLnBrk="1" fontAlgn="auto" hangingPunct="1">
              <a:buFontTx/>
              <a:buNone/>
              <a:defRPr/>
            </a:pPr>
            <a:endParaRPr lang="ru-RU" altLang="ru-RU" sz="4000" b="1" dirty="0" smtClean="0">
              <a:solidFill>
                <a:schemeClr val="hlink"/>
              </a:solidFill>
            </a:endParaRPr>
          </a:p>
          <a:p>
            <a:pPr algn="ctr" eaLnBrk="1" fontAlgn="auto" hangingPunct="1">
              <a:buFontTx/>
              <a:buNone/>
              <a:defRPr/>
            </a:pPr>
            <a:endParaRPr lang="ru-RU" altLang="ru-RU" sz="4000" b="1" dirty="0" smtClean="0">
              <a:solidFill>
                <a:schemeClr val="hlink"/>
              </a:solidFill>
            </a:endParaRPr>
          </a:p>
          <a:p>
            <a:pPr algn="ctr" eaLnBrk="1" fontAlgn="auto" hangingPunct="1">
              <a:buFontTx/>
              <a:buNone/>
              <a:defRPr/>
            </a:pPr>
            <a:endParaRPr lang="ru-RU" altLang="ru-RU" sz="7400" b="1" dirty="0" smtClean="0">
              <a:solidFill>
                <a:srgbClr val="FFFF00"/>
              </a:solidFill>
            </a:endParaRPr>
          </a:p>
          <a:p>
            <a:pPr algn="ctr" eaLnBrk="1" fontAlgn="auto" hangingPunct="1">
              <a:buFontTx/>
              <a:buNone/>
              <a:defRPr/>
            </a:pPr>
            <a:endParaRPr lang="ru-RU" altLang="ru-RU" sz="7400" b="1" dirty="0" smtClean="0">
              <a:solidFill>
                <a:srgbClr val="FFFF00"/>
              </a:solidFill>
            </a:endParaRPr>
          </a:p>
          <a:p>
            <a:pPr algn="ctr" eaLnBrk="1" fontAlgn="auto" hangingPunct="1">
              <a:buFontTx/>
              <a:buNone/>
              <a:defRPr/>
            </a:pPr>
            <a:endParaRPr lang="ru-RU" altLang="ru-RU" sz="7400" b="1" dirty="0" smtClean="0">
              <a:solidFill>
                <a:srgbClr val="FFFF00"/>
              </a:solidFill>
            </a:endParaRPr>
          </a:p>
          <a:p>
            <a:pPr algn="ctr" eaLnBrk="1" fontAlgn="auto" hangingPunct="1">
              <a:buFontTx/>
              <a:buNone/>
              <a:defRPr/>
            </a:pPr>
            <a:endParaRPr lang="ru-RU" altLang="ru-RU" sz="7400" b="1" dirty="0" smtClean="0">
              <a:solidFill>
                <a:srgbClr val="FFFF00"/>
              </a:solidFill>
            </a:endParaRPr>
          </a:p>
          <a:p>
            <a:pPr algn="ctr" eaLnBrk="1" fontAlgn="auto" hangingPunct="1">
              <a:buFontTx/>
              <a:buNone/>
              <a:defRPr/>
            </a:pPr>
            <a:endParaRPr lang="ru-RU" altLang="ru-RU" sz="7400" b="1" dirty="0" smtClean="0">
              <a:solidFill>
                <a:srgbClr val="FFFF00"/>
              </a:solidFill>
            </a:endParaRPr>
          </a:p>
          <a:p>
            <a:pPr algn="ctr" eaLnBrk="1" fontAlgn="auto" hangingPunct="1">
              <a:buFontTx/>
              <a:buNone/>
              <a:defRPr/>
            </a:pPr>
            <a:endParaRPr lang="ru-RU" altLang="ru-RU" sz="7400" b="1" dirty="0" smtClean="0">
              <a:solidFill>
                <a:srgbClr val="FFFF00"/>
              </a:solidFill>
            </a:endParaRPr>
          </a:p>
          <a:p>
            <a:pPr algn="ctr" eaLnBrk="1" fontAlgn="auto" hangingPunct="1">
              <a:buFontTx/>
              <a:buNone/>
              <a:defRPr/>
            </a:pPr>
            <a:endParaRPr lang="ru-RU" altLang="ru-RU" sz="7400" b="1" dirty="0" smtClean="0">
              <a:solidFill>
                <a:srgbClr val="FFFF00"/>
              </a:solidFill>
            </a:endParaRPr>
          </a:p>
          <a:p>
            <a:pPr algn="ctr" eaLnBrk="1" fontAlgn="auto" hangingPunct="1">
              <a:buFontTx/>
              <a:buNone/>
              <a:defRPr/>
            </a:pPr>
            <a:endParaRPr lang="ru-RU" altLang="ru-RU" sz="7400" b="1" dirty="0" smtClean="0">
              <a:solidFill>
                <a:srgbClr val="FFFF00"/>
              </a:solidFill>
            </a:endParaRPr>
          </a:p>
          <a:p>
            <a:pPr algn="ctr" eaLnBrk="1" fontAlgn="auto" hangingPunct="1">
              <a:buFontTx/>
              <a:buNone/>
              <a:defRPr/>
            </a:pPr>
            <a:endParaRPr lang="ru-RU" altLang="ru-RU" sz="7400" b="1" dirty="0" smtClean="0">
              <a:solidFill>
                <a:srgbClr val="FFFF00"/>
              </a:solidFill>
            </a:endParaRPr>
          </a:p>
          <a:p>
            <a:pPr algn="ctr" eaLnBrk="1" fontAlgn="auto" hangingPunct="1">
              <a:buFontTx/>
              <a:buNone/>
              <a:defRPr/>
            </a:pPr>
            <a:endParaRPr lang="ru-RU" altLang="ru-RU" sz="5500" dirty="0" smtClean="0"/>
          </a:p>
        </p:txBody>
      </p:sp>
      <p:sp>
        <p:nvSpPr>
          <p:cNvPr id="11264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635896" y="972209"/>
            <a:ext cx="5256584" cy="3937992"/>
          </a:xfrm>
        </p:spPr>
        <p:txBody>
          <a:bodyPr rtlCol="0">
            <a:normAutofit fontScale="25000" lnSpcReduction="20000"/>
          </a:bodyPr>
          <a:lstStyle/>
          <a:p>
            <a:pPr marL="0" eaLnBrk="1" fontAlgn="auto" hangingPunct="1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altLang="ru-RU" sz="7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0" algn="just" eaLnBrk="1" fontAlgn="auto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ru-RU" alt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Друг </a:t>
            </a:r>
            <a:r>
              <a:rPr lang="ru-RU" alt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юности поэта. </a:t>
            </a:r>
            <a:r>
              <a:rPr lang="ru-RU" alt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Работала учительницей в </a:t>
            </a:r>
            <a:r>
              <a:rPr lang="ru-RU" alt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с.Калитинки</a:t>
            </a:r>
            <a:r>
              <a:rPr lang="ru-RU" alt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Рязанской губернии. </a:t>
            </a:r>
            <a:endParaRPr lang="ru-RU" altLang="ru-RU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 eaLnBrk="1" fontAlgn="auto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ru-RU" alt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Известны </a:t>
            </a:r>
            <a:r>
              <a:rPr lang="ru-RU" alt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писем и 2 почтовые открытки Есенина, адресованные ей. </a:t>
            </a:r>
          </a:p>
          <a:p>
            <a:pPr marL="0" algn="just" eaLnBrk="1" fontAlgn="auto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ru-RU" alt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ней обращено одно из самых известных стихотворений поэта "Не бродить, не мять в кустах багряных...". 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alt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Сергей  Он называл ее «тургеневской Лизой» и    был убежден, что она не  уйдет из его памяти даже   после </a:t>
            </a:r>
            <a:r>
              <a:rPr lang="ru-RU" alt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разлуки. </a:t>
            </a:r>
            <a:endParaRPr lang="ru-RU" altLang="ru-RU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alt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 снопом волос твоих овсяных   </a:t>
            </a:r>
            <a:endParaRPr lang="ru-RU" altLang="ru-RU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alt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Отоснилась</a:t>
            </a:r>
            <a:r>
              <a:rPr lang="ru-RU" alt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мне навсегда»</a:t>
            </a:r>
          </a:p>
          <a:p>
            <a:pPr marL="0" algn="just" eaLnBrk="1" fontAlgn="auto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endParaRPr lang="ru-RU" altLang="ru-RU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800" dirty="0"/>
              <a:t> </a:t>
            </a:r>
          </a:p>
          <a:p>
            <a:pPr eaLnBrk="1" fontAlgn="auto" hangingPunct="1">
              <a:buFontTx/>
              <a:buNone/>
              <a:defRPr/>
            </a:pPr>
            <a:endParaRPr lang="ru-RU" altLang="ru-RU" sz="7200" b="1" dirty="0" smtClean="0">
              <a:solidFill>
                <a:srgbClr val="FFFF00"/>
              </a:solidFill>
            </a:endParaRPr>
          </a:p>
        </p:txBody>
      </p:sp>
      <p:pic>
        <p:nvPicPr>
          <p:cNvPr id="5" name="Picture 6" descr="На фото:&#10;А.Сардановская и М.Бальзамова (слев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98849"/>
            <a:ext cx="2843254" cy="351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647379" y="188640"/>
            <a:ext cx="8496621" cy="792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Бальзамова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Мария </a:t>
            </a:r>
            <a:r>
              <a:rPr lang="ru-RU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Парменовна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(1896-1950)</a:t>
            </a:r>
            <a:endParaRPr lang="ru-RU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434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136788" y="908720"/>
            <a:ext cx="5711552" cy="3297675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80000"/>
              </a:lnSpc>
              <a:buFontTx/>
              <a:buNone/>
              <a:defRPr/>
            </a:pPr>
            <a:endParaRPr lang="ru-RU" altLang="ru-RU" sz="2400" b="1" dirty="0" smtClean="0">
              <a:solidFill>
                <a:srgbClr val="FFFF00"/>
              </a:solidFill>
            </a:endParaRPr>
          </a:p>
          <a:p>
            <a:pPr marL="0" algn="just" eaLnBrk="1" fontAlgn="auto" hangingPunct="1">
              <a:spcBef>
                <a:spcPts val="0"/>
              </a:spcBef>
              <a:buFontTx/>
              <a:buNone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июля 1917 года Есенин состоялось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венчание с красавицей-актрисой в церкви 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Кирика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Улиты Вологодского уезда. </a:t>
            </a:r>
          </a:p>
          <a:p>
            <a:pPr marL="0" algn="just" eaLnBrk="1" fontAlgn="auto" hangingPunct="1">
              <a:spcBef>
                <a:spcPts val="0"/>
              </a:spcBef>
              <a:buFontTx/>
              <a:buNone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мая 1918 года у них родилась дочь Татьяна. </a:t>
            </a:r>
          </a:p>
          <a:p>
            <a:pPr marL="0" algn="just" eaLnBrk="1" fontAlgn="auto" hangingPunct="1">
              <a:spcBef>
                <a:spcPts val="0"/>
              </a:spcBef>
              <a:buFontTx/>
              <a:buNone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февраля 1920 года, после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развода у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 родился сын Константин. </a:t>
            </a:r>
          </a:p>
          <a:p>
            <a:pPr marL="0" algn="just" eaLnBrk="1" fontAlgn="auto" hangingPunct="1">
              <a:spcBef>
                <a:spcPts val="0"/>
              </a:spcBef>
              <a:buFontTx/>
              <a:buNone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октября 1921 года в г. Орле брак был расторгнут. </a:t>
            </a:r>
          </a:p>
          <a:p>
            <a:pPr marL="0" algn="just" eaLnBrk="1" fontAlgn="auto" hangingPunct="1">
              <a:spcBef>
                <a:spcPts val="0"/>
              </a:spcBef>
              <a:buFontTx/>
              <a:buNone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меня не любишь, не жалеешь…»- писал ей Есенин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b="1" dirty="0" smtClean="0">
              <a:solidFill>
                <a:srgbClr val="FFFF00"/>
              </a:solidFill>
            </a:endParaRPr>
          </a:p>
        </p:txBody>
      </p:sp>
      <p:pic>
        <p:nvPicPr>
          <p:cNvPr id="6" name="Picture 7" descr="Зинаида николаевна райх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630" y="980802"/>
            <a:ext cx="2304256" cy="3225593"/>
          </a:xfrm>
          <a:prstGeom prst="rect">
            <a:avLst/>
          </a:prstGeom>
          <a:ln w="57150" cmpd="thinThick">
            <a:solidFill>
              <a:srgbClr val="000000"/>
            </a:solidFill>
          </a:ln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23850" y="188640"/>
            <a:ext cx="8496621" cy="792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Зинаида Николаевна </a:t>
            </a:r>
            <a:r>
              <a:rPr lang="ru-RU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Райх</a:t>
            </a: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(1894-1939)</a:t>
            </a:r>
            <a:endParaRPr lang="ru-RU" sz="2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73707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75753" y="1196752"/>
            <a:ext cx="4968552" cy="3353544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Bef>
                <a:spcPct val="50000"/>
              </a:spcBef>
              <a:buFont typeface="Wingdings 2" pitchFamily="18" charset="2"/>
              <a:buNone/>
              <a:defRPr/>
            </a:pPr>
            <a:r>
              <a:rPr lang="ru-RU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 Москву Есенин приехал простодушным, весёлым парнем, ему было всего </a:t>
            </a:r>
            <a:r>
              <a:rPr lang="ru-RU" sz="1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17 лет</a:t>
            </a:r>
            <a:r>
              <a:rPr lang="ru-RU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Спустя </a:t>
            </a:r>
            <a:r>
              <a:rPr lang="ru-RU" sz="1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год, он </a:t>
            </a:r>
            <a:r>
              <a:rPr lang="ru-RU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влюбляется </a:t>
            </a:r>
            <a:r>
              <a:rPr lang="ru-RU" sz="1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 Анну.</a:t>
            </a:r>
            <a:endParaRPr lang="ru-RU" sz="19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just" eaLnBrk="1" fontAlgn="auto" hangingPunct="1">
              <a:spcBef>
                <a:spcPct val="50000"/>
              </a:spcBef>
              <a:buFont typeface="Wingdings 2" pitchFamily="18" charset="2"/>
              <a:buNone/>
              <a:defRPr/>
            </a:pPr>
            <a:r>
              <a:rPr lang="ru-RU" sz="1900" dirty="0">
                <a:latin typeface="Times New Roman" pitchFamily="18" charset="0"/>
              </a:rPr>
              <a:t>Она работает вместе с ним корректором в типографии. С 1913 года живут гражданским браком. </a:t>
            </a:r>
            <a:r>
              <a:rPr lang="ru-RU" sz="1900" dirty="0" smtClean="0">
                <a:latin typeface="Times New Roman" pitchFamily="18" charset="0"/>
              </a:rPr>
              <a:t>  В 1914 год</a:t>
            </a:r>
            <a:r>
              <a:rPr lang="ru-RU" sz="1900" dirty="0">
                <a:latin typeface="Times New Roman" pitchFamily="18" charset="0"/>
              </a:rPr>
              <a:t>, у них рождается сын Юрий. Но Есенина больше заботила карьера. </a:t>
            </a:r>
            <a:r>
              <a:rPr lang="ru-RU" sz="1900" dirty="0">
                <a:latin typeface="Times New Roman" pitchFamily="18" charset="0"/>
              </a:rPr>
              <a:t>Он оставляет семью и уезжает искать счастья в Петроград. </a:t>
            </a:r>
            <a:r>
              <a:rPr lang="ru-RU" sz="1900" dirty="0" smtClean="0">
                <a:latin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</a:rPr>
              <a:t>Посвящен стих «</a:t>
            </a:r>
            <a:r>
              <a:rPr lang="ru-RU" sz="1900" i="1" dirty="0" smtClean="0">
                <a:latin typeface="Times New Roman" pitchFamily="18" charset="0"/>
              </a:rPr>
              <a:t>Гаснут </a:t>
            </a:r>
            <a:r>
              <a:rPr lang="ru-RU" sz="1900" i="1" dirty="0" smtClean="0">
                <a:latin typeface="Times New Roman" pitchFamily="18" charset="0"/>
              </a:rPr>
              <a:t>красные крылья заката»</a:t>
            </a:r>
            <a:endParaRPr lang="ru-RU" sz="1900" i="1" dirty="0">
              <a:latin typeface="Times New Roman" pitchFamily="18" charset="0"/>
            </a:endParaRPr>
          </a:p>
          <a:p>
            <a:pPr eaLnBrk="1" fontAlgn="auto" hangingPunct="1">
              <a:buFont typeface="Wingdings 2" charset="2"/>
              <a:buChar char=""/>
              <a:defRPr/>
            </a:pPr>
            <a:endParaRPr lang="ru-RU" dirty="0"/>
          </a:p>
        </p:txBody>
      </p:sp>
      <p:pic>
        <p:nvPicPr>
          <p:cNvPr id="6148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03517">
            <a:off x="572423" y="1144952"/>
            <a:ext cx="2700165" cy="34641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67544" y="260648"/>
            <a:ext cx="8496621" cy="792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Изряднова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Анна Романовна</a:t>
            </a:r>
            <a:endParaRPr lang="ru-RU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05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Текст 3"/>
          <p:cNvSpPr>
            <a:spLocks noGrp="1"/>
          </p:cNvSpPr>
          <p:nvPr>
            <p:ph type="body" sz="half" idx="2"/>
          </p:nvPr>
        </p:nvSpPr>
        <p:spPr>
          <a:xfrm>
            <a:off x="4139952" y="980802"/>
            <a:ext cx="4680519" cy="3643313"/>
          </a:xfrm>
        </p:spPr>
        <p:txBody>
          <a:bodyPr>
            <a:normAutofit/>
          </a:bodyPr>
          <a:lstStyle/>
          <a:p>
            <a:pPr marL="0" indent="0" algn="just" eaLnBrk="1" hangingPunct="1">
              <a:buFont typeface="Wingdings 2" pitchFamily="18" charset="2"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 женщина очень любила меня»- писал С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Есенин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1920 году познакомились с Есениным. Она была поэтесса и переводчица.</a:t>
            </a:r>
          </a:p>
          <a:p>
            <a:pPr marL="0" indent="0" algn="just" eaLnBrk="1" hangingPunct="1">
              <a:buFont typeface="Wingdings 2" pitchFamily="18" charset="2"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посвящено стихотворение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Font typeface="Wingdings 2" pitchFamily="18" charset="2"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Не жалею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зову, не плачу»</a:t>
            </a:r>
          </a:p>
          <a:p>
            <a:pPr marL="0" indent="0" algn="just" eaLnBrk="1" hangingPunct="1">
              <a:buFont typeface="Wingdings 2" pitchFamily="18" charset="2"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12.05.1924 родился сын  Александр.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altLang="ru-RU" dirty="0" smtClean="0"/>
          </a:p>
        </p:txBody>
      </p:sp>
      <p:pic>
        <p:nvPicPr>
          <p:cNvPr id="5" name="Pictur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72093">
            <a:off x="510379" y="1037612"/>
            <a:ext cx="2483884" cy="1801240"/>
          </a:xfrm>
          <a:noFill/>
        </p:spPr>
      </p:pic>
      <p:pic>
        <p:nvPicPr>
          <p:cNvPr id="9221" name="Рисунок 7" descr="http://tse1.mm.bing.net/th?&amp;id=OIP.M03cd4898e8d3baa423a43ed99187fdddo0&amp;w=280&amp;h=192&amp;c=0&amp;pid=1.9&amp;rs=0&amp;p=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6051">
            <a:off x="966319" y="2608048"/>
            <a:ext cx="2640317" cy="212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323850" y="188640"/>
            <a:ext cx="8496621" cy="792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Надежда Давыдовна </a:t>
            </a:r>
            <a:r>
              <a:rPr lang="ru-RU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Вольпина</a:t>
            </a: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(1900-1998)</a:t>
            </a:r>
            <a:endParaRPr lang="ru-RU" sz="2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30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42925" y="1405142"/>
            <a:ext cx="5472607" cy="3824058"/>
          </a:xfrm>
        </p:spPr>
        <p:txBody>
          <a:bodyPr rtlCol="0">
            <a:noAutofit/>
          </a:bodyPr>
          <a:lstStyle/>
          <a:p>
            <a:pPr marL="0" indent="0" algn="just" eaLnBrk="1" hangingPunct="1">
              <a:buFont typeface="Wingdings 2" pitchFamily="18" charset="2"/>
              <a:buNone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Зимой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Есенин жил 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Батуме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 был  влюблён в  молодую учительницу русского языка 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Тальян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Font typeface="Wingdings 2" pitchFamily="18" charset="2"/>
              <a:buNone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Font typeface="Wingdings 2" pitchFamily="18" charset="2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Шаганэ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моя, Шаганэ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algn="just" eaLnBrk="1" hangingPunct="1">
              <a:buFont typeface="Wingdings 2" pitchFamily="18" charset="2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я с севера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 eaLnBrk="1" hangingPunct="1">
              <a:buFont typeface="Wingdings 2" pitchFamily="18" charset="2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 рассказать тебе поле,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Font typeface="Wingdings 2" pitchFamily="18" charset="2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волнистую рожь при луне. </a:t>
            </a:r>
          </a:p>
          <a:p>
            <a:pPr marL="0" indent="0" algn="just" eaLnBrk="1" hangingPunct="1">
              <a:buFont typeface="Wingdings 2" pitchFamily="18" charset="2"/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Там, на севере, девушка тоже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 eaLnBrk="1" hangingPunct="1">
              <a:buFont typeface="Wingdings 2" pitchFamily="18" charset="2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тебя она страшно похожа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 eaLnBrk="1" hangingPunct="1">
              <a:buFont typeface="Wingdings 2" pitchFamily="18" charset="2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думает обо мне…</a:t>
            </a:r>
          </a:p>
          <a:p>
            <a:pPr eaLnBrk="1" fontAlgn="auto" hangingPunct="1">
              <a:lnSpc>
                <a:spcPct val="80000"/>
              </a:lnSpc>
              <a:buFontTx/>
              <a:buNone/>
              <a:defRPr/>
            </a:pPr>
            <a:endParaRPr lang="ru-RU" altLang="ru-RU" sz="1050" b="1" dirty="0" smtClean="0">
              <a:solidFill>
                <a:srgbClr val="FFFF00"/>
              </a:solidFill>
            </a:endParaRPr>
          </a:p>
          <a:p>
            <a:pPr eaLnBrk="1" fontAlgn="auto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100" b="1" dirty="0" smtClean="0">
                <a:solidFill>
                  <a:srgbClr val="FFFF00"/>
                </a:solidFill>
              </a:rPr>
              <a:t>     	</a:t>
            </a:r>
            <a:endParaRPr lang="ru-RU" altLang="ru-RU" sz="600" b="1" i="1" dirty="0" smtClean="0"/>
          </a:p>
        </p:txBody>
      </p:sp>
      <p:pic>
        <p:nvPicPr>
          <p:cNvPr id="1187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6231">
            <a:off x="59970" y="870531"/>
            <a:ext cx="2942457" cy="383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323850" y="188640"/>
            <a:ext cx="8496621" cy="792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Шагандухт</a:t>
            </a:r>
            <a:r>
              <a:rPr lang="ru-R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(Шагане)  </a:t>
            </a:r>
            <a:r>
              <a:rPr lang="ru-RU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Нерсесовна</a:t>
            </a:r>
            <a:r>
              <a:rPr lang="ru-R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Тальян</a:t>
            </a:r>
            <a:r>
              <a:rPr lang="ru-R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(в замужестве </a:t>
            </a:r>
            <a:r>
              <a:rPr lang="ru-RU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Тертерян</a:t>
            </a:r>
            <a:r>
              <a:rPr lang="ru-R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(1900-1976)</a:t>
            </a:r>
            <a:endParaRPr lang="ru-RU"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836712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Цикл «Персидские мотивы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включает 16 стихотворений о любви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997624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Текст 3"/>
          <p:cNvSpPr>
            <a:spLocks noGrp="1"/>
          </p:cNvSpPr>
          <p:nvPr>
            <p:ph type="body" sz="half" idx="2"/>
          </p:nvPr>
        </p:nvSpPr>
        <p:spPr>
          <a:xfrm>
            <a:off x="3275856" y="914400"/>
            <a:ext cx="5410944" cy="3810744"/>
          </a:xfrm>
        </p:spPr>
        <p:txBody>
          <a:bodyPr/>
          <a:lstStyle/>
          <a:p>
            <a:pPr marL="0" indent="0" algn="just" eaLnBrk="1" hangingPunct="1">
              <a:buFont typeface="Wingdings 2" pitchFamily="18" charset="2"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марте 1925 пишет в письме «Милая Галя! Вы мне близки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но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не люблю вас как женщину»</a:t>
            </a:r>
          </a:p>
          <a:p>
            <a:pPr marL="0" indent="0" algn="just" eaLnBrk="1" hangingPunct="1">
              <a:buFont typeface="Wingdings 2" pitchFamily="18" charset="2"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декабря 1926 года на могиле Есенина Ваганьковского кладбища она покончила жизнь самоубийством. Они похоронены рядом.            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 посвящено стихотворение: «Я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помню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любимая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помню 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Сиянье твоих  волос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67544" y="260648"/>
            <a:ext cx="8496621" cy="792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Галина Артуровна </a:t>
            </a:r>
            <a:r>
              <a:rPr lang="ru-RU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Бениславская</a:t>
            </a: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(1897-1926)</a:t>
            </a:r>
            <a:endParaRPr lang="ru-RU" sz="2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Рисунок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3"/>
            <a:ext cx="191612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86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Объект 6"/>
          <p:cNvSpPr>
            <a:spLocks noGrp="1"/>
          </p:cNvSpPr>
          <p:nvPr>
            <p:ph sz="half" idx="2"/>
          </p:nvPr>
        </p:nvSpPr>
        <p:spPr>
          <a:xfrm>
            <a:off x="3419872" y="980803"/>
            <a:ext cx="5366941" cy="5419998"/>
          </a:xfrm>
        </p:spPr>
        <p:txBody>
          <a:bodyPr rtlCol="0">
            <a:normAutofit fontScale="40000" lnSpcReduction="20000"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6000" dirty="0">
                <a:latin typeface="Times New Roman" pitchFamily="18" charset="0"/>
              </a:rPr>
              <a:t>В 1922 году  вышла замуж за Есенина. 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6000" dirty="0">
                <a:latin typeface="Times New Roman" pitchFamily="18" charset="0"/>
              </a:rPr>
              <a:t>В августе 1923 – развод.</a:t>
            </a:r>
          </a:p>
          <a:p>
            <a:pPr algn="just"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altLang="ru-RU" sz="2500" dirty="0" smtClean="0">
              <a:latin typeface="Times New Roman" pitchFamily="18" charset="0"/>
            </a:endParaRPr>
          </a:p>
          <a:p>
            <a:pPr algn="just"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6000" i="1" dirty="0" smtClean="0">
                <a:latin typeface="Times New Roman" pitchFamily="18" charset="0"/>
              </a:rPr>
              <a:t>«</a:t>
            </a:r>
            <a:r>
              <a:rPr lang="ru-RU" altLang="ru-RU" sz="6000" i="1" dirty="0" smtClean="0">
                <a:latin typeface="Times New Roman" pitchFamily="18" charset="0"/>
              </a:rPr>
              <a:t>Не гляди на её запястья</a:t>
            </a:r>
          </a:p>
          <a:p>
            <a:pPr algn="just"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6000" i="1" dirty="0" smtClean="0">
                <a:latin typeface="Times New Roman" pitchFamily="18" charset="0"/>
              </a:rPr>
              <a:t>И с </a:t>
            </a:r>
            <a:r>
              <a:rPr lang="ru-RU" altLang="ru-RU" sz="6000" i="1" dirty="0" err="1" smtClean="0">
                <a:latin typeface="Times New Roman" pitchFamily="18" charset="0"/>
              </a:rPr>
              <a:t>плечей</a:t>
            </a:r>
            <a:r>
              <a:rPr lang="ru-RU" altLang="ru-RU" sz="6000" i="1" dirty="0" smtClean="0">
                <a:latin typeface="Times New Roman" pitchFamily="18" charset="0"/>
              </a:rPr>
              <a:t> её льющийся шёлк.</a:t>
            </a:r>
          </a:p>
          <a:p>
            <a:pPr algn="just"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6000" i="1" dirty="0" smtClean="0">
                <a:latin typeface="Times New Roman" pitchFamily="18" charset="0"/>
              </a:rPr>
              <a:t>Я искал в этой женщине счастья,</a:t>
            </a:r>
          </a:p>
          <a:p>
            <a:pPr algn="just"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6000" i="1" dirty="0" smtClean="0">
                <a:latin typeface="Times New Roman" pitchFamily="18" charset="0"/>
              </a:rPr>
              <a:t>А нечаянно гибель нашёл.</a:t>
            </a:r>
          </a:p>
          <a:p>
            <a:pPr algn="just"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6000" i="1" dirty="0" smtClean="0">
                <a:latin typeface="Times New Roman" pitchFamily="18" charset="0"/>
              </a:rPr>
              <a:t>Я не знал, что любовь – зараза,</a:t>
            </a:r>
          </a:p>
          <a:p>
            <a:pPr algn="just"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6000" i="1" dirty="0" smtClean="0">
                <a:latin typeface="Times New Roman" pitchFamily="18" charset="0"/>
              </a:rPr>
              <a:t>Я не знал, что любовь – чума.</a:t>
            </a:r>
          </a:p>
          <a:p>
            <a:pPr algn="just"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6000" i="1" dirty="0" smtClean="0">
                <a:latin typeface="Times New Roman" pitchFamily="18" charset="0"/>
              </a:rPr>
              <a:t>Подошла и прищуренным глазом</a:t>
            </a:r>
          </a:p>
          <a:p>
            <a:pPr algn="just"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6000" i="1" dirty="0" smtClean="0">
                <a:latin typeface="Times New Roman" pitchFamily="18" charset="0"/>
              </a:rPr>
              <a:t>Хулигана свела с ума»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altLang="ru-RU" sz="4400" b="1" i="1" dirty="0" smtClean="0">
              <a:latin typeface="Times New Roman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altLang="ru-RU" sz="4400" b="1" i="1" dirty="0" smtClean="0">
              <a:latin typeface="Times New Roman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altLang="ru-RU" sz="2400" b="1" i="1" dirty="0" smtClean="0">
              <a:latin typeface="Times New Roman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altLang="ru-RU" sz="4200" b="1" i="1" dirty="0" smtClean="0">
              <a:latin typeface="Times New Roman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altLang="ru-RU" sz="4200" b="1" i="1" dirty="0">
              <a:latin typeface="Times New Roman" pitchFamily="18" charset="0"/>
            </a:endParaRPr>
          </a:p>
          <a:p>
            <a:pPr eaLnBrk="1" fontAlgn="auto" hangingPunct="1">
              <a:buFont typeface="Wingdings 2" charset="2"/>
              <a:buChar char=""/>
              <a:defRPr/>
            </a:pPr>
            <a:endParaRPr lang="ru-RU" altLang="ru-RU" b="1" dirty="0" smtClean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553288" y="188640"/>
            <a:ext cx="8496621" cy="792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Айседора Дункан (1877-1927)</a:t>
            </a:r>
            <a:endParaRPr lang="ru-RU" sz="2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9" descr="айседора Дунк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764704"/>
            <a:ext cx="2553720" cy="4043144"/>
          </a:xfrm>
          <a:prstGeom prst="rect">
            <a:avLst/>
          </a:prstGeom>
          <a:noFill/>
          <a:ln w="57150" cmpd="thickThin" algn="ctr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67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«Я искал в этой женщине счастья…»</a:t>
            </a:r>
            <a:b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Айседора Дункан и Сергей Есенин</a:t>
            </a:r>
          </a:p>
        </p:txBody>
      </p:sp>
      <p:pic>
        <p:nvPicPr>
          <p:cNvPr id="108553" name="Picture 9" descr="айседора Дункан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80" y="1406714"/>
            <a:ext cx="1547950" cy="2450772"/>
          </a:xfrm>
          <a:noFill/>
          <a:ln w="57150" cmpd="thickThin" algn="ctr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54" name="Picture 10" descr="Айседора дункан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4005064"/>
            <a:ext cx="2886596" cy="2289995"/>
          </a:xfrm>
          <a:ln w="57150" cmpd="thinThick">
            <a:solidFill>
              <a:srgbClr val="000000"/>
            </a:solidFill>
          </a:ln>
        </p:spPr>
      </p:pic>
      <p:pic>
        <p:nvPicPr>
          <p:cNvPr id="108566" name="Picture 22" descr="Ирма Дункан, Айседора и Есени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872" y="3916153"/>
            <a:ext cx="1892300" cy="2303462"/>
          </a:xfrm>
          <a:prstGeom prst="rect">
            <a:avLst/>
          </a:prstGeom>
          <a:noFill/>
          <a:ln w="38100" cmpd="dbl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68" name="Picture 24" descr="С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927" y="3931821"/>
            <a:ext cx="1593974" cy="2332197"/>
          </a:xfrm>
          <a:prstGeom prst="rect">
            <a:avLst/>
          </a:prstGeom>
          <a:noFill/>
          <a:ln w="38100" cmpd="dbl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71" name="Rectangle 27"/>
          <p:cNvSpPr>
            <a:spLocks noChangeArrowheads="1"/>
          </p:cNvSpPr>
          <p:nvPr/>
        </p:nvSpPr>
        <p:spPr bwMode="auto">
          <a:xfrm>
            <a:off x="1789042" y="1354828"/>
            <a:ext cx="537524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i="1" dirty="0"/>
              <a:t>«В первом часу ночи приехала Дункан,- вспоминал </a:t>
            </a:r>
            <a:r>
              <a:rPr lang="ru-RU" altLang="ru-RU" sz="1600" i="1" dirty="0" err="1"/>
              <a:t>Мариенгоф</a:t>
            </a:r>
            <a:r>
              <a:rPr lang="ru-RU" altLang="ru-RU" sz="1600" i="1" dirty="0"/>
              <a:t>, - Красный; мягкими складками льющийся хитон, красные, с отблеском меди, волосы; большое тело, ступающее легко и мягко. Она обвела комнату глазами, похожими на блюдца из синего фаянса, и остановила их на Есенине. Маленький, нежный рот ему улыбался. </a:t>
            </a:r>
            <a:r>
              <a:rPr lang="ru-RU" altLang="ru-RU" sz="1600" i="1" dirty="0" smtClean="0"/>
              <a:t>Айседора  легла </a:t>
            </a:r>
            <a:r>
              <a:rPr lang="ru-RU" altLang="ru-RU" sz="1600" i="1" dirty="0"/>
              <a:t>на диван, а Есенин у её ног. Она окунула руку в его кудри и сказала: «</a:t>
            </a:r>
            <a:r>
              <a:rPr lang="en-US" altLang="ru-RU" sz="1600" i="1" dirty="0" err="1"/>
              <a:t>Solotaia</a:t>
            </a:r>
            <a:r>
              <a:rPr lang="en-US" altLang="ru-RU" sz="1600" i="1" dirty="0"/>
              <a:t> </a:t>
            </a:r>
            <a:r>
              <a:rPr lang="en-US" altLang="ru-RU" sz="1600" i="1" dirty="0" err="1"/>
              <a:t>golova</a:t>
            </a:r>
            <a:r>
              <a:rPr lang="ru-RU" altLang="ru-RU" sz="1600" i="1" dirty="0"/>
              <a:t>!». Потом, поцеловала его в губы: “</a:t>
            </a:r>
            <a:r>
              <a:rPr lang="en-US" altLang="ru-RU" sz="1600" i="1" dirty="0"/>
              <a:t>Angel</a:t>
            </a:r>
            <a:r>
              <a:rPr lang="ru-RU" altLang="ru-RU" sz="1600" i="1" dirty="0"/>
              <a:t>!”…  В четвёртом часу утра </a:t>
            </a:r>
            <a:r>
              <a:rPr lang="ru-RU" altLang="ru-RU" sz="1600" i="1" dirty="0" err="1"/>
              <a:t>Изадора</a:t>
            </a:r>
            <a:r>
              <a:rPr lang="ru-RU" altLang="ru-RU" sz="1600" i="1" dirty="0"/>
              <a:t> и Есенин уехали»</a:t>
            </a:r>
          </a:p>
        </p:txBody>
      </p:sp>
      <p:sp>
        <p:nvSpPr>
          <p:cNvPr id="108572" name="Rectangle 28"/>
          <p:cNvSpPr>
            <a:spLocks noChangeArrowheads="1"/>
          </p:cNvSpPr>
          <p:nvPr/>
        </p:nvSpPr>
        <p:spPr bwMode="auto">
          <a:xfrm>
            <a:off x="358775" y="1013618"/>
            <a:ext cx="7885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Знаменитая американская балерина приехала в Россию летом 1921 года.   </a:t>
            </a:r>
          </a:p>
        </p:txBody>
      </p:sp>
      <p:pic>
        <p:nvPicPr>
          <p:cNvPr id="108575" name="Picture 31" descr="Дункан и Есенин"/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6296" y="1380331"/>
            <a:ext cx="1737755" cy="2403919"/>
          </a:xfrm>
          <a:noFill/>
          <a:ln w="38100" cmpd="dbl" algn="ctr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1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Объект 12" descr="https://content.foto.my.mail.ru/community/sergeiesenin/1196/h-1211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190325">
            <a:off x="294710" y="749498"/>
            <a:ext cx="2538024" cy="2089342"/>
          </a:xfrm>
        </p:spPr>
      </p:pic>
      <p:sp>
        <p:nvSpPr>
          <p:cNvPr id="26627" name="Объект 7"/>
          <p:cNvSpPr>
            <a:spLocks noGrp="1"/>
          </p:cNvSpPr>
          <p:nvPr>
            <p:ph sz="half" idx="2"/>
          </p:nvPr>
        </p:nvSpPr>
        <p:spPr>
          <a:xfrm>
            <a:off x="3347864" y="764704"/>
            <a:ext cx="5400600" cy="4591050"/>
          </a:xfrm>
        </p:spPr>
        <p:txBody>
          <a:bodyPr rtlCol="0">
            <a:normAutofit fontScale="25000" lnSpcReduction="20000"/>
          </a:bodyPr>
          <a:lstStyle/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altLang="ru-RU" sz="9600" dirty="0" smtClean="0">
                <a:latin typeface="Times New Roman" pitchFamily="18" charset="0"/>
              </a:rPr>
              <a:t>В августе 1923 года Есенин встретил  актрису Московского Камерного театра.  </a:t>
            </a:r>
            <a:r>
              <a:rPr lang="ru-RU" altLang="ru-RU" sz="9600" dirty="0" smtClean="0">
                <a:latin typeface="Times New Roman" pitchFamily="18" charset="0"/>
              </a:rPr>
              <a:t>Она стала счастливой соперницей Дункан</a:t>
            </a:r>
            <a:r>
              <a:rPr lang="ru-RU" altLang="ru-RU" sz="9600" dirty="0" smtClean="0">
                <a:latin typeface="Times New Roman" pitchFamily="18" charset="0"/>
              </a:rPr>
              <a:t>. </a:t>
            </a:r>
            <a:r>
              <a:rPr lang="ru-RU" altLang="ru-RU" sz="9600" dirty="0" smtClean="0">
                <a:latin typeface="Times New Roman" pitchFamily="18" charset="0"/>
              </a:rPr>
              <a:t>Именно Августе Есенин посвятил 7 стихотворений из знаменитого цикла </a:t>
            </a:r>
            <a:r>
              <a:rPr lang="ru-RU" altLang="ru-RU" sz="9600" dirty="0" smtClean="0">
                <a:latin typeface="Times New Roman" pitchFamily="18" charset="0"/>
              </a:rPr>
              <a:t>"</a:t>
            </a:r>
            <a:r>
              <a:rPr lang="ru-RU" altLang="ru-RU" sz="9600" dirty="0" smtClean="0">
                <a:latin typeface="Times New Roman" pitchFamily="18" charset="0"/>
              </a:rPr>
              <a:t>Любовь хулигана"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altLang="ru-RU" sz="9600" dirty="0" smtClean="0">
                <a:latin typeface="Times New Roman" pitchFamily="18" charset="0"/>
              </a:rPr>
              <a:t>«Заметался пожар голубой» «Мне грустно на тебя смотреть», «Дорогая сядем рядом», «Пускай ты выпита другим</a:t>
            </a:r>
            <a:r>
              <a:rPr lang="ru-RU" altLang="ru-RU" sz="9600" dirty="0" smtClean="0">
                <a:latin typeface="Times New Roman" pitchFamily="18" charset="0"/>
              </a:rPr>
              <a:t>», </a:t>
            </a:r>
            <a:r>
              <a:rPr lang="ru-RU" alt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такая ж простая, как </a:t>
            </a:r>
            <a:r>
              <a:rPr lang="ru-RU" alt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все»</a:t>
            </a:r>
            <a:endParaRPr lang="ru-RU" altLang="ru-RU" sz="96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buFont typeface="Wingdings 2" charset="2"/>
              <a:buChar char=""/>
              <a:defRPr/>
            </a:pPr>
            <a:endParaRPr lang="ru-RU" altLang="ru-RU" dirty="0" smtClean="0"/>
          </a:p>
        </p:txBody>
      </p:sp>
      <p:pic>
        <p:nvPicPr>
          <p:cNvPr id="13317" name="Picture 7" descr="Августа Миклашевская. Сергей  Есенин «Пускай ты выпита другим…».jpg">
            <a:hlinkClick r:id="rId3" tooltip="Августа Миклашевская. Сергей  Есенин «Пускай ты выпита другим…».jpg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9240">
            <a:off x="598732" y="2939139"/>
            <a:ext cx="2511026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67544" y="188640"/>
            <a:ext cx="8496621" cy="792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 </a:t>
            </a:r>
            <a:r>
              <a:rPr lang="ru-RU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Миклашевская</a:t>
            </a: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(1891-1977)</a:t>
            </a:r>
            <a:endParaRPr lang="ru-RU" sz="2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54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596207" y="1004675"/>
            <a:ext cx="5224264" cy="3240360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80000"/>
              </a:lnSpc>
              <a:buFontTx/>
              <a:buNone/>
              <a:defRPr/>
            </a:pPr>
            <a:r>
              <a:rPr lang="ru-RU" altLang="ru-RU" dirty="0" smtClean="0"/>
              <a:t>     	</a:t>
            </a:r>
            <a:r>
              <a:rPr lang="ru-RU" altLang="ru-RU" sz="2000" dirty="0" smtClean="0">
                <a:latin typeface="Times New Roman" pitchFamily="18" charset="0"/>
              </a:rPr>
              <a:t>Она была младше Есенина на 5 лет. 18 октября 1925 года состоялась регистрация брака с </a:t>
            </a:r>
            <a:r>
              <a:rPr lang="ru-RU" altLang="ru-RU" sz="2000" dirty="0" err="1" smtClean="0">
                <a:latin typeface="Times New Roman" pitchFamily="18" charset="0"/>
              </a:rPr>
              <a:t>С.А.Толстой</a:t>
            </a:r>
            <a:r>
              <a:rPr lang="ru-RU" altLang="ru-RU" sz="2000" dirty="0" smtClean="0">
                <a:latin typeface="Times New Roman" pitchFamily="18" charset="0"/>
              </a:rPr>
              <a:t>.</a:t>
            </a:r>
          </a:p>
          <a:p>
            <a:pPr algn="just" eaLnBrk="1" fontAlgn="auto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000" dirty="0" smtClean="0">
                <a:latin typeface="Times New Roman" pitchFamily="18" charset="0"/>
              </a:rPr>
              <a:t>     	Софья Толстая - еще одна несбывшаяся надежда Есенина создать семью. </a:t>
            </a:r>
          </a:p>
          <a:p>
            <a:pPr algn="just" eaLnBrk="1" fontAlgn="auto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000" dirty="0" smtClean="0">
                <a:latin typeface="Times New Roman" pitchFamily="18" charset="0"/>
              </a:rPr>
              <a:t>     	Она очень высокомерная, гордая, требовала соблюдения этикета и беспрекословного повиновения. Эти ее качества никак не сочетались с простотой, великодушием, веселостью, озорным характером Сергея. Вскоре они разошлись. </a:t>
            </a:r>
          </a:p>
        </p:txBody>
      </p:sp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70" y="1004675"/>
            <a:ext cx="236073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323850" y="188640"/>
            <a:ext cx="8496621" cy="792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Софья Андреевна Толстая (1900-1957)</a:t>
            </a:r>
            <a:endParaRPr lang="ru-RU" sz="2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13096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0" name="Picture 32" descr="rai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1178">
            <a:off x="6613331" y="337842"/>
            <a:ext cx="1768223" cy="156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23194">
            <a:off x="1403591" y="357501"/>
            <a:ext cx="1727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0353">
            <a:off x="1173333" y="4852987"/>
            <a:ext cx="1725613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64149">
            <a:off x="398097" y="3589210"/>
            <a:ext cx="15494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Галина Бениславска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635" y="216058"/>
            <a:ext cx="147744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Анна алексеевна сардановская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16007">
            <a:off x="1231900" y="2349500"/>
            <a:ext cx="1401763" cy="163830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айседора Дункан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6944">
            <a:off x="6886940" y="2285357"/>
            <a:ext cx="1390650" cy="1589087"/>
          </a:xfrm>
          <a:prstGeom prst="rect">
            <a:avLst/>
          </a:prstGeom>
          <a:noFill/>
          <a:ln w="57150" cmpd="thickThin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7231">
            <a:off x="5023685" y="4799938"/>
            <a:ext cx="2065455" cy="1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Рисунок 15" descr="http://i.ytimg.com/vi/qkUGw_C2GT0/sddefault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032" y="1689227"/>
            <a:ext cx="3857625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Рисунок 4" descr="http://bkjournal.org/wp-content/uploads/2015/09/road-esenin1-1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86176">
            <a:off x="2804271" y="4736678"/>
            <a:ext cx="2146998" cy="181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2012005" y="3646760"/>
            <a:ext cx="6705600" cy="91889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ru-RU" sz="40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Он искал в этих женщинах </a:t>
            </a:r>
          </a:p>
          <a:p>
            <a:pPr algn="ctr">
              <a:defRPr/>
            </a:pPr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СЧАСТЬЯ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9847">
            <a:off x="7277147" y="4174702"/>
            <a:ext cx="136366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470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4"/>
          <p:cNvSpPr>
            <a:spLocks noGrp="1"/>
          </p:cNvSpPr>
          <p:nvPr>
            <p:ph type="body" sz="half" idx="2"/>
          </p:nvPr>
        </p:nvSpPr>
        <p:spPr>
          <a:xfrm>
            <a:off x="251520" y="483394"/>
            <a:ext cx="5112568" cy="3305646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anose="02020603050405020304" pitchFamily="18" charset="0"/>
              </a:rPr>
              <a:t>                Все </a:t>
            </a:r>
            <a:r>
              <a:rPr lang="ru-RU" altLang="ru-RU" sz="2000" dirty="0" smtClean="0">
                <a:latin typeface="Times New Roman" pitchFamily="18" charset="0"/>
                <a:cs typeface="Times New Roman" panose="02020603050405020304" pitchFamily="18" charset="0"/>
              </a:rPr>
              <a:t>его стихи, посвященные любимым женщинам – это исповедь перед ними, раскрытие самых заветных и сокровенных тайн души поэта. Он так и не нашёл той единственной, любимой женщины с которой мог бы связать свою судьбу. Поэтому то и звучит любовная лирика так печально, так безысходно.</a:t>
            </a:r>
          </a:p>
          <a:p>
            <a:pPr algn="just"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anose="02020603050405020304" pitchFamily="18" charset="0"/>
              </a:rPr>
              <a:t> В этом то и заключается его </a:t>
            </a:r>
            <a:r>
              <a:rPr lang="ru-RU" altLang="ru-RU" sz="2000" i="1" dirty="0" smtClean="0">
                <a:latin typeface="Times New Roman" pitchFamily="18" charset="0"/>
                <a:cs typeface="Times New Roman" panose="02020603050405020304" pitchFamily="18" charset="0"/>
              </a:rPr>
              <a:t>трагедия.</a:t>
            </a:r>
            <a:endParaRPr lang="ru-RU" altLang="ru-RU" sz="2000" b="1" i="1" dirty="0" smtClean="0">
              <a:latin typeface="Times New Roman" pitchFamily="18" charset="0"/>
            </a:endParaRPr>
          </a:p>
          <a:p>
            <a:pPr>
              <a:defRPr/>
            </a:pPr>
            <a:endParaRPr lang="ru-RU" altLang="ru-RU" sz="1600" b="1" dirty="0" smtClean="0"/>
          </a:p>
        </p:txBody>
      </p:sp>
      <p:sp>
        <p:nvSpPr>
          <p:cNvPr id="19461" name="Прямоугольник 2"/>
          <p:cNvSpPr>
            <a:spLocks noChangeArrowheads="1"/>
          </p:cNvSpPr>
          <p:nvPr/>
        </p:nvSpPr>
        <p:spPr bwMode="auto">
          <a:xfrm>
            <a:off x="1905000" y="25908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>
              <a:latin typeface="Tahoma" pitchFamily="34" charset="0"/>
            </a:endParaRPr>
          </a:p>
        </p:txBody>
      </p:sp>
      <p:sp>
        <p:nvSpPr>
          <p:cNvPr id="19462" name="Прямоугольник 3"/>
          <p:cNvSpPr>
            <a:spLocks noChangeArrowheads="1"/>
          </p:cNvSpPr>
          <p:nvPr/>
        </p:nvSpPr>
        <p:spPr bwMode="auto">
          <a:xfrm>
            <a:off x="2286000" y="24130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>
              <a:latin typeface="Tahoma" pitchFamily="34" charset="0"/>
            </a:endParaRPr>
          </a:p>
        </p:txBody>
      </p:sp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7935"/>
            <a:ext cx="3384376" cy="4370129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827584" y="3867814"/>
            <a:ext cx="459046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400" b="1" dirty="0"/>
              <a:t>Слева направо: </a:t>
            </a:r>
            <a:r>
              <a:rPr lang="ru-RU" altLang="ru-RU" sz="1400" b="1" dirty="0" err="1"/>
              <a:t>Н.Вольпин</a:t>
            </a:r>
            <a:r>
              <a:rPr lang="ru-RU" altLang="ru-RU" sz="1400" b="1" dirty="0"/>
              <a:t>, Шаганэ </a:t>
            </a:r>
            <a:r>
              <a:rPr lang="ru-RU" altLang="ru-RU" sz="1400" b="1" dirty="0" err="1"/>
              <a:t>Тальян</a:t>
            </a:r>
            <a:r>
              <a:rPr lang="ru-RU" altLang="ru-RU" sz="1400" b="1" dirty="0"/>
              <a:t>, </a:t>
            </a:r>
            <a:r>
              <a:rPr lang="ru-RU" altLang="ru-RU" sz="1400" b="1" dirty="0" err="1"/>
              <a:t>З.Райх</a:t>
            </a:r>
            <a:r>
              <a:rPr lang="ru-RU" altLang="ru-RU" sz="1400" b="1" dirty="0"/>
              <a:t>, </a:t>
            </a:r>
            <a:r>
              <a:rPr lang="ru-RU" altLang="ru-RU" sz="1400" b="1" dirty="0" err="1"/>
              <a:t>Г.Бениславская</a:t>
            </a:r>
            <a:r>
              <a:rPr lang="ru-RU" altLang="ru-RU" sz="1400" b="1" dirty="0"/>
              <a:t>, </a:t>
            </a:r>
            <a:r>
              <a:rPr lang="ru-RU" altLang="ru-RU" sz="1400" b="1" dirty="0" err="1"/>
              <a:t>А.Миклашевская</a:t>
            </a:r>
            <a:r>
              <a:rPr lang="ru-RU" altLang="ru-RU" sz="1400" b="1" dirty="0"/>
              <a:t>, </a:t>
            </a:r>
            <a:r>
              <a:rPr lang="ru-RU" altLang="ru-RU" sz="1400" b="1" dirty="0" err="1"/>
              <a:t>А.Дункан</a:t>
            </a:r>
            <a:r>
              <a:rPr lang="ru-RU" altLang="ru-RU" sz="1400" b="1" dirty="0"/>
              <a:t>, </a:t>
            </a:r>
            <a:r>
              <a:rPr lang="ru-RU" altLang="ru-RU" sz="1400" b="1" dirty="0" err="1"/>
              <a:t>А.Сардановская</a:t>
            </a:r>
            <a:r>
              <a:rPr lang="ru-RU" altLang="ru-RU" sz="1400" b="1" dirty="0"/>
              <a:t>, </a:t>
            </a:r>
            <a:r>
              <a:rPr lang="ru-RU" altLang="ru-RU" sz="1400" b="1" dirty="0" err="1"/>
              <a:t>Л.Кашина</a:t>
            </a:r>
            <a:r>
              <a:rPr lang="ru-RU" altLang="ru-RU" sz="1400" b="1" dirty="0"/>
              <a:t>, </a:t>
            </a:r>
            <a:r>
              <a:rPr lang="ru-RU" altLang="ru-RU" sz="1400" b="1" dirty="0" err="1"/>
              <a:t>С.Толстая</a:t>
            </a:r>
            <a:r>
              <a:rPr lang="ru-RU" altLang="ru-RU" sz="1400" b="1" dirty="0"/>
              <a:t>, </a:t>
            </a:r>
            <a:r>
              <a:rPr lang="ru-RU" altLang="ru-RU" sz="1400" b="1" dirty="0" err="1"/>
              <a:t>А.Изряднова</a:t>
            </a:r>
            <a:endParaRPr lang="ru-RU" alt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67783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6" name="Picture 6" descr="Есенин 1923год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548680"/>
            <a:ext cx="2435833" cy="3672408"/>
          </a:xfrm>
          <a:ln w="76200" cmpd="tri">
            <a:solidFill>
              <a:srgbClr val="000000"/>
            </a:solidFill>
          </a:ln>
        </p:spPr>
      </p:pic>
      <p:sp>
        <p:nvSpPr>
          <p:cNvPr id="870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347864" y="404664"/>
            <a:ext cx="5400600" cy="4530725"/>
          </a:xfrm>
        </p:spPr>
        <p:txBody>
          <a:bodyPr>
            <a:noAutofit/>
          </a:bodyPr>
          <a:lstStyle/>
          <a:p>
            <a:pPr algn="just" eaLnBrk="1" hangingPunct="1"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первом периоде творчества Сергея Есенина стихи о любви – большая редкость</a:t>
            </a:r>
          </a:p>
          <a:p>
            <a:pPr algn="just" eaLnBrk="1" hangingPunct="1"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– основная тема великолепных «Персидских мотивов» и так называемого «зимнего цикла»</a:t>
            </a:r>
          </a:p>
          <a:p>
            <a:pPr algn="just" eaLnBrk="1" hangingPunct="1"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Отличительные черты есенинской любовной лирики – высокий эмоциональный накал, какая-то безоглядная удаль.</a:t>
            </a:r>
          </a:p>
        </p:txBody>
      </p:sp>
    </p:spTree>
    <p:extLst>
      <p:ext uri="{BB962C8B-B14F-4D97-AF65-F5344CB8AC3E}">
        <p14:creationId xmlns:p14="http://schemas.microsoft.com/office/powerpoint/2010/main" val="149803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Line 13"/>
          <p:cNvSpPr>
            <a:spLocks noChangeShapeType="1"/>
          </p:cNvSpPr>
          <p:nvPr/>
        </p:nvSpPr>
        <p:spPr bwMode="auto">
          <a:xfrm>
            <a:off x="5218113" y="14382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pic>
        <p:nvPicPr>
          <p:cNvPr id="15364" name="Рисунок 20" descr="Рисунок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743075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118046" y="181826"/>
            <a:ext cx="7469151" cy="4895672"/>
            <a:chOff x="1139473" y="427655"/>
            <a:chExt cx="7469151" cy="4895672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1139473" y="427655"/>
              <a:ext cx="7469151" cy="4895672"/>
              <a:chOff x="1439353" y="188768"/>
              <a:chExt cx="7469151" cy="4895672"/>
            </a:xfrm>
          </p:grpSpPr>
          <p:sp>
            <p:nvSpPr>
              <p:cNvPr id="15367" name="Oval 8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1941946" y="3778843"/>
                <a:ext cx="2125998" cy="12954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marL="342900" indent="-3429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179388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lvl="1"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ru-RU" altLang="ru-RU" sz="1800">
                    <a:latin typeface="Times New Roman" pitchFamily="18" charset="0"/>
                  </a:rPr>
                  <a:t>Любовь</a:t>
                </a:r>
              </a:p>
              <a:p>
                <a:pPr lvl="1"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ru-RU" altLang="ru-RU" sz="1800">
                    <a:latin typeface="Times New Roman" pitchFamily="18" charset="0"/>
                  </a:rPr>
                  <a:t> усиливает</a:t>
                </a:r>
              </a:p>
              <a:p>
                <a:pPr lvl="1"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ru-RU" altLang="ru-RU" sz="1800">
                    <a:latin typeface="Times New Roman" pitchFamily="18" charset="0"/>
                  </a:rPr>
                  <a:t> чувство родины</a:t>
                </a:r>
              </a:p>
            </p:txBody>
          </p:sp>
          <p:sp>
            <p:nvSpPr>
              <p:cNvPr id="15368" name="Oval 9">
                <a:hlinkClick r:id="rId4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3922713" y="2009775"/>
                <a:ext cx="1905000" cy="14859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800">
                    <a:latin typeface="Times New Roman" pitchFamily="18" charset="0"/>
                  </a:rPr>
                  <a:t>Яркая 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800">
                    <a:latin typeface="Times New Roman" pitchFamily="18" charset="0"/>
                  </a:rPr>
                  <a:t>образность,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800">
                    <a:latin typeface="Times New Roman" pitchFamily="18" charset="0"/>
                  </a:rPr>
                  <a:t>метафоричность</a:t>
                </a:r>
              </a:p>
            </p:txBody>
          </p:sp>
          <p:sp>
            <p:nvSpPr>
              <p:cNvPr id="15369" name="Oval 10">
                <a:hlinkClick r:id="rId5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7308304" y="2027959"/>
                <a:ext cx="1600200" cy="12954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800">
                    <a:latin typeface="Times New Roman" pitchFamily="18" charset="0"/>
                  </a:rPr>
                  <a:t>Философское 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800">
                    <a:latin typeface="Times New Roman" pitchFamily="18" charset="0"/>
                  </a:rPr>
                  <a:t>звучание</a:t>
                </a:r>
              </a:p>
            </p:txBody>
          </p:sp>
          <p:sp>
            <p:nvSpPr>
              <p:cNvPr id="15370" name="Oval 11">
                <a:hlinkClick r:id="rId6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5218113" y="3789040"/>
                <a:ext cx="1600200" cy="12954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600">
                    <a:latin typeface="Times New Roman" pitchFamily="18" charset="0"/>
                  </a:rPr>
                  <a:t>Углубляется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600">
                    <a:latin typeface="Times New Roman" pitchFamily="18" charset="0"/>
                  </a:rPr>
                  <a:t> психологический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600">
                    <a:latin typeface="Times New Roman" pitchFamily="18" charset="0"/>
                  </a:rPr>
                  <a:t> анализ чувства</a:t>
                </a:r>
              </a:p>
            </p:txBody>
          </p:sp>
          <p:sp>
            <p:nvSpPr>
              <p:cNvPr id="15371" name="Oval 12">
                <a:hlinkClick r:id="rId7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6937533" y="3457575"/>
                <a:ext cx="1676400" cy="12192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800">
                    <a:latin typeface="Times New Roman" pitchFamily="18" charset="0"/>
                  </a:rPr>
                  <a:t>Внутреннее 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800">
                    <a:latin typeface="Times New Roman" pitchFamily="18" charset="0"/>
                  </a:rPr>
                  <a:t>преображение</a:t>
                </a:r>
              </a:p>
            </p:txBody>
          </p:sp>
          <p:sp>
            <p:nvSpPr>
              <p:cNvPr id="15373" name="Line 14"/>
              <p:cNvSpPr>
                <a:spLocks noChangeShapeType="1"/>
              </p:cNvSpPr>
              <p:nvPr/>
            </p:nvSpPr>
            <p:spPr bwMode="auto">
              <a:xfrm flipH="1">
                <a:off x="2779713" y="1285875"/>
                <a:ext cx="838200" cy="838200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5374" name="Line 15"/>
              <p:cNvSpPr>
                <a:spLocks noChangeShapeType="1"/>
              </p:cNvSpPr>
              <p:nvPr/>
            </p:nvSpPr>
            <p:spPr bwMode="auto">
              <a:xfrm flipH="1">
                <a:off x="3036200" y="1331768"/>
                <a:ext cx="1295400" cy="2426965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5375" name="Line 16"/>
              <p:cNvSpPr>
                <a:spLocks noChangeShapeType="1"/>
              </p:cNvSpPr>
              <p:nvPr/>
            </p:nvSpPr>
            <p:spPr bwMode="auto">
              <a:xfrm flipH="1">
                <a:off x="4875213" y="1323975"/>
                <a:ext cx="0" cy="762000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5376" name="Line 17"/>
              <p:cNvSpPr>
                <a:spLocks noChangeShapeType="1"/>
              </p:cNvSpPr>
              <p:nvPr/>
            </p:nvSpPr>
            <p:spPr bwMode="auto">
              <a:xfrm>
                <a:off x="5827712" y="1279814"/>
                <a:ext cx="256455" cy="2499029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5377" name="Line 18"/>
              <p:cNvSpPr>
                <a:spLocks noChangeShapeType="1"/>
              </p:cNvSpPr>
              <p:nvPr/>
            </p:nvSpPr>
            <p:spPr bwMode="auto">
              <a:xfrm>
                <a:off x="6665913" y="1285875"/>
                <a:ext cx="838200" cy="2209800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5378" name="Line 19"/>
              <p:cNvSpPr>
                <a:spLocks noChangeShapeType="1"/>
              </p:cNvSpPr>
              <p:nvPr/>
            </p:nvSpPr>
            <p:spPr bwMode="auto">
              <a:xfrm>
                <a:off x="7199313" y="1285875"/>
                <a:ext cx="609600" cy="762000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5366" name="Oval 7"/>
              <p:cNvSpPr>
                <a:spLocks noChangeArrowheads="1"/>
              </p:cNvSpPr>
              <p:nvPr/>
            </p:nvSpPr>
            <p:spPr bwMode="auto">
              <a:xfrm>
                <a:off x="1439353" y="2009775"/>
                <a:ext cx="1752873" cy="14478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800" dirty="0">
                    <a:latin typeface="Times New Roman" pitchFamily="18" charset="0"/>
                  </a:rPr>
                  <a:t>Гармония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800" dirty="0">
                    <a:latin typeface="Times New Roman" pitchFamily="18" charset="0"/>
                  </a:rPr>
                  <a:t> человеческой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800" dirty="0">
                    <a:latin typeface="Times New Roman" pitchFamily="18" charset="0"/>
                  </a:rPr>
                  <a:t> души и мира</a:t>
                </a:r>
              </a:p>
            </p:txBody>
          </p:sp>
          <p:sp>
            <p:nvSpPr>
              <p:cNvPr id="15365" name="Rectangle 6"/>
              <p:cNvSpPr>
                <a:spLocks noChangeArrowheads="1"/>
              </p:cNvSpPr>
              <p:nvPr/>
            </p:nvSpPr>
            <p:spPr bwMode="auto">
              <a:xfrm>
                <a:off x="3270093" y="188768"/>
                <a:ext cx="4495800" cy="1143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2400">
                    <a:latin typeface="Times New Roman" pitchFamily="18" charset="0"/>
                  </a:rPr>
                  <a:t> </a:t>
                </a:r>
                <a:endParaRPr lang="ru-RU" altLang="ru-RU">
                  <a:latin typeface="Times New Roman" pitchFamily="18" charset="0"/>
                </a:endParaRPr>
              </a:p>
            </p:txBody>
          </p:sp>
        </p:grpSp>
        <p:sp>
          <p:nvSpPr>
            <p:cNvPr id="16407" name="Rectangle 23"/>
            <p:cNvSpPr>
              <a:spLocks noChangeArrowheads="1"/>
            </p:cNvSpPr>
            <p:nvPr/>
          </p:nvSpPr>
          <p:spPr bwMode="auto">
            <a:xfrm>
              <a:off x="2191949" y="739599"/>
              <a:ext cx="5616575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          </a:t>
              </a:r>
              <a:r>
                <a:rPr lang="ru-RU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Стихотворения о любви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865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48414" cy="2784475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ru-RU" altLang="ru-RU" sz="1800" b="1" dirty="0" smtClean="0">
                <a:cs typeface="Trebuchet MS" pitchFamily="34" charset="0"/>
              </a:rPr>
              <a:t/>
            </a:r>
            <a:br>
              <a:rPr lang="ru-RU" altLang="ru-RU" sz="1800" b="1" dirty="0" smtClean="0">
                <a:cs typeface="Trebuchet MS" pitchFamily="34" charset="0"/>
              </a:rPr>
            </a:b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ранних стихах лирики Есенина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таится много красоты и богатства  чувств.</a:t>
            </a:r>
            <a:b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ней поэт проявляет с особой силой свое необыкновенное искусство. </a:t>
            </a:r>
            <a:b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– одна из наивысших ценностей для Есенина.</a:t>
            </a:r>
            <a:b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любви Есенин пишет уже в самых ранних своих стихах, истоки которых – в песенном русском фольклоре (“Подражание песне”, “Ты поила коня из горстей в поводу..” 1910г.) Любовь к женщине – лишь акцент в проявлении чувства любви ко всему земному, любимая часто представлена в образе природы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924944"/>
            <a:ext cx="8280920" cy="1800200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</a:t>
            </a: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поила коня из горстей в поводу,</a:t>
            </a:r>
          </a:p>
          <a:p>
            <a:pPr algn="ctr" eaLnBrk="1" fontAlgn="auto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Отражаясь, берёзы ломались в пруду.</a:t>
            </a:r>
          </a:p>
          <a:p>
            <a:pPr algn="ctr" eaLnBrk="1" fontAlgn="auto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Я смотрел из окошка на синий платок,</a:t>
            </a:r>
          </a:p>
          <a:p>
            <a:pPr algn="ctr" eaLnBrk="1" fontAlgn="auto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Кудри чёрные </a:t>
            </a:r>
            <a:r>
              <a:rPr lang="ru-RU" sz="1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змейно</a:t>
            </a: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трепал ветерок.</a:t>
            </a:r>
          </a:p>
          <a:p>
            <a:pPr algn="ctr" eaLnBrk="1" fontAlgn="auto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Мне хотелось в мерцании пенистых </a:t>
            </a: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струй</a:t>
            </a:r>
            <a:endParaRPr lang="ru-RU" sz="19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С алых губ твоих с болью сорвать поцелуй</a:t>
            </a: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9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19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60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 rot="20878747">
            <a:off x="1272697" y="29706"/>
            <a:ext cx="6742622" cy="5675829"/>
            <a:chOff x="665" y="821"/>
            <a:chExt cx="4239" cy="3326"/>
          </a:xfrm>
        </p:grpSpPr>
        <p:sp>
          <p:nvSpPr>
            <p:cNvPr id="13316" name="Oval 4"/>
            <p:cNvSpPr>
              <a:spLocks noChangeArrowheads="1"/>
            </p:cNvSpPr>
            <p:nvPr/>
          </p:nvSpPr>
          <p:spPr bwMode="auto">
            <a:xfrm rot="163142">
              <a:off x="1919" y="821"/>
              <a:ext cx="1324" cy="978"/>
            </a:xfrm>
            <a:prstGeom prst="ellipse">
              <a:avLst/>
            </a:prstGeom>
            <a:solidFill>
              <a:srgbClr val="FD67A0"/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 dirty="0"/>
                <a:t> «</a:t>
              </a:r>
              <a:r>
                <a:rPr lang="ru-RU" altLang="ru-RU" sz="2000" b="1" dirty="0"/>
                <a:t>Я помню,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 b="1" dirty="0"/>
                <a:t>любимая,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 b="1" dirty="0"/>
                <a:t>помню…»»</a:t>
              </a:r>
            </a:p>
          </p:txBody>
        </p:sp>
        <p:sp>
          <p:nvSpPr>
            <p:cNvPr id="13315" name="Oval 3"/>
            <p:cNvSpPr>
              <a:spLocks noChangeArrowheads="1"/>
            </p:cNvSpPr>
            <p:nvPr/>
          </p:nvSpPr>
          <p:spPr bwMode="auto">
            <a:xfrm rot="18980669">
              <a:off x="951" y="1047"/>
              <a:ext cx="1260" cy="1231"/>
            </a:xfrm>
            <a:prstGeom prst="ellipse">
              <a:avLst/>
            </a:prstGeom>
            <a:solidFill>
              <a:srgbClr val="FD67A0"/>
            </a:solidFill>
            <a:ln w="381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 b="1" dirty="0"/>
                <a:t>«</a:t>
              </a:r>
              <a:r>
                <a:rPr lang="ru-RU" altLang="ru-RU" sz="2000" b="1" dirty="0"/>
                <a:t>Ты такая ж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 b="1" dirty="0"/>
                <a:t>простая,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 b="1" dirty="0"/>
                <a:t>как все,…»</a:t>
              </a:r>
            </a:p>
          </p:txBody>
        </p:sp>
        <p:sp>
          <p:nvSpPr>
            <p:cNvPr id="13317" name="Oval 5"/>
            <p:cNvSpPr>
              <a:spLocks noChangeArrowheads="1"/>
            </p:cNvSpPr>
            <p:nvPr/>
          </p:nvSpPr>
          <p:spPr bwMode="auto">
            <a:xfrm rot="3223900">
              <a:off x="2788" y="1283"/>
              <a:ext cx="1348" cy="1406"/>
            </a:xfrm>
            <a:prstGeom prst="ellipse">
              <a:avLst/>
            </a:prstGeom>
            <a:solidFill>
              <a:srgbClr val="FD67A0"/>
            </a:solidFill>
            <a:ln w="381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 b="1" dirty="0"/>
                <a:t>«Заметался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 b="1" dirty="0"/>
                <a:t> пожар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 b="1" dirty="0"/>
                <a:t>     голубой…</a:t>
              </a:r>
              <a:r>
                <a:rPr lang="ru-RU" altLang="ru-RU" sz="2400" b="1" dirty="0"/>
                <a:t>»</a:t>
              </a:r>
            </a:p>
          </p:txBody>
        </p:sp>
        <p:sp>
          <p:nvSpPr>
            <p:cNvPr id="13318" name="Oval 6"/>
            <p:cNvSpPr>
              <a:spLocks noChangeArrowheads="1"/>
            </p:cNvSpPr>
            <p:nvPr/>
          </p:nvSpPr>
          <p:spPr bwMode="auto">
            <a:xfrm rot="1605957">
              <a:off x="2747" y="2413"/>
              <a:ext cx="1282" cy="1126"/>
            </a:xfrm>
            <a:prstGeom prst="ellipse">
              <a:avLst/>
            </a:prstGeom>
            <a:solidFill>
              <a:srgbClr val="FD67A0"/>
            </a:solidFill>
            <a:ln w="381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 dirty="0">
                  <a:latin typeface="Tahoma" pitchFamily="34" charset="0"/>
                </a:rPr>
                <a:t>       </a:t>
              </a:r>
              <a:r>
                <a:rPr lang="ru-RU" altLang="ru-RU" sz="2000" b="1" dirty="0">
                  <a:cs typeface="Times New Roman" panose="02020603050405020304" pitchFamily="18" charset="0"/>
                </a:rPr>
                <a:t>«Руки милой –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 b="1" dirty="0">
                  <a:cs typeface="Times New Roman" panose="02020603050405020304" pitchFamily="18" charset="0"/>
                </a:rPr>
                <a:t>пара л</a:t>
              </a:r>
              <a:r>
                <a:rPr lang="ru-RU" altLang="ru-RU" sz="2000" b="1" dirty="0" smtClean="0">
                  <a:cs typeface="Times New Roman" panose="02020603050405020304" pitchFamily="18" charset="0"/>
                </a:rPr>
                <a:t>ебедей»</a:t>
              </a:r>
              <a:endParaRPr lang="ru-RU" altLang="ru-RU" sz="2000" b="1" dirty="0">
                <a:cs typeface="Times New Roman" panose="02020603050405020304" pitchFamily="18" charset="0"/>
              </a:endParaRPr>
            </a:p>
          </p:txBody>
        </p:sp>
        <p:sp>
          <p:nvSpPr>
            <p:cNvPr id="13319" name="Oval 7"/>
            <p:cNvSpPr>
              <a:spLocks noChangeArrowheads="1"/>
            </p:cNvSpPr>
            <p:nvPr/>
          </p:nvSpPr>
          <p:spPr bwMode="auto">
            <a:xfrm rot="20772612">
              <a:off x="665" y="2135"/>
              <a:ext cx="1438" cy="999"/>
            </a:xfrm>
            <a:prstGeom prst="ellipse">
              <a:avLst/>
            </a:prstGeom>
            <a:solidFill>
              <a:srgbClr val="FD67A0"/>
            </a:solidFill>
            <a:ln w="381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 b="1" dirty="0"/>
                <a:t>«Не гляди на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 b="1" dirty="0" smtClean="0"/>
                <a:t>меня с </a:t>
              </a:r>
              <a:r>
                <a:rPr lang="ru-RU" altLang="ru-RU" sz="2000" b="1" dirty="0"/>
                <a:t>упрёком</a:t>
              </a:r>
            </a:p>
          </p:txBody>
        </p:sp>
        <p:sp>
          <p:nvSpPr>
            <p:cNvPr id="13320" name="Oval 8"/>
            <p:cNvSpPr>
              <a:spLocks noChangeArrowheads="1"/>
            </p:cNvSpPr>
            <p:nvPr/>
          </p:nvSpPr>
          <p:spPr bwMode="auto">
            <a:xfrm>
              <a:off x="1548" y="2663"/>
              <a:ext cx="1317" cy="1226"/>
            </a:xfrm>
            <a:prstGeom prst="ellipse">
              <a:avLst/>
            </a:prstGeom>
            <a:solidFill>
              <a:srgbClr val="FD67A0"/>
            </a:solidFill>
            <a:ln w="381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 b="1" dirty="0">
                  <a:cs typeface="Times New Roman" panose="02020603050405020304" pitchFamily="18" charset="0"/>
                </a:rPr>
                <a:t>«Шаганэ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 b="1" dirty="0">
                  <a:cs typeface="Times New Roman" panose="02020603050405020304" pitchFamily="18" charset="0"/>
                </a:rPr>
                <a:t>ты моя,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 b="1" dirty="0">
                  <a:cs typeface="Times New Roman" panose="02020603050405020304" pitchFamily="18" charset="0"/>
                </a:rPr>
                <a:t>    Шаганэ!..» </a:t>
              </a:r>
            </a:p>
          </p:txBody>
        </p:sp>
        <p:sp>
          <p:nvSpPr>
            <p:cNvPr id="13321" name="Oval 9"/>
            <p:cNvSpPr>
              <a:spLocks noChangeArrowheads="1"/>
            </p:cNvSpPr>
            <p:nvPr/>
          </p:nvSpPr>
          <p:spPr bwMode="auto">
            <a:xfrm>
              <a:off x="1849" y="1706"/>
              <a:ext cx="1285" cy="1198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 b="1" dirty="0">
                  <a:solidFill>
                    <a:srgbClr val="FFFF00"/>
                  </a:solidFill>
                </a:rPr>
                <a:t> </a:t>
              </a:r>
              <a:r>
                <a:rPr lang="ru-RU" altLang="ru-RU" sz="2400" b="1" dirty="0">
                  <a:solidFill>
                    <a:srgbClr val="FF0000"/>
                  </a:solidFill>
                </a:rPr>
                <a:t>Любовная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 b="1" dirty="0">
                  <a:solidFill>
                    <a:srgbClr val="FF0000"/>
                  </a:solidFill>
                </a:rPr>
                <a:t> лирика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 b="1" dirty="0" err="1">
                  <a:solidFill>
                    <a:srgbClr val="FF0000"/>
                  </a:solidFill>
                </a:rPr>
                <a:t>С.Есенина</a:t>
              </a:r>
              <a:endParaRPr lang="ru-RU" altLang="ru-RU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auto">
            <a:xfrm>
              <a:off x="3128" y="2404"/>
              <a:ext cx="1776" cy="1743"/>
            </a:xfrm>
            <a:custGeom>
              <a:avLst/>
              <a:gdLst>
                <a:gd name="T0" fmla="*/ 0 w 1800"/>
                <a:gd name="T1" fmla="*/ 4 h 2464"/>
                <a:gd name="T2" fmla="*/ 420 w 1800"/>
                <a:gd name="T3" fmla="*/ 4 h 2464"/>
                <a:gd name="T4" fmla="*/ 891 w 1800"/>
                <a:gd name="T5" fmla="*/ 16 h 2464"/>
                <a:gd name="T6" fmla="*/ 972 w 1800"/>
                <a:gd name="T7" fmla="*/ 18 h 24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00" h="2464">
                  <a:moveTo>
                    <a:pt x="0" y="16"/>
                  </a:moveTo>
                  <a:cubicBezTo>
                    <a:pt x="248" y="8"/>
                    <a:pt x="496" y="0"/>
                    <a:pt x="768" y="352"/>
                  </a:cubicBezTo>
                  <a:cubicBezTo>
                    <a:pt x="1040" y="704"/>
                    <a:pt x="1464" y="1792"/>
                    <a:pt x="1632" y="2128"/>
                  </a:cubicBezTo>
                  <a:cubicBezTo>
                    <a:pt x="1800" y="2464"/>
                    <a:pt x="1788" y="2416"/>
                    <a:pt x="1776" y="2368"/>
                  </a:cubicBezTo>
                </a:path>
              </a:pathLst>
            </a:custGeom>
            <a:noFill/>
            <a:ln w="38100" cmpd="sng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3323" name="Oval 11"/>
            <p:cNvSpPr>
              <a:spLocks noChangeArrowheads="1"/>
            </p:cNvSpPr>
            <p:nvPr/>
          </p:nvSpPr>
          <p:spPr bwMode="auto">
            <a:xfrm rot="21154819">
              <a:off x="4296" y="2380"/>
              <a:ext cx="327" cy="1191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5092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>
          <a:xfrm>
            <a:off x="2772344" y="926802"/>
            <a:ext cx="6120135" cy="756245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«Низкий дом с голубыми 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ставнями,</a:t>
            </a:r>
            <a:b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Не 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забыть мне тебя никогда…»</a:t>
            </a:r>
          </a:p>
        </p:txBody>
      </p:sp>
      <p:pic>
        <p:nvPicPr>
          <p:cNvPr id="93195" name="Picture 11" descr="Анна алексеевна сардановская2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746" y="953166"/>
            <a:ext cx="2232792" cy="3614543"/>
          </a:xfrm>
          <a:noFill/>
          <a:ln w="57150" cmpd="thinThick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188640"/>
            <a:ext cx="8496621" cy="792162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Анна Алексеевна </a:t>
            </a:r>
            <a:r>
              <a:rPr lang="ru-RU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Сардановская</a:t>
            </a: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(1896-1921)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(в замужестве </a:t>
            </a:r>
            <a:r>
              <a:rPr lang="ru-RU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Олоновская</a:t>
            </a: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Rectangle 9"/>
          <p:cNvSpPr>
            <a:spLocks noChangeArrowheads="1"/>
          </p:cNvSpPr>
          <p:nvPr/>
        </p:nvSpPr>
        <p:spPr bwMode="auto">
          <a:xfrm>
            <a:off x="323850" y="4010025"/>
            <a:ext cx="4752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93196" name="Rectangle 12"/>
          <p:cNvSpPr>
            <a:spLocks noChangeArrowheads="1"/>
          </p:cNvSpPr>
          <p:nvPr/>
        </p:nvSpPr>
        <p:spPr bwMode="auto">
          <a:xfrm>
            <a:off x="2700337" y="1628800"/>
            <a:ext cx="626415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было  в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детстве в 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1906 году.</a:t>
            </a:r>
          </a:p>
          <a:p>
            <a:pPr algn="just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«доме с голубыми ставнями» Есенин и встретил свою первую любовь, озорную, черноглазую смуглянку Анюту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Сардановскую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пятнадцать лет</a:t>
            </a:r>
          </a:p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Взлюбил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печёнок</a:t>
            </a:r>
          </a:p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 сладко думал, </a:t>
            </a:r>
          </a:p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Лишь уединюсь,</a:t>
            </a:r>
          </a:p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Что я на этой</a:t>
            </a:r>
          </a:p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Лучшей из девчонок,	</a:t>
            </a:r>
          </a:p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Достигнув возраста, женюсь.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477321" y="1304925"/>
            <a:ext cx="4686300" cy="541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endParaRPr lang="ru-RU" altLang="ru-RU" b="1" dirty="0" smtClean="0">
              <a:solidFill>
                <a:srgbClr val="FFFF00"/>
              </a:solidFill>
            </a:endParaRPr>
          </a:p>
          <a:p>
            <a:pPr algn="ctr">
              <a:buFontTx/>
              <a:buNone/>
              <a:defRPr/>
            </a:pPr>
            <a:endParaRPr lang="ru-RU" altLang="ru-RU" sz="2800" b="1" dirty="0" smtClean="0"/>
          </a:p>
        </p:txBody>
      </p:sp>
      <p:pic>
        <p:nvPicPr>
          <p:cNvPr id="10" name="Рисунок 6" descr="http://player.myshared.ru/1183505/data/images/img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61" b="16310"/>
          <a:stretch/>
        </p:blipFill>
        <p:spPr bwMode="auto">
          <a:xfrm rot="350088">
            <a:off x="7656582" y="2803442"/>
            <a:ext cx="1378034" cy="208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8" descr="http://player.myshared.ru/776645/data/images/img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9205">
            <a:off x="2830001" y="2838341"/>
            <a:ext cx="1331685" cy="207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61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Рисунок 10" descr="http://cs4568.vk.me/u21626700/71455120/x_3f7cf9c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5" b="5502"/>
          <a:stretch/>
        </p:blipFill>
        <p:spPr bwMode="auto">
          <a:xfrm rot="998330">
            <a:off x="1943611" y="1537001"/>
            <a:ext cx="2329811" cy="329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TextBox 15"/>
          <p:cNvSpPr txBox="1">
            <a:spLocks noChangeArrowheads="1"/>
          </p:cNvSpPr>
          <p:nvPr/>
        </p:nvSpPr>
        <p:spPr bwMode="auto">
          <a:xfrm>
            <a:off x="7388225" y="1082777"/>
            <a:ext cx="3581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>
              <a:latin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7904" y="1082777"/>
            <a:ext cx="525658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Сгущалась туманная даль…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знаю, зачем я трогал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Перчатки её и шаль»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………………………….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Луна хохотала, как клоун.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сердце хоть прежнего нет,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По-странному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я полон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Наплывом шестнадцати лет.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Расстались мы с ней на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рассвете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загадкой движений и глаз…</a:t>
            </a:r>
          </a:p>
          <a:p>
            <a:pPr marL="274320" indent="-274320" algn="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Анна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Снегина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>
          <a:xfrm>
            <a:off x="799779" y="341040"/>
            <a:ext cx="8496621" cy="792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Кашина Лидия Ивановна  (1886-1937)</a:t>
            </a:r>
            <a:endParaRPr lang="ru-RU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13" descr="Лидия ивановна кашина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211407"/>
            <a:ext cx="2395943" cy="3528391"/>
          </a:xfrm>
          <a:noFill/>
          <a:ln w="38100" cmpd="dbl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4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Прототипы </a:t>
            </a: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Анны </a:t>
            </a:r>
            <a:r>
              <a:rPr lang="ru-RU" sz="3600" dirty="0" err="1" smtClean="0">
                <a:solidFill>
                  <a:srgbClr val="FF0000"/>
                </a:solidFill>
                <a:latin typeface="Monotype Corsiva" pitchFamily="66" charset="0"/>
              </a:rPr>
              <a:t>Снегиной</a:t>
            </a:r>
            <a:endParaRPr lang="ru-RU" sz="3600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1387" name="Picture 11" descr="Лидия ивановна кашина2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0631" y="1412777"/>
            <a:ext cx="2084341" cy="2952328"/>
          </a:xfrm>
          <a:noFill/>
          <a:ln w="38100" cmpd="dbl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8" name="Picture 12" descr="Анна алексеевна сардановская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8144" y="1412776"/>
            <a:ext cx="1949474" cy="2944565"/>
          </a:xfrm>
          <a:ln w="57150" cmpd="thinThick">
            <a:solidFill>
              <a:srgbClr val="000000"/>
            </a:solidFill>
          </a:ln>
        </p:spPr>
      </p:pic>
      <p:sp>
        <p:nvSpPr>
          <p:cNvPr id="6149" name="Text Box 13"/>
          <p:cNvSpPr txBox="1">
            <a:spLocks noChangeArrowheads="1"/>
          </p:cNvSpPr>
          <p:nvPr/>
        </p:nvSpPr>
        <p:spPr bwMode="auto">
          <a:xfrm>
            <a:off x="611188" y="5805488"/>
            <a:ext cx="424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01390" name="Rectangle 14"/>
          <p:cNvSpPr>
            <a:spLocks noChangeArrowheads="1"/>
          </p:cNvSpPr>
          <p:nvPr/>
        </p:nvSpPr>
        <p:spPr bwMode="auto">
          <a:xfrm>
            <a:off x="899592" y="4467545"/>
            <a:ext cx="263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Лидия Ивановна Кашина</a:t>
            </a:r>
          </a:p>
        </p:txBody>
      </p:sp>
      <p:sp>
        <p:nvSpPr>
          <p:cNvPr id="101391" name="Rectangle 15"/>
          <p:cNvSpPr>
            <a:spLocks noChangeArrowheads="1"/>
          </p:cNvSpPr>
          <p:nvPr/>
        </p:nvSpPr>
        <p:spPr bwMode="auto">
          <a:xfrm>
            <a:off x="5508104" y="4467545"/>
            <a:ext cx="3287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Анна Алексеевна </a:t>
            </a:r>
            <a:r>
              <a:rPr lang="ru-RU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Сардановская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99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1096</Words>
  <Application>Microsoft Office PowerPoint</Application>
  <PresentationFormat>Экран (4:3)</PresentationFormat>
  <Paragraphs>164</Paragraphs>
  <Slides>20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В ранних стихах лирики Есенина таится много красоты и богатства  чувств. В ней поэт проявляет с особой силой свое необыкновенное искусство.  Любовь – одна из наивысших ценностей для Есенина.  О любви Есенин пишет уже в самых ранних своих стихах, истоки которых – в песенном русском фольклоре (“Подражание песне”, “Ты поила коня из горстей в поводу..” 1910г.) Любовь к женщине – лишь акцент в проявлении чувства любви ко всему земному, любимая часто представлена в образе природы  </vt:lpstr>
      <vt:lpstr>Презентация PowerPoint</vt:lpstr>
      <vt:lpstr>«Низкий дом с голубыми ставнями, Не забыть мне тебя никогда…»</vt:lpstr>
      <vt:lpstr>Презентация PowerPoint</vt:lpstr>
      <vt:lpstr>Прототипы Анны Снегиной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«Я искал в этой женщине счастья…» Айседора Дункан и Сергей Есенин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43</cp:revision>
  <dcterms:created xsi:type="dcterms:W3CDTF">2016-09-11T18:31:06Z</dcterms:created>
  <dcterms:modified xsi:type="dcterms:W3CDTF">2016-10-09T15:04:08Z</dcterms:modified>
</cp:coreProperties>
</file>