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9" r:id="rId3"/>
    <p:sldId id="258" r:id="rId4"/>
    <p:sldId id="276" r:id="rId5"/>
    <p:sldId id="257" r:id="rId6"/>
    <p:sldId id="260" r:id="rId7"/>
    <p:sldId id="262" r:id="rId8"/>
    <p:sldId id="261" r:id="rId9"/>
    <p:sldId id="264" r:id="rId10"/>
    <p:sldId id="265" r:id="rId11"/>
    <p:sldId id="263" r:id="rId12"/>
    <p:sldId id="266" r:id="rId13"/>
    <p:sldId id="267" r:id="rId14"/>
    <p:sldId id="268" r:id="rId15"/>
    <p:sldId id="259" r:id="rId16"/>
    <p:sldId id="275" r:id="rId17"/>
    <p:sldId id="270" r:id="rId18"/>
    <p:sldId id="277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35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99456-D2E5-4952-8A3B-E45BDD867BDB}" type="datetimeFigureOut">
              <a:rPr lang="ru-RU" smtClean="0"/>
              <a:pPr/>
              <a:t>12.01.2019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737005-ABBA-48FB-B392-4647F2E03A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737005-ABBA-48FB-B392-4647F2E03AE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D69452-52D5-4F59-9A20-462B9A1D9399}" type="datetimeFigureOut">
              <a:rPr lang="ru-RU" smtClean="0"/>
              <a:pPr/>
              <a:t>12.01.2019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2FA10BD-7C51-44A5-B134-A1794658010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miles.33b.ru/smile.103428.html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Родительское собрание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 с родителями </a:t>
            </a:r>
          </a:p>
          <a:p>
            <a:r>
              <a:rPr lang="ru-RU" sz="3200" dirty="0" smtClean="0">
                <a:solidFill>
                  <a:srgbClr val="FF0000"/>
                </a:solidFill>
              </a:rPr>
              <a:t>будущих первоклассников.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Психологическая  готовность ребёнка к </a:t>
            </a:r>
            <a:r>
              <a:rPr lang="ru-RU" sz="4400" dirty="0" smtClean="0"/>
              <a:t>школе в рамках ФГОС</a:t>
            </a:r>
            <a:endParaRPr lang="ru-RU" sz="4400" dirty="0"/>
          </a:p>
        </p:txBody>
      </p:sp>
      <p:pic>
        <p:nvPicPr>
          <p:cNvPr id="4" name="Picture 4" descr="http://im8-tub.yandex.net/i?id=466128836-16-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99002">
            <a:off x="635109" y="4719656"/>
            <a:ext cx="2413840" cy="17467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4067944" y="48691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Подготовила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МОУСОШ №21 города Твери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Спиридонова Елена Аркадьевна</a:t>
            </a:r>
          </a:p>
        </p:txBody>
      </p:sp>
    </p:spTree>
  </p:cSld>
  <p:clrMapOvr>
    <a:masterClrMapping/>
  </p:clrMapOvr>
  <p:transition>
    <p:newsflash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Воображение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2571720"/>
            <a:ext cx="9001156" cy="428628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	Воображение развивается и формируется в течение всей жизни.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	Благодаря воображению дети превращают обыденную жизнь в игру. Фантазия ребёнка наиболее полно проявляется в соответствующих видах творческой деятельности и свидетельствует о наличии у ребёнка задатков к ним.</a:t>
            </a:r>
          </a:p>
          <a:p>
            <a:r>
              <a:rPr lang="ru-RU" b="1" i="1" dirty="0" smtClean="0">
                <a:solidFill>
                  <a:schemeClr val="tx1"/>
                </a:solidFill>
              </a:rPr>
              <a:t>	Одним из проявлений воображения является мечта. Важно, чтобы мечта вызывала у ребёнка стремление к достижению реальной и желаемой цели с помощью собственных усилий.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endParaRPr lang="ru-RU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10" descr="dziewczynka-w-szkole322131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620688"/>
            <a:ext cx="331236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Мелкая моторика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9001156" cy="5143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Свободно владеть карандашом и кистью при разных приёмах рисования.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Изображать в рисунке несколько предметов, объединяя их единым содержанием.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Штриховать или раскрашивать рисунки, не выходя за контуры.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Ориентироваться в тетради в клетку или в линию.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Уметь копировать фразы, простейшие рисунки.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Передавать в рисунке точную форму предмета, пропорции, расположение частей.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im4-tub.yandex.net/i?id=378549257-12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2232248" cy="1859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20813" y="428604"/>
            <a:ext cx="47094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altLang="ru-RU" sz="4000" dirty="0" smtClean="0">
                <a:solidFill>
                  <a:srgbClr val="FF0000"/>
                </a:solidFill>
              </a:rPr>
              <a:t>Советы родителям:</a:t>
            </a:r>
            <a:endParaRPr lang="ru-RU" sz="4000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428736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endParaRPr lang="ru-RU" sz="3600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1340768"/>
            <a:ext cx="64624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0099"/>
                </a:solidFill>
              </a:rPr>
              <a:t>-</a:t>
            </a:r>
            <a:r>
              <a:rPr lang="ru-RU" altLang="ru-RU" sz="2800" b="1" i="1" dirty="0" smtClean="0"/>
              <a:t>Организовывайте в свободное время игры в "Школу". Устраивайте короткие (на 15-20 минут) "уроки" в которых ребенок может играть роль как ученика, так и учителя..</a:t>
            </a:r>
          </a:p>
        </p:txBody>
      </p:sp>
      <p:pic>
        <p:nvPicPr>
          <p:cNvPr id="6" name="Picture 7" descr="sevastopol-nachnite_obuchenie_inostrannomu_yazyku_pryamo_seychas_266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717032"/>
            <a:ext cx="446405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620688"/>
            <a:ext cx="504056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800" i="1" dirty="0" smtClean="0"/>
              <a:t>-</a:t>
            </a:r>
            <a:r>
              <a:rPr lang="ru-RU" altLang="ru-RU" sz="2800" b="1" i="1" dirty="0" smtClean="0"/>
              <a:t>В ходе игры нужно давать ребенку посильные задания, и обязательно хвалить его, если он их выполнил. Делать замечания в процессе игры можно, однако они должны носить характер рекомендаций и побуждать к дальнейшим действиям.</a:t>
            </a:r>
          </a:p>
        </p:txBody>
      </p:sp>
      <p:pic>
        <p:nvPicPr>
          <p:cNvPr id="4" name="Picture 4" descr="%D1%80%D0%B0%D0%B7%D0%B2%D0%B8%D1%82%D0%B8%D0%B5-%D1%80%D0%B5%D0%B1%D0%B5%D0%BD%D0%BA%D0%B0-%D0%BE%D1%82-3-%D0%B4%D0%BE-7-%D0%BC%D0%B8%D0%BD%D0%B8%D0%B0%D1%82%D1%8E%D1%80%D0%B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05064"/>
            <a:ext cx="4248472" cy="231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620688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i="1" dirty="0" smtClean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93148" y="2780928"/>
            <a:ext cx="239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4"/>
            <a:ext cx="457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i="1" dirty="0" smtClean="0">
                <a:solidFill>
                  <a:srgbClr val="000099"/>
                </a:solidFill>
              </a:rPr>
              <a:t>-</a:t>
            </a:r>
            <a:r>
              <a:rPr lang="ru-RU" altLang="ru-RU" sz="2800" b="1" i="1" dirty="0" smtClean="0"/>
              <a:t>Помогайте ребенку преодолевать трудности. Во время совместных занятий каким-нибудь общим делом старайтесь собственным примером показывать, как нужно доводить начатое дело до конца, даже если не все получается.</a:t>
            </a:r>
            <a:endParaRPr lang="ru-RU" sz="2800" b="1" dirty="0"/>
          </a:p>
        </p:txBody>
      </p:sp>
      <p:pic>
        <p:nvPicPr>
          <p:cNvPr id="8" name="Picture 8" descr="i?id=541502732-0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340768"/>
            <a:ext cx="345638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6264696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i="1" dirty="0" smtClean="0"/>
              <a:t>-</a:t>
            </a:r>
            <a:r>
              <a:rPr lang="ru-RU" altLang="ru-RU" sz="2800" b="1" i="1" dirty="0" smtClean="0"/>
              <a:t>Читайте ребенку книги и беседуйте с ним. После прочтения книги, не откладывайте ее сразу в сторону, задайте малышу несколько вопросов по содержанию только что прочитанного (например, кто главный герой, хороший он или плохой, как бы ты поступил и т.д.). Такие беседы способствуют развитию внимания, памяти и аналитического мышления.</a:t>
            </a:r>
          </a:p>
        </p:txBody>
      </p:sp>
      <p:pic>
        <p:nvPicPr>
          <p:cNvPr id="3" name="Picture 8" descr="i?id=117204748-24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2060848"/>
            <a:ext cx="25202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07931" y="285728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1928802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6064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Упражнения, которые помогут подготовить ребенка </a:t>
            </a:r>
            <a:r>
              <a:rPr lang="ru-RU" sz="2400" b="1" i="1" smtClean="0"/>
              <a:t>к школе: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268760"/>
            <a:ext cx="6462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dirty="0" smtClean="0"/>
              <a:t>-Задачи – головоломки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-Мозаика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-Назови одним словом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-Какая фигура не подходит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-Отгадай загадку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-Закончи предложение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-Четвертый лишний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-Скажи наоборот</a:t>
            </a:r>
          </a:p>
          <a:p>
            <a:pPr>
              <a:lnSpc>
                <a:spcPct val="80000"/>
              </a:lnSpc>
            </a:pPr>
            <a:r>
              <a:rPr lang="ru-RU" sz="4000" dirty="0" smtClean="0"/>
              <a:t>-Что будет, если…</a:t>
            </a:r>
          </a:p>
        </p:txBody>
      </p:sp>
      <p:pic>
        <p:nvPicPr>
          <p:cNvPr id="6" name="Picture 8" descr="1363840678_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429000"/>
            <a:ext cx="2376264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7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5328592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ru-RU" sz="2800" b="1" dirty="0" smtClean="0"/>
              <a:t>-А самое главное, постарайтесь не воспринимать занятия с ребенком как тяжелый труд, радуйтесь и получайте удовольствие от процесса общения, никогда не теряйте чувство юмора. </a:t>
            </a:r>
          </a:p>
        </p:txBody>
      </p:sp>
      <p:pic>
        <p:nvPicPr>
          <p:cNvPr id="3" name="Picture 7" descr="1342899213_010720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429000"/>
            <a:ext cx="36004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8"/>
            <a:ext cx="60304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</a:rPr>
              <a:t>Выделяют 3 вида  психологической готовности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Picture 15" descr="rod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4832350" cy="424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8"/>
          <p:cNvSpPr>
            <a:spLocks noChangeArrowheads="1"/>
          </p:cNvSpPr>
          <p:nvPr/>
        </p:nvSpPr>
        <p:spPr bwMode="auto">
          <a:xfrm>
            <a:off x="5580113" y="2996952"/>
            <a:ext cx="3312368" cy="865188"/>
          </a:xfrm>
          <a:prstGeom prst="ellipse">
            <a:avLst/>
          </a:prstGeom>
          <a:solidFill>
            <a:srgbClr val="66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/>
              <a:t> </a:t>
            </a:r>
            <a:r>
              <a:rPr lang="ru-RU" altLang="ru-RU" b="1">
                <a:solidFill>
                  <a:srgbClr val="000099"/>
                </a:solidFill>
              </a:rPr>
              <a:t>Волевая</a:t>
            </a: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5292080" y="4365104"/>
            <a:ext cx="3384376" cy="792088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sz="2000" b="1" dirty="0"/>
              <a:t> </a:t>
            </a:r>
            <a:r>
              <a:rPr lang="ru-RU" altLang="ru-RU" sz="2000" b="1" dirty="0">
                <a:solidFill>
                  <a:srgbClr val="000099"/>
                </a:solidFill>
              </a:rPr>
              <a:t>Личностная</a:t>
            </a:r>
          </a:p>
          <a:p>
            <a:pPr algn="ctr"/>
            <a:endParaRPr lang="ru-RU" altLang="ru-RU" dirty="0">
              <a:solidFill>
                <a:srgbClr val="000099"/>
              </a:solidFill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5436096" y="5445224"/>
            <a:ext cx="3024336" cy="936104"/>
          </a:xfrm>
          <a:prstGeom prst="ellipse">
            <a:avLst/>
          </a:prstGeom>
          <a:solidFill>
            <a:srgbClr val="FFFF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ru-RU" altLang="ru-RU" b="1" dirty="0">
                <a:solidFill>
                  <a:srgbClr val="000099"/>
                </a:solidFill>
              </a:rPr>
              <a:t>Интеллектуальная</a:t>
            </a: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9313" y="201093"/>
            <a:ext cx="65340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i="1" dirty="0" smtClean="0">
                <a:solidFill>
                  <a:srgbClr val="FF0000"/>
                </a:solidFill>
              </a:rPr>
              <a:t>Волевая готовность</a:t>
            </a:r>
            <a:r>
              <a:rPr lang="ru-RU" altLang="ru-RU" sz="2800" b="1" i="1" dirty="0" smtClean="0">
                <a:solidFill>
                  <a:srgbClr val="FF0000"/>
                </a:solidFill>
                <a:hlinkClick r:id="rId3" action="ppaction://hlinksldjump"/>
              </a:rPr>
              <a:t>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 к </a:t>
            </a:r>
            <a:r>
              <a:rPr lang="ru-RU" altLang="ru-RU" sz="2800" b="1" i="1" dirty="0" smtClean="0">
                <a:solidFill>
                  <a:srgbClr val="FF0000"/>
                </a:solidFill>
                <a:hlinkClick r:id="rId4" action="ppaction://hlinksldjump"/>
              </a:rPr>
              <a:t> 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школе</a:t>
            </a:r>
            <a:endParaRPr lang="ru-RU" altLang="ru-RU" sz="2800" b="1" i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56376" y="54868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altLang="ru-RU" b="1" i="1" dirty="0">
              <a:solidFill>
                <a:srgbClr val="0066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052736"/>
            <a:ext cx="5976664" cy="358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-Адекватная самооценка и положительный образ 	себя.</a:t>
            </a:r>
          </a:p>
          <a:p>
            <a:pPr>
              <a:lnSpc>
                <a:spcPct val="9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   Способность делать не только то, что хочу, но и то, что надо, не бояться трудностей,</a:t>
            </a:r>
            <a:r>
              <a:rPr lang="en-US" altLang="ru-RU" sz="2800" b="1" i="1" dirty="0" smtClean="0">
                <a:solidFill>
                  <a:srgbClr val="000099"/>
                </a:solidFill>
              </a:rPr>
              <a:t> </a:t>
            </a:r>
            <a:r>
              <a:rPr lang="ru-RU" altLang="ru-RU" sz="2800" b="1" i="1" dirty="0" smtClean="0">
                <a:solidFill>
                  <a:srgbClr val="000099"/>
                </a:solidFill>
              </a:rPr>
              <a:t>разрешать их самостоятельно. Умение сосредоточиться, управление эмоциями.</a:t>
            </a:r>
          </a:p>
          <a:p>
            <a:pPr>
              <a:lnSpc>
                <a:spcPct val="90000"/>
              </a:lnSpc>
            </a:pPr>
            <a:endParaRPr lang="ru-RU" altLang="ru-RU" sz="2800" b="1" i="1" dirty="0" smtClean="0">
              <a:solidFill>
                <a:srgbClr val="000099"/>
              </a:solidFill>
            </a:endParaRPr>
          </a:p>
        </p:txBody>
      </p:sp>
      <p:pic>
        <p:nvPicPr>
          <p:cNvPr id="5" name="Picture 12" descr="ADHDfotoARCHIWUM02_540_405_80_c1_center_cen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3429000"/>
            <a:ext cx="309634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85728"/>
            <a:ext cx="8613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Дитятко – что тесто,</a:t>
            </a:r>
          </a:p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как замесил, так и выросло.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5" y="1988840"/>
            <a:ext cx="8280921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dirty="0" smtClean="0"/>
              <a:t>«Быть готовым к школе – не значит уметь читать ,писать и считать. </a:t>
            </a:r>
          </a:p>
          <a:p>
            <a:pPr algn="ctr"/>
            <a:r>
              <a:rPr lang="ru-RU" sz="3200" dirty="0" smtClean="0"/>
              <a:t>Быть готовым к школе – значит быть готовым всему этому учиться.»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3200" dirty="0" smtClean="0"/>
              <a:t>                   Л. А. </a:t>
            </a:r>
            <a:r>
              <a:rPr lang="ru-RU" sz="3200" dirty="0" err="1" smtClean="0"/>
              <a:t>Венгер</a:t>
            </a:r>
            <a:endParaRPr lang="ru-RU" sz="32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24004" y="4500570"/>
            <a:ext cx="911999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Учение в детстве так же прочно, </a:t>
            </a:r>
          </a:p>
          <a:p>
            <a:pPr algn="ctr"/>
            <a:r>
              <a:rPr lang="ru-RU" sz="4400" b="1" cap="none" spc="0" dirty="0" smtClean="0">
                <a:ln w="11430"/>
                <a:solidFill>
                  <a:srgbClr val="CC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гравировка на камне.</a:t>
            </a:r>
            <a:endParaRPr lang="ru-RU" sz="4400" b="1" cap="none" spc="0" dirty="0">
              <a:ln w="11430"/>
              <a:solidFill>
                <a:srgbClr val="CC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1"/>
            <a:ext cx="6462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i="1" dirty="0" smtClean="0">
                <a:solidFill>
                  <a:srgbClr val="000066"/>
                </a:solidFill>
              </a:rPr>
              <a:t>		</a:t>
            </a:r>
            <a:r>
              <a:rPr lang="ru-RU" altLang="ru-RU" sz="2800" b="1" i="1" dirty="0" smtClean="0">
                <a:solidFill>
                  <a:srgbClr val="FF0000"/>
                </a:solidFill>
              </a:rPr>
              <a:t>Личностная  готовность</a:t>
            </a:r>
            <a:br>
              <a:rPr lang="ru-RU" altLang="ru-RU" sz="2800" b="1" i="1" dirty="0" smtClean="0">
                <a:solidFill>
                  <a:srgbClr val="FF0000"/>
                </a:solidFill>
              </a:rPr>
            </a:br>
            <a:r>
              <a:rPr lang="ru-RU" altLang="ru-RU" sz="2800" b="1" i="1" dirty="0" smtClean="0">
                <a:solidFill>
                  <a:srgbClr val="FF0000"/>
                </a:solidFill>
              </a:rPr>
              <a:t>        		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340769"/>
            <a:ext cx="6462464" cy="5607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i="1" dirty="0" smtClean="0">
                <a:solidFill>
                  <a:srgbClr val="000099"/>
                </a:solidFill>
                <a:latin typeface="Malgun Gothic" pitchFamily="34" charset="-127"/>
              </a:rPr>
              <a:t>-</a:t>
            </a:r>
            <a:r>
              <a:rPr lang="ru-RU" altLang="ru-RU" sz="2800" dirty="0" smtClean="0">
                <a:solidFill>
                  <a:srgbClr val="000099"/>
                </a:solidFill>
                <a:latin typeface="Malgun Gothic" pitchFamily="34" charset="-127"/>
              </a:rPr>
              <a:t>Умеет ли ребенок общаться с</a:t>
            </a:r>
            <a:r>
              <a:rPr lang="ru-RU" altLang="ru-RU" sz="2800" dirty="0" smtClean="0">
                <a:solidFill>
                  <a:srgbClr val="000099"/>
                </a:solidFill>
              </a:rPr>
              <a:t> 	детьми. 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Проявляет ли инициативу в 	общении или ждет, когда его 	позовут другие ребята. 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Чувствует ли принятые в обществе 	нормы общения, 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Готов ли учитывать интересы 	других детей или 	коллективные интересы, 	умеет ли отстаивать свое 	мнение. </a:t>
            </a:r>
          </a:p>
          <a:p>
            <a:pPr>
              <a:lnSpc>
                <a:spcPct val="80000"/>
              </a:lnSpc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Чувствует ли разницу в общении с 	детьми, учителями и другими 	взрослыми, родителями. </a:t>
            </a:r>
          </a:p>
          <a:p>
            <a:pPr>
              <a:lnSpc>
                <a:spcPct val="80000"/>
              </a:lnSpc>
            </a:pPr>
            <a:endParaRPr lang="ru-RU" altLang="ru-RU" sz="2800" b="1" i="1" dirty="0" smtClean="0">
              <a:solidFill>
                <a:srgbClr val="000099"/>
              </a:solidFill>
            </a:endParaRPr>
          </a:p>
        </p:txBody>
      </p:sp>
      <p:pic>
        <p:nvPicPr>
          <p:cNvPr id="4" name="Picture 9" descr="180343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1484784"/>
            <a:ext cx="2376264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692696"/>
            <a:ext cx="61206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FF0000"/>
                </a:solidFill>
              </a:rPr>
              <a:t>Интеллектуальная готовность</a:t>
            </a:r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alt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387494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628801"/>
            <a:ext cx="6336704" cy="45735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Умение думать, анализировать, делать выводы. </a:t>
            </a:r>
          </a:p>
          <a:p>
            <a:pPr>
              <a:lnSpc>
                <a:spcPct val="80000"/>
              </a:lnSpc>
              <a:buClr>
                <a:srgbClr val="990000"/>
              </a:buClr>
            </a:pPr>
            <a:endParaRPr lang="ru-RU" altLang="ru-RU" sz="2800" b="1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Развитие речи, словарный запас и способность рассказывать что-то на доступные темы, в том числе и элементарные сведения о себе.</a:t>
            </a:r>
          </a:p>
          <a:p>
            <a:pPr>
              <a:lnSpc>
                <a:spcPct val="80000"/>
              </a:lnSpc>
              <a:buClr>
                <a:srgbClr val="990000"/>
              </a:buClr>
            </a:pPr>
            <a:endParaRPr lang="ru-RU" altLang="ru-RU" sz="2800" b="1" i="1" dirty="0" smtClean="0">
              <a:solidFill>
                <a:srgbClr val="000099"/>
              </a:solidFill>
            </a:endParaRPr>
          </a:p>
          <a:p>
            <a:pPr>
              <a:lnSpc>
                <a:spcPct val="80000"/>
              </a:lnSpc>
              <a:buClr>
                <a:srgbClr val="990000"/>
              </a:buClr>
              <a:buFont typeface="Wingdings" pitchFamily="2" charset="2"/>
              <a:buChar char="v"/>
            </a:pPr>
            <a:r>
              <a:rPr lang="ru-RU" altLang="ru-RU" sz="2800" b="1" i="1" dirty="0" smtClean="0">
                <a:solidFill>
                  <a:srgbClr val="000099"/>
                </a:solidFill>
              </a:rPr>
              <a:t>Способность к концентрации внимания, умение строить логические связи, развитие памяти, мелкая моторика.   </a:t>
            </a:r>
          </a:p>
        </p:txBody>
      </p:sp>
      <p:pic>
        <p:nvPicPr>
          <p:cNvPr id="5" name="Picture 8" descr="prodlen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140968"/>
            <a:ext cx="2304256" cy="290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5454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Итак,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успехов Вам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 – больше веры в себя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в возможности своего ребёнка!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4" descr="1168876570_ya_120107_b"/>
          <p:cNvPicPr>
            <a:picLocks noChangeAspect="1" noChangeArrowheads="1"/>
          </p:cNvPicPr>
          <p:nvPr/>
        </p:nvPicPr>
        <p:blipFill>
          <a:blip r:embed="rId3" cstate="print"/>
          <a:srcRect b="4498"/>
          <a:stretch>
            <a:fillRect/>
          </a:stretch>
        </p:blipFill>
        <p:spPr bwMode="auto">
          <a:xfrm>
            <a:off x="1619672" y="3356992"/>
            <a:ext cx="5688632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28604"/>
            <a:ext cx="77724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C00000"/>
                </a:solidFill>
              </a:rPr>
              <a:t>Психологическая готовность ребёнка к школе.</a:t>
            </a:r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643050"/>
            <a:ext cx="86439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ru-RU" sz="3200" i="1" dirty="0" smtClean="0"/>
              <a:t>Хочет ли Ваш ребёнок идти в школу?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i="1" dirty="0" smtClean="0"/>
              <a:t>Достаточно ли хорошо развиты у ребёнка познавательные процессы, интеллект?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i="1" dirty="0" smtClean="0"/>
              <a:t>Может ли ребёнок контролировать своё поведение 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i="1" dirty="0" smtClean="0"/>
              <a:t>Хорошо ли развита тонкая моторика пальцев рук?</a:t>
            </a:r>
          </a:p>
          <a:p>
            <a:pPr marL="400050" indent="-400050">
              <a:buFont typeface="+mj-lt"/>
              <a:buAutoNum type="romanUcPeriod"/>
            </a:pPr>
            <a:r>
              <a:rPr lang="ru-RU" sz="3200" i="1" dirty="0" smtClean="0"/>
              <a:t>Достаточно ли хорошо развиты у ребёнка речь, </a:t>
            </a:r>
            <a:r>
              <a:rPr lang="ru-RU" sz="3200" i="1" smtClean="0"/>
              <a:t>навыки самообслуживания?</a:t>
            </a:r>
            <a:endParaRPr lang="ru-RU" sz="3200" i="1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Физиологическая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</a:rPr>
              <a:t>готовность</a:t>
            </a:r>
            <a:endParaRPr lang="ru-RU" dirty="0"/>
          </a:p>
        </p:txBody>
      </p:sp>
      <p:pic>
        <p:nvPicPr>
          <p:cNvPr id="3" name="Picture 3" descr="C:\Users\Филипп\Desktop\DSC01088.JPG"/>
          <p:cNvPicPr>
            <a:picLocks noChangeAspect="1" noChangeArrowheads="1"/>
          </p:cNvPicPr>
          <p:nvPr/>
        </p:nvPicPr>
        <p:blipFill>
          <a:blip r:embed="rId3" cstate="print"/>
          <a:srcRect t="13776" b="20880"/>
          <a:stretch>
            <a:fillRect/>
          </a:stretch>
        </p:blipFill>
        <p:spPr bwMode="auto">
          <a:xfrm>
            <a:off x="755577" y="2000250"/>
            <a:ext cx="252028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Филипп\Desktop\DSC01084.JPG"/>
          <p:cNvPicPr>
            <a:picLocks noChangeAspect="1" noChangeArrowheads="1"/>
          </p:cNvPicPr>
          <p:nvPr/>
        </p:nvPicPr>
        <p:blipFill>
          <a:blip r:embed="rId4" cstate="print"/>
          <a:srcRect t="19406" r="1686" b="19759"/>
          <a:stretch>
            <a:fillRect/>
          </a:stretch>
        </p:blipFill>
        <p:spPr bwMode="auto">
          <a:xfrm>
            <a:off x="4716016" y="1916832"/>
            <a:ext cx="252028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37861" y="4959181"/>
            <a:ext cx="2313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Не готов </a:t>
            </a:r>
            <a:endParaRPr lang="ru-RU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5157192"/>
            <a:ext cx="772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kern="10" dirty="0" smtClean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Готов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5589240"/>
            <a:ext cx="4572000" cy="840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Филиппинский тест учитывает длину конечностей, </a:t>
            </a:r>
          </a:p>
          <a:p>
            <a:pPr algn="ctr">
              <a:lnSpc>
                <a:spcPct val="90000"/>
              </a:lnSpc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которая должна быть у ребенка 7-ми лет.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Познавательные процессы:</a:t>
            </a:r>
            <a:endParaRPr lang="ru-RU" sz="4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1472" y="1643050"/>
            <a:ext cx="82868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5400" dirty="0" smtClean="0"/>
              <a:t>Внимание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Память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Мышление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Восприятие</a:t>
            </a:r>
          </a:p>
          <a:p>
            <a:pPr>
              <a:buFont typeface="Wingdings" pitchFamily="2" charset="2"/>
              <a:buChar char="Ø"/>
            </a:pPr>
            <a:r>
              <a:rPr lang="ru-RU" sz="5400" dirty="0" smtClean="0"/>
              <a:t>Воображение</a:t>
            </a:r>
            <a:endParaRPr lang="ru-RU" sz="5400" dirty="0"/>
          </a:p>
        </p:txBody>
      </p:sp>
      <p:pic>
        <p:nvPicPr>
          <p:cNvPr id="4" name="Picture 4" descr="http://im8-tub.yandex.net/i?id=35723225-08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060848"/>
            <a:ext cx="3096344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Внимание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1857364"/>
            <a:ext cx="8501122" cy="381002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Выполнять задания, не отвлекаясь, около 20 минут.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Находить 10 отличий между предметами.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Удерживать в поле зрения не менее 10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Выполнять самостоятельно задания по предложенному образцу.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Копировать в точности узор или движение.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Уметь находить одинаковые предметы.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24" descr="bbede0006c530d485ca772fc67e59d7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404664"/>
            <a:ext cx="1089025" cy="195852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Память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9001156" cy="5143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200" b="1" i="1" dirty="0" smtClean="0">
                <a:solidFill>
                  <a:schemeClr val="tx1"/>
                </a:solidFill>
              </a:rPr>
              <a:t>Уметь запоминать не менее 9-10 предложенных предметов или названных слов.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chemeClr val="tx1"/>
                </a:solidFill>
              </a:rPr>
              <a:t>Рассказывать по памяти стихи, сказки, рассказы.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chemeClr val="tx1"/>
                </a:solidFill>
              </a:rPr>
              <a:t>Повторять дословно предложения, состоящие из 9-10 слов.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chemeClr val="tx1"/>
                </a:solidFill>
              </a:rPr>
              <a:t>Подробно рассказывать по памяти содержание сюжетной картинки.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chemeClr val="tx1"/>
                </a:solidFill>
              </a:rPr>
              <a:t>Повторять ряды цифр (от 5 до 7), запоминая их на слух или зрительно.</a:t>
            </a:r>
          </a:p>
          <a:p>
            <a:pPr>
              <a:buFont typeface="Wingdings" pitchFamily="2" charset="2"/>
              <a:buChar char="ü"/>
            </a:pPr>
            <a:r>
              <a:rPr lang="ru-RU" sz="2200" b="1" i="1" dirty="0" smtClean="0">
                <a:solidFill>
                  <a:schemeClr val="tx1"/>
                </a:solidFill>
              </a:rPr>
              <a:t>Запоминать расположение игрушек (8-10), называть по памяти, что где находилось.</a:t>
            </a:r>
            <a:endParaRPr lang="ru-RU" sz="2200" b="1" i="1" dirty="0">
              <a:solidFill>
                <a:schemeClr val="tx1"/>
              </a:solidFill>
            </a:endParaRPr>
          </a:p>
        </p:txBody>
      </p:sp>
      <p:pic>
        <p:nvPicPr>
          <p:cNvPr id="4" name="Picture 4" descr="04_zs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868144" y="404664"/>
            <a:ext cx="1489075" cy="1752600"/>
          </a:xfrm>
          <a:prstGeom prst="rect">
            <a:avLst/>
          </a:prstGeom>
          <a:noFill/>
          <a:ln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Мышление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9001156" cy="5143512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Объединять предметы в группы по определённым признакам.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Находить закономерность в построении ряда предметов.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Выделять предмет, не подходящий к общим признакам.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Уметь выстроить последовательность событий и составлять связный рассказ по картинкам.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Решать логические задачи.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Сравнивать предметы друг с другом, находить сходства и различия между ними.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4" name="Picture 7" descr="thumb_800x600_d2b2a6899f52d8fcce16f475dca0c2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332656"/>
            <a:ext cx="344482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1362075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Восприятие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714488"/>
            <a:ext cx="9001156" cy="478634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chemeClr val="tx1"/>
                </a:solidFill>
              </a:rPr>
              <a:t>К семи годам ребёнок должен: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b="1" i="1" dirty="0" smtClean="0">
                <a:solidFill>
                  <a:schemeClr val="tx1"/>
                </a:solidFill>
              </a:rPr>
              <a:t>Различать цвет и форму предмета.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По силуэту или незначительным деталям определять предмет и различать его по величине, форме, удалённости и пр.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Использовать в речи многообразные обозначения пространственных отношений (вниз, направо, налево, на другую сторону).</a:t>
            </a:r>
          </a:p>
          <a:p>
            <a:pPr>
              <a:buFont typeface="Wingdings" pitchFamily="2" charset="2"/>
              <a:buChar char="ü"/>
            </a:pPr>
            <a:r>
              <a:rPr lang="ru-RU" b="1" i="1" dirty="0" smtClean="0">
                <a:solidFill>
                  <a:schemeClr val="tx1"/>
                </a:solidFill>
              </a:rPr>
              <a:t>Ориентироваться во времени суток, оценивать разные промежутки времени (неделя, месяц, время года, часы).</a:t>
            </a:r>
          </a:p>
          <a:p>
            <a:endParaRPr lang="ru-RU" b="1" i="1" dirty="0" smtClean="0">
              <a:solidFill>
                <a:schemeClr val="tx1"/>
              </a:solidFill>
            </a:endParaRPr>
          </a:p>
        </p:txBody>
      </p:sp>
      <p:pic>
        <p:nvPicPr>
          <p:cNvPr id="4" name="Picture 6" descr="http://im0-tub.yandex.net/i?id=356028713-03-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76672"/>
            <a:ext cx="2286006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284</TotalTime>
  <Words>812</Words>
  <Application>Microsoft Office PowerPoint</Application>
  <PresentationFormat>Экран (4:3)</PresentationFormat>
  <Paragraphs>122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Психологическая  готовность ребёнка к школе в рамках ФГОС</vt:lpstr>
      <vt:lpstr>Слайд 2</vt:lpstr>
      <vt:lpstr>Психологическая готовность ребёнка к школе.</vt:lpstr>
      <vt:lpstr>Физиологическая готовность</vt:lpstr>
      <vt:lpstr>Познавательные процессы:</vt:lpstr>
      <vt:lpstr>Внимание</vt:lpstr>
      <vt:lpstr>Память</vt:lpstr>
      <vt:lpstr>Мышление</vt:lpstr>
      <vt:lpstr>Восприятие</vt:lpstr>
      <vt:lpstr>Воображение</vt:lpstr>
      <vt:lpstr>Мелкая моторика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Готовность ребёнка к школе.</dc:title>
  <dc:creator>Альбина</dc:creator>
  <cp:lastModifiedBy>Тверь</cp:lastModifiedBy>
  <cp:revision>83</cp:revision>
  <dcterms:created xsi:type="dcterms:W3CDTF">2010-04-04T08:17:30Z</dcterms:created>
  <dcterms:modified xsi:type="dcterms:W3CDTF">2019-01-12T15:42:01Z</dcterms:modified>
</cp:coreProperties>
</file>