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4"/>
  </p:notesMasterIdLst>
  <p:sldIdLst>
    <p:sldId id="256" r:id="rId2"/>
    <p:sldId id="306" r:id="rId3"/>
    <p:sldId id="296" r:id="rId4"/>
    <p:sldId id="283" r:id="rId5"/>
    <p:sldId id="286" r:id="rId6"/>
    <p:sldId id="290" r:id="rId7"/>
    <p:sldId id="292" r:id="rId8"/>
    <p:sldId id="293" r:id="rId9"/>
    <p:sldId id="304" r:id="rId10"/>
    <p:sldId id="287" r:id="rId11"/>
    <p:sldId id="295" r:id="rId12"/>
    <p:sldId id="302" r:id="rId13"/>
    <p:sldId id="301" r:id="rId14"/>
    <p:sldId id="298" r:id="rId15"/>
    <p:sldId id="305" r:id="rId16"/>
    <p:sldId id="280" r:id="rId17"/>
    <p:sldId id="266" r:id="rId18"/>
    <p:sldId id="299" r:id="rId19"/>
    <p:sldId id="303" r:id="rId20"/>
    <p:sldId id="300" r:id="rId21"/>
    <p:sldId id="265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1" autoAdjust="0"/>
    <p:restoredTop sz="94660"/>
  </p:normalViewPr>
  <p:slideViewPr>
    <p:cSldViewPr>
      <p:cViewPr varScale="1">
        <p:scale>
          <a:sx n="45" d="100"/>
          <a:sy n="45" d="100"/>
        </p:scale>
        <p:origin x="-118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36F5E-DA20-42B4-BD3F-2DAC1A13E959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40C58-6DAA-4697-A37F-475D08041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40C58-6DAA-4697-A37F-475D0804155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8640"/>
            <a:ext cx="7700962" cy="1567113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886200"/>
            <a:ext cx="4640560" cy="2423120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smtClean="0"/>
              <a:t> </a:t>
            </a:r>
          </a:p>
          <a:p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 опыта работы </a:t>
            </a:r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МОУСОШ</a:t>
            </a:r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№ 21 г.Твери </a:t>
            </a:r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педагога-психолога Спиридоновой </a:t>
            </a:r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Е.А.  </a:t>
            </a:r>
          </a:p>
          <a:p>
            <a:endParaRPr lang="ru-RU" sz="5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Государственное образовательное учреждение  «Тверской областной институт усовершенствования учителей»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268760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«Организация деятельности субъектов образовательного процесса по сопровождению обучающегося с нарушениями опорно-двигательного аппарата (НОДА) на примере изучения русского языка»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960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6661974" cy="764704"/>
          </a:xfrm>
        </p:spPr>
        <p:txBody>
          <a:bodyPr/>
          <a:lstStyle/>
          <a:p>
            <a:r>
              <a:rPr lang="ru-RU" b="1" dirty="0" smtClean="0"/>
              <a:t>Этапы    сопровождения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836712"/>
          <a:ext cx="8072494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322"/>
                <a:gridCol w="5232172"/>
              </a:tblGrid>
              <a:tr h="4376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Этап сопровождения ребёнка с ОВЗ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Содержание работы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8940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этап - Подготовительный.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Сбор информации о ребенке. Наблюдение за детьми , беседы с ними, Изучение сведений о родителях(законных представителях)беседа с ними, анкетирование; анализ ситуации социального окружения ребенка; изучение данных о развитии ребенка из медицинских карт; анализ протоколов ПМПК и других документов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320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этап – Комплексной диагностики.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Выявление особенностей физического, психического развития, личностной и познавательной сферы ребенка: диагностика речевого развития; педагогическая диагностика, выявление трудностей; определение уровня актуального развития; фиксирование характера отклонений в развитии; определение зоны ближайшего развития.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65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III этап – Разработка индивидуального образовательного маршрута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результате диагностики “команды” специалистов на заседании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психолого-медико-педагогического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консилиума составляется и утверждается индивидуальный образовательный маршрут, разрабатывается план конкретных мероприятий, направленных на решение выявленных проблем.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1143000"/>
          </a:xfrm>
        </p:spPr>
        <p:txBody>
          <a:bodyPr/>
          <a:lstStyle/>
          <a:p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196752"/>
          <a:ext cx="8064896" cy="423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633"/>
                <a:gridCol w="4508263"/>
              </a:tblGrid>
              <a:tr h="6720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Этап сопровождения ребёнка с ОВЗ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Содержание работы</a:t>
                      </a: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241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IV этап –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Деятельностный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Коррекционно-развивающая и образовательная работа по реализации индивидуального образовательного маршрута.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Индивидуальные и групповые занятия с психологом, логопедом, дефектологом, воспитателем, другими специалистами. Консультирование и привлечение родителей к реализации маршрута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3610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V этап – Рефлексивный. Итоговая диагностика. Анализ результатов.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Мониторинг эффективности реализации индивидуальной коррекционно-развивающей программы. Составление прогноза относительно дальнейшего развития ребёнка.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Бланк образовательного маршрута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0"/>
          <a:ext cx="9036050" cy="6836847"/>
        </p:xfrm>
        <a:graphic>
          <a:graphicData uri="http://schemas.openxmlformats.org/drawingml/2006/table">
            <a:tbl>
              <a:tblPr/>
              <a:tblGrid>
                <a:gridCol w="5280025"/>
                <a:gridCol w="3756025"/>
              </a:tblGrid>
              <a:tr h="1302630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Индивидуальный образовательный маршрут ребенка с ОВЗ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Дата заполнения: ___________________________________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  </a:t>
                      </a:r>
                      <a:r>
                        <a:rPr kumimoji="0" lang="ru-RU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   ОБЩИЕ ДАННЫЕ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Ф.И.О. ребенка</a:t>
                      </a:r>
                    </a:p>
                  </a:txBody>
                  <a:tcPr marL="90000" marR="90000" marT="10362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Дата рождения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188913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Сведения о семье:</a:t>
                      </a:r>
                    </a:p>
                    <a:p>
                      <a:pPr marL="0" marR="0" lvl="0" indent="188913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Мать (ФИО, образование, место работы)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Отец  (ФИО, образование, место работы)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Учитель (ФИО):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358900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Специалисты: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Учитель-логопед: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Учитель-дефектолог: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Педагог-психолог: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 Медицинская сестра: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Группа здоровья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Режим пребывания ребёнка в ОУ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Заключение ПМПК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Рекомендации ПМПК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Долговременные цели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Цели на текущий период (учебный год)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Карта индивидуального развития ребёнка с НОДА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772816"/>
          <a:ext cx="8574659" cy="4168777"/>
        </p:xfrm>
        <a:graphic>
          <a:graphicData uri="http://schemas.openxmlformats.org/drawingml/2006/table">
            <a:tbl>
              <a:tblPr/>
              <a:tblGrid>
                <a:gridCol w="1307084"/>
                <a:gridCol w="1123950"/>
                <a:gridCol w="1163637"/>
                <a:gridCol w="1127125"/>
                <a:gridCol w="1282700"/>
                <a:gridCol w="1285875"/>
                <a:gridCol w="1284288"/>
              </a:tblGrid>
              <a:tr h="1325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Специалист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Направление коррекционно-развивающей работы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Используемые программы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Технологии (формы, методы, приемы) 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Планируемые результаты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Оценка эффективности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Рекомендации 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Учитель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Логопед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Психолог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педагог дополнительного образования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0608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Индивидуальный </a:t>
            </a:r>
            <a:r>
              <a:rPr lang="ru-RU" sz="2800" b="1" dirty="0" smtClean="0"/>
              <a:t>учебный план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1844824"/>
          <a:ext cx="7172871" cy="4141678"/>
        </p:xfrm>
        <a:graphic>
          <a:graphicData uri="http://schemas.openxmlformats.org/drawingml/2006/table">
            <a:tbl>
              <a:tblPr/>
              <a:tblGrid>
                <a:gridCol w="2457963"/>
                <a:gridCol w="2357454"/>
                <a:gridCol w="2357454"/>
              </a:tblGrid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Предметы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часов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неделю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Чтение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Окружающий</a:t>
                      </a:r>
                      <a:r>
                        <a:rPr lang="ru-RU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мир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ИЗО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Музыка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Английский</a:t>
                      </a:r>
                      <a:r>
                        <a:rPr lang="ru-RU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язык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Физическая 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Технология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План работы с учащимся НОДА с трудностями в усвоении русского языка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6840760"/>
          </a:xfrm>
        </p:spPr>
        <p:txBody>
          <a:bodyPr>
            <a:noAutofit/>
          </a:bodyPr>
          <a:lstStyle/>
          <a:p>
            <a:endParaRPr lang="ru-RU" sz="1100" dirty="0" smtClean="0"/>
          </a:p>
          <a:p>
            <a:r>
              <a:rPr lang="ru-RU" sz="1100" b="1" dirty="0" smtClean="0"/>
              <a:t> </a:t>
            </a:r>
            <a:r>
              <a:rPr lang="ru-RU" sz="1100" dirty="0" smtClean="0">
                <a:solidFill>
                  <a:schemeClr val="tx1"/>
                </a:solidFill>
              </a:rPr>
              <a:t>Сентябрь:</a:t>
            </a:r>
          </a:p>
          <a:p>
            <a:endParaRPr lang="ru-RU" sz="1100" b="1" dirty="0" smtClean="0"/>
          </a:p>
          <a:p>
            <a:r>
              <a:rPr lang="ru-RU" sz="1200" dirty="0" smtClean="0"/>
              <a:t>1</a:t>
            </a:r>
            <a:r>
              <a:rPr lang="ru-RU" sz="1200" dirty="0" smtClean="0">
                <a:solidFill>
                  <a:schemeClr val="tx1"/>
                </a:solidFill>
              </a:rPr>
              <a:t>. Проведение входного контрольного среза знаний учащегося  по основным разделам учебного материала русского языка предыдущих лет обучения.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а) Определение фактического уровня  УУД ребёнка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б) Выявление  уровня развития познавательной сферы учащегося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Сентябрь-октябрь: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2.Установление причин отставания  учащегося через беседы с классным руководителем, родителями и, обязательно, в ходе беседы с самим ребенком.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3. Ликвидация пробелов в знаниях по русскому языку, повторный контроль знаний.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В течение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учебного года.: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4. Дифференцированный подход при организации самостоятельной работы на уроке, включение  посильных  интересных индивидуальных  заданий  данному ученику.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5. Использование  на уроках русского языка различных видов опроса (устный, письменный, индивидуальный и др.) ,  пальчиковой гимнастики и динамических физкультминуток.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6. Регулярный и систематический опрос ребёнка (письменный и устный), анализ результатов и планирование ликвидации пробелов.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7. Систематическая работа с родителями по ликвидации пробелов знаний русского языка дома.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         8. Обязательный тематический учет знаний  учащегося  по предмету русский язык с подробным анализом </a:t>
            </a:r>
            <a:r>
              <a:rPr lang="ru-RU" sz="1200" dirty="0" err="1" smtClean="0">
                <a:solidFill>
                  <a:schemeClr val="tx1"/>
                </a:solidFill>
              </a:rPr>
              <a:t>срезовых</a:t>
            </a:r>
            <a:r>
              <a:rPr lang="ru-RU" sz="1200" dirty="0" smtClean="0">
                <a:solidFill>
                  <a:schemeClr val="tx1"/>
                </a:solidFill>
              </a:rPr>
              <a:t> работ.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9. Дополнительные (индивидуальные) занятия с психологом, логопедом и педагогом.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10. Обучение ребёнка навыкам самостоятельной работы на уроке русского языка.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 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организации учебного процесса: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/>
          </a:p>
          <a:p>
            <a:pPr lvl="0"/>
            <a:r>
              <a:rPr lang="ru-RU" dirty="0" smtClean="0"/>
              <a:t>Уроки (традиционные, нетрадиционные);</a:t>
            </a:r>
          </a:p>
          <a:p>
            <a:pPr lvl="0"/>
            <a:r>
              <a:rPr lang="ru-RU" dirty="0" smtClean="0"/>
              <a:t>Внеурочная деятельность;</a:t>
            </a:r>
          </a:p>
          <a:p>
            <a:pPr lvl="0"/>
            <a:r>
              <a:rPr lang="ru-RU" dirty="0" smtClean="0"/>
              <a:t>Индивидуальное обучение;</a:t>
            </a:r>
          </a:p>
          <a:p>
            <a:pPr lvl="0"/>
            <a:r>
              <a:rPr lang="ru-RU" dirty="0" smtClean="0"/>
              <a:t>Занятия по выбору;</a:t>
            </a:r>
          </a:p>
          <a:p>
            <a:pPr lvl="0"/>
            <a:r>
              <a:rPr lang="ru-RU" dirty="0" smtClean="0"/>
              <a:t>Олимпиады по русскому языку « Русский медвежонок»;</a:t>
            </a:r>
          </a:p>
          <a:p>
            <a:pPr lvl="0"/>
            <a:r>
              <a:rPr lang="ru-RU" dirty="0" smtClean="0"/>
              <a:t>Предметные недели по русскому языку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 опыта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/>
              <a:t>Индивидуальные и групповые коррекционно-развивающие  занятия с психологом :</a:t>
            </a:r>
          </a:p>
          <a:p>
            <a:pPr lvl="0">
              <a:buFontTx/>
              <a:buChar char="-"/>
            </a:pPr>
            <a:r>
              <a:rPr lang="ru-RU" b="1" dirty="0" smtClean="0"/>
              <a:t>Индивидуально  песочная терапия и пальчиковая гимнастика (1 раз в неделю)-</a:t>
            </a:r>
          </a:p>
          <a:p>
            <a:pPr lvl="0">
              <a:buFontTx/>
              <a:buChar char="-"/>
            </a:pPr>
            <a:r>
              <a:rPr lang="ru-RU" b="1" dirty="0" smtClean="0"/>
              <a:t>с </a:t>
            </a:r>
            <a:r>
              <a:rPr lang="ru-RU" b="1" dirty="0" err="1" smtClean="0"/>
              <a:t>группой-посещение</a:t>
            </a:r>
            <a:r>
              <a:rPr lang="ru-RU" b="1" dirty="0" smtClean="0"/>
              <a:t> кружка  </a:t>
            </a:r>
            <a:r>
              <a:rPr lang="ru-RU" b="1" dirty="0" err="1" smtClean="0"/>
              <a:t>общеинтеллектуального</a:t>
            </a:r>
            <a:r>
              <a:rPr lang="ru-RU" b="1" dirty="0" smtClean="0"/>
              <a:t> направления«Учись учиться» (развитие познавательной сферы)</a:t>
            </a:r>
          </a:p>
          <a:p>
            <a:pPr lvl="0"/>
            <a:r>
              <a:rPr lang="ru-RU" b="1" dirty="0" smtClean="0"/>
              <a:t>Коррекционные </a:t>
            </a:r>
            <a:r>
              <a:rPr lang="ru-RU" b="1" dirty="0" err="1" smtClean="0"/>
              <a:t>занятияс</a:t>
            </a:r>
            <a:r>
              <a:rPr lang="ru-RU" b="1" dirty="0" smtClean="0"/>
              <a:t>  логопедом  (1раз в неделю)</a:t>
            </a:r>
          </a:p>
          <a:p>
            <a:r>
              <a:rPr lang="ru-RU" b="1" dirty="0" smtClean="0"/>
              <a:t>работа с педагогом дополнительного образования по интересу ребёнка –посещение кружка общекультурного и трудового направления« </a:t>
            </a:r>
            <a:r>
              <a:rPr lang="ru-RU" b="1" dirty="0" err="1" smtClean="0"/>
              <a:t>Мастерилки</a:t>
            </a:r>
            <a:r>
              <a:rPr lang="ru-RU" b="1" dirty="0" smtClean="0"/>
              <a:t>» </a:t>
            </a:r>
          </a:p>
          <a:p>
            <a:pPr>
              <a:buNone/>
            </a:pPr>
            <a:r>
              <a:rPr lang="ru-RU" b="1" dirty="0" smtClean="0"/>
              <a:t>	(1раз в неделю) </a:t>
            </a:r>
          </a:p>
          <a:p>
            <a:r>
              <a:rPr lang="ru-RU" b="1" dirty="0" smtClean="0"/>
              <a:t>Внеурочная деятельность с учителем – посещение клуба любителей русского языка «Ключ и заря» (1 раз в неделю)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Тверь\Desktop\песок практика Спиридоновой Е А\IMG_20171219_122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2952328" cy="4084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Grp="1" noChangeAspect="1"/>
          </p:cNvGrpSpPr>
          <p:nvPr>
            <p:ph idx="1"/>
          </p:nvPr>
        </p:nvGrpSpPr>
        <p:grpSpPr bwMode="auto">
          <a:xfrm>
            <a:off x="467544" y="3429000"/>
            <a:ext cx="8229600" cy="2841179"/>
            <a:chOff x="1702" y="1134"/>
            <a:chExt cx="9355" cy="4826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702" y="1134"/>
              <a:ext cx="9355" cy="4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" y="1134"/>
              <a:ext cx="7220" cy="4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7741" y="3440"/>
              <a:ext cx="3220" cy="2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Внимание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Восприятие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Мышление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Память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Воображение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8"/>
            <p:cNvSpPr>
              <a:spLocks noChangeShapeType="1"/>
            </p:cNvSpPr>
            <p:nvPr/>
          </p:nvSpPr>
          <p:spPr bwMode="auto">
            <a:xfrm>
              <a:off x="7993" y="3719"/>
              <a:ext cx="613" cy="1"/>
            </a:xfrm>
            <a:prstGeom prst="straightConnector1">
              <a:avLst/>
            </a:prstGeom>
            <a:noFill/>
            <a:ln w="31750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AutoShape 7"/>
            <p:cNvSpPr>
              <a:spLocks noChangeShapeType="1"/>
            </p:cNvSpPr>
            <p:nvPr/>
          </p:nvSpPr>
          <p:spPr bwMode="auto">
            <a:xfrm>
              <a:off x="7993" y="408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7964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AutoShape 6"/>
            <p:cNvSpPr>
              <a:spLocks noChangeShapeType="1"/>
            </p:cNvSpPr>
            <p:nvPr/>
          </p:nvSpPr>
          <p:spPr bwMode="auto">
            <a:xfrm>
              <a:off x="8033" y="446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AutoShape 5"/>
            <p:cNvSpPr>
              <a:spLocks noChangeShapeType="1"/>
            </p:cNvSpPr>
            <p:nvPr/>
          </p:nvSpPr>
          <p:spPr bwMode="auto">
            <a:xfrm>
              <a:off x="7960" y="48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AutoShape 4"/>
            <p:cNvSpPr>
              <a:spLocks noChangeShapeType="1"/>
            </p:cNvSpPr>
            <p:nvPr/>
          </p:nvSpPr>
          <p:spPr bwMode="auto">
            <a:xfrm>
              <a:off x="7994" y="52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4BAC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2" y="1165"/>
              <a:ext cx="3019" cy="5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компетенции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2"/>
          <p:cNvGrpSpPr>
            <a:grpSpLocks noGrp="1" noChangeAspect="1"/>
          </p:cNvGrpSpPr>
          <p:nvPr>
            <p:ph type="title"/>
          </p:nvPr>
        </p:nvGrpSpPr>
        <p:grpSpPr bwMode="auto">
          <a:xfrm>
            <a:off x="395536" y="1052736"/>
            <a:ext cx="7426076" cy="2016224"/>
            <a:chOff x="1702" y="1134"/>
            <a:chExt cx="9731" cy="4846"/>
          </a:xfrm>
        </p:grpSpPr>
        <p:sp>
          <p:nvSpPr>
            <p:cNvPr id="17" name="AutoShape 22"/>
            <p:cNvSpPr>
              <a:spLocks noChangeAspect="1" noChangeArrowheads="1" noTextEdit="1"/>
            </p:cNvSpPr>
            <p:nvPr/>
          </p:nvSpPr>
          <p:spPr bwMode="auto">
            <a:xfrm>
              <a:off x="1702" y="1134"/>
              <a:ext cx="9355" cy="4846"/>
            </a:xfrm>
            <a:prstGeom prst="rect">
              <a:avLst/>
            </a:prstGeom>
            <a:noFill/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pic>
          <p:nvPicPr>
            <p:cNvPr id="18" name="Picture 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lc="http://schemas.openxmlformats.org/drawingml/2006/lockedCanvas"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" y="1134"/>
              <a:ext cx="7220" cy="4341"/>
            </a:xfrm>
            <a:prstGeom prst="rect">
              <a:avLst/>
            </a:prstGeom>
            <a:noFill/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8213" y="3384"/>
              <a:ext cx="3220" cy="2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AutoShape 19"/>
            <p:cNvSpPr>
              <a:spLocks noChangeShapeType="1"/>
            </p:cNvSpPr>
            <p:nvPr/>
          </p:nvSpPr>
          <p:spPr bwMode="auto">
            <a:xfrm>
              <a:off x="7993" y="3719"/>
              <a:ext cx="613" cy="1"/>
            </a:xfrm>
            <a:prstGeom prst="straightConnector1">
              <a:avLst/>
            </a:prstGeom>
            <a:noFill/>
            <a:ln w="31750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AutoShape 18"/>
            <p:cNvSpPr>
              <a:spLocks noChangeShapeType="1"/>
            </p:cNvSpPr>
            <p:nvPr/>
          </p:nvSpPr>
          <p:spPr bwMode="auto">
            <a:xfrm>
              <a:off x="7993" y="408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79646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AutoShape 17"/>
            <p:cNvSpPr>
              <a:spLocks noChangeShapeType="1"/>
            </p:cNvSpPr>
            <p:nvPr/>
          </p:nvSpPr>
          <p:spPr bwMode="auto">
            <a:xfrm>
              <a:off x="8033" y="446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AutoShape 16"/>
            <p:cNvSpPr>
              <a:spLocks noChangeShapeType="1"/>
            </p:cNvSpPr>
            <p:nvPr/>
          </p:nvSpPr>
          <p:spPr bwMode="auto">
            <a:xfrm>
              <a:off x="7960" y="48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AutoShape 15"/>
            <p:cNvSpPr>
              <a:spLocks noChangeShapeType="1"/>
            </p:cNvSpPr>
            <p:nvPr/>
          </p:nvSpPr>
          <p:spPr bwMode="auto">
            <a:xfrm>
              <a:off x="7994" y="52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4BACC6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3477" y="5325"/>
              <a:ext cx="3177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b="1" dirty="0" smtClean="0">
                  <a:latin typeface="Times New Roman" pitchFamily="18" charset="0"/>
                  <a:cs typeface="Times New Roman" pitchFamily="18" charset="0"/>
                </a:rPr>
                <a:t>Первичная диагностика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1702" y="1225"/>
              <a:ext cx="3019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компетенции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3508" y="5312"/>
              <a:ext cx="3177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b="1" dirty="0" smtClean="0">
                  <a:latin typeface="Times New Roman" pitchFamily="18" charset="0"/>
                  <a:cs typeface="Times New Roman" pitchFamily="18" charset="0"/>
                </a:rPr>
                <a:t>Первичная диагностика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4139952" y="476672"/>
            <a:ext cx="3044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Результативность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15616" y="5877272"/>
            <a:ext cx="2726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Повторная диагностика</a:t>
            </a:r>
            <a:endParaRPr lang="ru-RU" altLang="ru-RU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dirty="0" smtClean="0"/>
              <a:t>Методические рекомендации:</a:t>
            </a:r>
            <a:endParaRPr lang="ru-RU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9512" y="877081"/>
            <a:ext cx="842493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-Составление карты развития ребёнка(индивидуальные особенности  данного ребенка </a:t>
            </a:r>
            <a:r>
              <a:rPr kumimoji="0" lang="ru-RU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200" b="1" dirty="0" smtClean="0" bmk="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-Разработка индивидуального образовательного маршрута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-Создание на уроке и во время индивидуальной работы атмосферы особой доброжелательности, при опросе; 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200" b="1" dirty="0" smtClean="0" bmk="929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</a:t>
            </a: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нижение темпа письма с помощью работы по индивидуальной карточке с заданиями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Разрешение дольше готовиться у доски; предложение учащемуся примерного плана ответа; 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200" b="1" dirty="0" smtClean="0" bmk="929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</a:t>
            </a: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азрешение пользоваться наглядными пособиями, помогающими излагать суть явления;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Стимулирование оценкой, подбадриванием, похвалой.</a:t>
            </a:r>
            <a:endParaRPr lang="ru-RU" sz="1200" b="1" dirty="0" smtClean="0" bmk="929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-Включение в урок пальчиковой гимнастики и двигательных физкультминуток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-Создание атмосферы особой доброжелательности при опросе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-Снижение темпа опроса, разрешение дольше готовиться у доски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-Предложения учащемуся примерного плана ответа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-Разрешение пользоваться наглядными пособиями помогающими излагать суть явления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-Стимулирование оценкой, подбадриванием, похвалой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-Применение мер поддержания интереса к слабоуспевающим с вопросами, выясняющими степень понимания ими учебного материала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-Привлечение их в качестве помощников при подготовке - тренажёров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-Привлечение к высказыванию предложения при проблемном обучении, к выводам и обобщениям или объяснению сути проблемы, высказанной сильным учеником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-Разбивка заданий на дозы, этапы, выделение в сложных заданиях ряда простых, ссылка на аналогичное задание, выполненное ранее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-Напоминание приема и способа выполнения задания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-Указание на необходимость актуализировать то или иное правило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-Ссылка на правила и свойства, которые необходимы для решения задач, упражнений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-Инструктирование о рациональных путях выполнения заданий, требованиях к их оформлению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-Стимулирование самостоятельных действий слабоуспевающих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-Более тщательный контроль за их деятельностью, указание на ошибки, проверка, исправления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-Выбор для домашнего задания наиболее рациональной системы упражнений( с наименьшими физическими затратами), а не механическое увеличение их числа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-Более подробное объяснение последовательности выполнения задания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-Предупреждение о возможных затруднениях, использование карточек-консультаций, карточек с направляющим планом действий.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252536" y="0"/>
            <a:ext cx="10116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Индивидуальное обучение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В вашем классе есть ученик, имеющий особые образовательные потребности (ограниченные возможности здоровья, имеющий существенные проблемы в знании предмета русского языка). Предложите решение, предусматривающее индивидуальное сопровождение данного ученика в процессе изучения русского языка в урочное и внеурочное время.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406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Нормативные документы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4400" b="1" dirty="0" smtClean="0"/>
              <a:t> Закон РФ от 29 декабря 2012 г. № 273-ФЗ «Об образовании в Российской Федерации»</a:t>
            </a:r>
          </a:p>
          <a:p>
            <a:r>
              <a:rPr lang="ru-RU" sz="4400" b="1" dirty="0" smtClean="0"/>
              <a:t> Национальная образовательная инициатива «Наша новая школа»Приказ Президента РФ от 04.02.2010 г. Москва ПР-271</a:t>
            </a:r>
          </a:p>
          <a:p>
            <a:r>
              <a:rPr lang="ru-RU" sz="4400" b="1" dirty="0" smtClean="0"/>
              <a:t> Федеральный  государственный  образовательный  стандарт  общего образования для обучающихся с ОВЗ.</a:t>
            </a:r>
          </a:p>
          <a:p>
            <a:r>
              <a:rPr lang="ru-RU" sz="4400" b="1" dirty="0" smtClean="0"/>
              <a:t> Постановление Главного санитарного врача РФ от 29 декабря 2010 </a:t>
            </a:r>
            <a:r>
              <a:rPr lang="ru-RU" sz="4400" b="1" dirty="0" err="1" smtClean="0"/>
              <a:t>г.№</a:t>
            </a:r>
            <a:r>
              <a:rPr lang="ru-RU" sz="4400" b="1" dirty="0" smtClean="0"/>
              <a:t> 189 г.Москва «Об утверждении </a:t>
            </a:r>
            <a:r>
              <a:rPr lang="ru-RU" sz="4400" b="1" dirty="0" err="1" smtClean="0"/>
              <a:t>СанПиН</a:t>
            </a:r>
            <a:r>
              <a:rPr lang="ru-RU" sz="4400" b="1" dirty="0" smtClean="0"/>
              <a:t> 2.4.2.2821-10 «Санитарно-эпидемиологические требования к условиям и организации обучения в общеобразовательных учреждениях»», зарегистрировано в Минюсте РФ 3 марта 2011г, рег.№19993.</a:t>
            </a:r>
          </a:p>
          <a:p>
            <a:r>
              <a:rPr lang="ru-RU" sz="4400" b="1" dirty="0" smtClean="0"/>
              <a:t> Приказ Министерства образования и науки РФ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</a:t>
            </a:r>
          </a:p>
          <a:p>
            <a:r>
              <a:rPr lang="ru-RU" sz="4400" b="1" dirty="0" smtClean="0"/>
              <a:t> План действий по модернизации общего образования на 2011-2015 гг. (утвержден распоряжением Правительства РФ от 7 сентября 2010 г. № 1507-р).</a:t>
            </a:r>
          </a:p>
          <a:p>
            <a:r>
              <a:rPr lang="ru-RU" sz="4400" b="1" dirty="0" smtClean="0"/>
              <a:t> Федеральный перечень учебников, рекомендованных Министерством образования и науки Российской Федерации к использованию в образовательном процессе в общеобразовательных учреждениях, на текущий учебный год .</a:t>
            </a:r>
          </a:p>
          <a:p>
            <a:r>
              <a:rPr lang="ru-RU" sz="4400" b="1" dirty="0" smtClean="0"/>
              <a:t> Приказ </a:t>
            </a:r>
            <a:r>
              <a:rPr lang="ru-RU" sz="4400" b="1" dirty="0" err="1" smtClean="0"/>
              <a:t>Минобрнауки</a:t>
            </a:r>
            <a:r>
              <a:rPr lang="ru-RU" sz="4400" b="1" dirty="0" smtClean="0"/>
              <a:t> РФ "Об утверждении федеральных требований к образовательным учреждениям в части минимальной оснащенности учебного процесса и оборудования учебных помещений" от 04.10.2010 № 986</a:t>
            </a:r>
          </a:p>
          <a:p>
            <a:r>
              <a:rPr lang="ru-RU" sz="4400" b="1" dirty="0" smtClean="0"/>
              <a:t> Приказ Министерства здравоохранения и социального развития Российской Федерации от 26 августа 2010 г. № 761н. «Об утверждении Единого квалификационного справочника должностей руководителей, специалистов и служащих», раздел «Квалификационные характеристики должностей работников образования», зарегистрирован в Минюсте РФ 6октября 2010 г., регистрационный № 18638.</a:t>
            </a:r>
          </a:p>
          <a:p>
            <a:r>
              <a:rPr lang="ru-RU" sz="4400" b="1" dirty="0" smtClean="0"/>
              <a:t>  Федеральный закон от 24 июля 1998 г. № 124-ФЗ «Об основных гарантиях прав ребенка в Российской Федерации»</a:t>
            </a:r>
          </a:p>
          <a:p>
            <a:r>
              <a:rPr lang="ru-RU" sz="4400" b="1" dirty="0" smtClean="0"/>
              <a:t> Указ Президента РФ "О национальной стратегии действий в интересах детей на 2012-2017 годы"</a:t>
            </a:r>
          </a:p>
          <a:p>
            <a:r>
              <a:rPr lang="ru-RU" sz="4400" b="1" dirty="0" smtClean="0"/>
              <a:t> Приказ </a:t>
            </a:r>
            <a:r>
              <a:rPr lang="ru-RU" sz="4400" b="1" dirty="0" err="1" smtClean="0"/>
              <a:t>Минобрнауки</a:t>
            </a:r>
            <a:r>
              <a:rPr lang="ru-RU" sz="4400" b="1" dirty="0" smtClean="0"/>
              <a:t> России от 12.03.2014 № 177 "Об утверждении порядка и условий осуществления перевода обучающихся из одной организации,  осуществляющей  образовательную  деятельность 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 деятельность  по  образовательным  программам соответствующих уровня и направленности"</a:t>
            </a:r>
          </a:p>
          <a:p>
            <a:r>
              <a:rPr lang="ru-RU" sz="4400" b="1" dirty="0" smtClean="0"/>
              <a:t> Приказ </a:t>
            </a:r>
            <a:r>
              <a:rPr lang="ru-RU" sz="4400" b="1" dirty="0" err="1" smtClean="0"/>
              <a:t>Минобрнауки</a:t>
            </a:r>
            <a:r>
              <a:rPr lang="ru-RU" sz="4400" b="1" dirty="0" smtClean="0"/>
              <a:t> России от 22.01.2014 № 32 "Об утверждении порядка приема граждан на обучение по образовательным программам начального общего, основного общего и среднего общего образования" </a:t>
            </a:r>
          </a:p>
          <a:p>
            <a:r>
              <a:rPr lang="ru-RU" sz="4400" b="1" dirty="0" smtClean="0"/>
              <a:t> Положение о </a:t>
            </a:r>
            <a:r>
              <a:rPr lang="ru-RU" sz="4400" b="1" dirty="0" err="1" smtClean="0"/>
              <a:t>психолого-медико-педагогической</a:t>
            </a:r>
            <a:r>
              <a:rPr lang="ru-RU" sz="4400" b="1" dirty="0" smtClean="0"/>
              <a:t> комиссии (утверждено приказом Министерства образования и науки РФ от 20.09.2013 № 1082) </a:t>
            </a:r>
          </a:p>
          <a:p>
            <a:r>
              <a:rPr lang="ru-RU" sz="4400" b="1" dirty="0" smtClean="0"/>
              <a:t> Порядок организации и осуществления образовательной деятельности по основным  общеобразовательным  программам  -  образовательным программам начального общего, основного общего и среднего общего образования (утвержден приказом Министерства образования и науки РФ от 30.08.2013 N 1015 в ред. от 28.05.2014 № 598)</a:t>
            </a:r>
          </a:p>
          <a:p>
            <a:r>
              <a:rPr lang="ru-RU" sz="4400" b="1" dirty="0" smtClean="0"/>
              <a:t> Порядок организации и осуществления образовательной деятельности по дополнительным образовательным программам (утвержден приказом Министерства образования и науки РФ от 29 августа 2013 г. N 1008)</a:t>
            </a:r>
          </a:p>
          <a:p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Спасибо за внимание 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D:\ДИПЛОМ2016\Фильм2017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08937"/>
            <a:ext cx="8229600" cy="2508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Введение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 Очевидно, что в современном обществе образование лиц с ограниченными возможностями здоровья (ОВЗ) и инвалидов рассматривается одним из приоритетных направлений  деятельности системы образования Российской Федерации (ФЗ-273 от 29 декабря 2012 года, письмо ИР-535/07 от 7 июня 2013 года «О коррекционном и инклюзивном образовании детей».  </a:t>
            </a:r>
          </a:p>
          <a:p>
            <a:r>
              <a:rPr lang="ru-RU" sz="1800" b="1" dirty="0" smtClean="0"/>
              <a:t>Образовательная интеграция признаётся сегодня объективной реальностью и ставит систему образования перед необходимостью переосмысления позиции педагога в образовательном процессе, поиска путей работы в новых условиях с иными детьми.</a:t>
            </a:r>
          </a:p>
          <a:p>
            <a:r>
              <a:rPr lang="ru-RU" sz="1800" b="1" dirty="0" smtClean="0"/>
              <a:t>Группа детей с ограниченными возможностями здоровья чрезвычайно неоднородна и определяется разнообразием видов  психофизического развития (нарушения слуха, зрения и т.д.) Нас же интересует ребёнок с нарушением опорно-двигательного аппарата (НОДА). Кроме того, выраженный диапазон различий имеет место быть  и в каждой категории детей с ОВЗ.</a:t>
            </a:r>
          </a:p>
          <a:p>
            <a:r>
              <a:rPr lang="ru-RU" sz="1800" b="1" dirty="0" smtClean="0"/>
              <a:t> В нашем случае, это четвероклассник с врождённым дефектом развития верхних конечностей, без интеллектуальных нарушений, но имеющий существенные проблемы в знании предмета русского языка. Это обстоятельство определяет необходимость разработки и внедрения в практику программы организации деятельности субъектов образовательного процесса по сопровождению ребёнка с НОДА.</a:t>
            </a:r>
          </a:p>
          <a:p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1000108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Актуальность проблемы</a:t>
            </a:r>
            <a:endParaRPr lang="ru-RU" b="1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Почему же  ученик с НОДА не усваивает учебную программу по русскому языку, как ему помочь в этом?</a:t>
            </a:r>
          </a:p>
          <a:p>
            <a:r>
              <a:rPr lang="ru-RU" sz="7200" b="1" dirty="0" smtClean="0"/>
              <a:t>Эти вопросы не раз вставали перед  учителем и обращали к поиску эффективных средств  обучения ученика с НОДА по русскому языку.</a:t>
            </a:r>
          </a:p>
          <a:p>
            <a:r>
              <a:rPr lang="ru-RU" sz="7200" b="1" dirty="0" smtClean="0"/>
              <a:t>Основная проблема – это несоответствие структуры образовательного пространства массовой школы, традиционных форм изучения русского языка с особенностями личности данного ребенка.  Затруднения в обучении связаны, в первую очередь , с состоянием физического и психического здоровья ребёнка:</a:t>
            </a:r>
          </a:p>
          <a:p>
            <a:r>
              <a:rPr lang="ru-RU" sz="7200" b="1" dirty="0" smtClean="0"/>
              <a:t>- сложности в начертании многих букв алфавита </a:t>
            </a:r>
          </a:p>
          <a:p>
            <a:r>
              <a:rPr lang="ru-RU" sz="7200" b="1" dirty="0" smtClean="0"/>
              <a:t>- невозможность быстрого письма в силу особого строения кисти рук</a:t>
            </a:r>
          </a:p>
          <a:p>
            <a:r>
              <a:rPr lang="ru-RU" sz="7200" b="1" dirty="0" smtClean="0"/>
              <a:t>- нарушения в развитии  устной речи (звукопроизношение)</a:t>
            </a:r>
          </a:p>
          <a:p>
            <a:r>
              <a:rPr lang="ru-RU" sz="7200" b="1" dirty="0" smtClean="0"/>
              <a:t>- сложности с запоминанием правил русского языка</a:t>
            </a:r>
          </a:p>
          <a:p>
            <a:r>
              <a:rPr lang="ru-RU" sz="7200" b="1" dirty="0" smtClean="0"/>
              <a:t>- сложности в грамотном письме</a:t>
            </a:r>
          </a:p>
          <a:p>
            <a:r>
              <a:rPr lang="ru-RU" sz="7200" b="1" dirty="0" smtClean="0"/>
              <a:t>В связи с этим совершенно необходима специальная «поддерживающая» работа, помогающая ребёнку  с НОДА успешно осваивать учебный материал по русскому языку. Нужны дополнительные упражнения, в которые заключена продуманная система помощи ребенку, заключающая в серии «подсказок», в основе которых лежит последовательность операций, необходимых для успешного обучения. Кроме того, этому ребёнку необходимо большее количество времени  на изучение русского языка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1403210"/>
            <a:ext cx="80648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азработать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внедрить в практику программу организации деятельности субъектов образовательного процесса по сопровождению ребёнка с НОДА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примере изучения русского языка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745750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условий для успешного усвоения учащимися с НОДА учебной программы по русскому языку: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-Разработка индивидуального образовательного маршрута.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-Отбор педагогических технологий для организации учебного процесса и повышение мотивации у  данного ученика по русскому языку. Первичная диагностика пробелов знаний по русскому языку.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-Реализация  индивидуального обучения посредством коррекционной работы учителя, психолога, логопеда, педагога по дополнительному образованию.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-Повторная диагностика и результативность.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2.Формирование ответственного отношения учащегося к учебному труду.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3.Повышение учебной мотивации.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416824" cy="446449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1.Первичная психологическая диагностика ( в начале года):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-Анкета </a:t>
            </a:r>
            <a:r>
              <a:rPr lang="ru-RU" sz="1800" b="1" dirty="0" err="1" smtClean="0"/>
              <a:t>Н.Г.Лускановой</a:t>
            </a:r>
            <a:r>
              <a:rPr lang="ru-RU" sz="1800" b="1" dirty="0" smtClean="0"/>
              <a:t> по изучению школьной мотивации.</a:t>
            </a:r>
            <a:br>
              <a:rPr lang="ru-RU" sz="1800" b="1" dirty="0" smtClean="0"/>
            </a:br>
            <a:r>
              <a:rPr lang="ru-RU" sz="1800" b="1" dirty="0" smtClean="0"/>
              <a:t>- Выявление самооценки по </a:t>
            </a:r>
            <a:r>
              <a:rPr lang="ru-RU" sz="1800" b="1" dirty="0" err="1" smtClean="0"/>
              <a:t>Дембо-Рубинштейну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- Диагностика  познавательной сферы (Детский вариант </a:t>
            </a:r>
            <a:r>
              <a:rPr lang="ru-RU" sz="1800" b="1" dirty="0" err="1" smtClean="0"/>
              <a:t>Р.Амтхауэра</a:t>
            </a:r>
            <a:r>
              <a:rPr lang="ru-RU" sz="1800" b="1" dirty="0" smtClean="0"/>
              <a:t>, «Корректурные пробы»-тест Бурдона, методика «10 слов» А.Р. </a:t>
            </a:r>
            <a:r>
              <a:rPr lang="ru-RU" sz="1800" b="1" dirty="0" err="1" smtClean="0"/>
              <a:t>Лурия</a:t>
            </a:r>
            <a:r>
              <a:rPr lang="ru-RU" sz="1800" b="1" dirty="0" smtClean="0"/>
              <a:t>.)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2.Первичная  педагогическая диагностика по выявлению уровня </a:t>
            </a:r>
            <a:r>
              <a:rPr lang="ru-RU" sz="1800" b="1" dirty="0" err="1" smtClean="0"/>
              <a:t>обученности</a:t>
            </a:r>
            <a:r>
              <a:rPr lang="ru-RU" sz="1800" b="1" dirty="0" smtClean="0"/>
              <a:t> учащегося по русскому языку за 3 класс (итоговый тест по программе 3 класса, годовой диктант за 3 класс)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3. </a:t>
            </a:r>
            <a:r>
              <a:rPr lang="ru-RU" sz="1800" b="1" dirty="0" err="1" smtClean="0"/>
              <a:t>Первичое</a:t>
            </a:r>
            <a:r>
              <a:rPr lang="ru-RU" sz="1800" b="1" dirty="0" smtClean="0"/>
              <a:t> логопедическое обследование.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9" y="54868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Подготовительная работа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27675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Основная работа по проблеме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12776"/>
            <a:ext cx="64807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-</a:t>
            </a:r>
            <a:r>
              <a:rPr lang="ru-RU" b="1" dirty="0" smtClean="0">
                <a:solidFill>
                  <a:prstClr val="black"/>
                </a:solidFill>
              </a:rPr>
              <a:t>Составление индивидуального учебного плана 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Подбор необходимого комплекта сопроводительных УМК по предмету в соответствии с ФГОС .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-Коррекционная работа  психолога, логопеда, педагога дополнительного обучения.</a:t>
            </a:r>
          </a:p>
          <a:p>
            <a:pPr lvl="0"/>
            <a:endParaRPr lang="ru-RU" b="1" dirty="0" smtClean="0">
              <a:solidFill>
                <a:prstClr val="black"/>
              </a:solidFill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-Составление плана дополнительных занятий (курс внеурочной деятельности по русскому языку и чтению « Ключ и заря» </a:t>
            </a:r>
            <a:r>
              <a:rPr lang="ru-RU" b="1" dirty="0" err="1" smtClean="0">
                <a:solidFill>
                  <a:prstClr val="black"/>
                </a:solidFill>
              </a:rPr>
              <a:t>Ямшининой</a:t>
            </a:r>
            <a:r>
              <a:rPr lang="ru-RU" b="1" dirty="0" smtClean="0">
                <a:solidFill>
                  <a:prstClr val="black"/>
                </a:solidFill>
              </a:rPr>
              <a:t>)-1 раз в неделю.</a:t>
            </a:r>
          </a:p>
          <a:p>
            <a:pPr lvl="0"/>
            <a:endParaRPr lang="ru-RU" b="1" dirty="0" smtClean="0">
              <a:solidFill>
                <a:prstClr val="black"/>
              </a:solidFill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-Составление программы кружок «Учись учиться» </a:t>
            </a:r>
            <a:r>
              <a:rPr lang="ru-RU" b="1" dirty="0" err="1" smtClean="0">
                <a:solidFill>
                  <a:prstClr val="black"/>
                </a:solidFill>
              </a:rPr>
              <a:t>Языкановой</a:t>
            </a:r>
            <a:r>
              <a:rPr lang="ru-RU" b="1" dirty="0" smtClean="0">
                <a:solidFill>
                  <a:prstClr val="black"/>
                </a:solidFill>
              </a:rPr>
              <a:t>- (</a:t>
            </a:r>
            <a:r>
              <a:rPr lang="ru-RU" b="1" dirty="0" err="1" smtClean="0">
                <a:solidFill>
                  <a:prstClr val="black"/>
                </a:solidFill>
              </a:rPr>
              <a:t>общеинтеллектуального</a:t>
            </a:r>
            <a:r>
              <a:rPr lang="ru-RU" b="1" dirty="0" smtClean="0">
                <a:solidFill>
                  <a:prstClr val="black"/>
                </a:solidFill>
              </a:rPr>
              <a:t> направления на развитию памяти, внимания и логики)- 1раз в неделю.</a:t>
            </a:r>
          </a:p>
          <a:p>
            <a:pPr lvl="0"/>
            <a:endParaRPr lang="ru-RU" b="1" dirty="0" smtClean="0">
              <a:solidFill>
                <a:prstClr val="black"/>
              </a:solidFill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-Разработка уроков русского языка в  нетрадиционной форме:  урок-практикум,урок-путешествие,урок-экскурсия,урок-игра,урок-сказка по русскому языку.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 Разработка методических рекомендаций по данной проблеме.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индивидуального образовательного плана обучающегося с НОДА</a:t>
            </a:r>
            <a:endParaRPr lang="ru-RU" sz="2800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9512" y="3800958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252536" y="0"/>
            <a:ext cx="10116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8820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- Создание «</a:t>
            </a:r>
            <a:r>
              <a:rPr lang="ru-RU" sz="1600" b="1" dirty="0" err="1" smtClean="0">
                <a:solidFill>
                  <a:srgbClr val="000000"/>
                </a:solidFill>
                <a:latin typeface="Century Schoolbook" pitchFamily="16" charset="0"/>
              </a:rPr>
              <a:t>безбарьерной</a:t>
            </a: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» среды</a:t>
            </a: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: специальные приспособления в помещениях школы( в нашем случае такой необходимости не было), оборудование рабочего </a:t>
            </a:r>
            <a:r>
              <a:rPr lang="ru-RU" sz="1600" dirty="0" err="1" smtClean="0">
                <a:solidFill>
                  <a:srgbClr val="000000"/>
                </a:solidFill>
                <a:latin typeface="Century Schoolbook" pitchFamily="16" charset="0"/>
              </a:rPr>
              <a:t>места-подставка</a:t>
            </a: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 для ног; тактильная поддержка- обувь на липучках, легко, открывающиеся –пенал, папка для тетрадей.</a:t>
            </a:r>
          </a:p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- Организация освоения образовательной программы: </a:t>
            </a: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задачи по предметной области русского языка, формы организации учебной деятельности и контроля, показатели достижений.</a:t>
            </a:r>
          </a:p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-</a:t>
            </a: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 </a:t>
            </a:r>
            <a:r>
              <a:rPr lang="ru-RU" sz="1600" b="1" i="1" dirty="0" smtClean="0">
                <a:solidFill>
                  <a:srgbClr val="000000"/>
                </a:solidFill>
                <a:latin typeface="Century Schoolbook" pitchFamily="16" charset="0"/>
              </a:rPr>
              <a:t>Психолого-педагогическое сопровождение: </a:t>
            </a:r>
            <a:r>
              <a:rPr lang="ru-RU" sz="1600" i="1" dirty="0" smtClean="0">
                <a:solidFill>
                  <a:srgbClr val="000000"/>
                </a:solidFill>
                <a:latin typeface="Century Schoolbook" pitchFamily="16" charset="0"/>
              </a:rPr>
              <a:t>направления, задачи, формы, график работы специалистов, критерии достижений; особенности междисциплинарного взаимодействия.</a:t>
            </a:r>
          </a:p>
          <a:p>
            <a:pPr marL="508000" indent="-508000">
              <a:spcBef>
                <a:spcPts val="600"/>
              </a:spcBef>
              <a:buClrTx/>
              <a:buSzPct val="70000"/>
              <a:buFontTx/>
              <a:buNone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endParaRPr lang="ru-RU" sz="1600" i="1" dirty="0" smtClean="0">
              <a:solidFill>
                <a:srgbClr val="000000"/>
              </a:solidFill>
              <a:latin typeface="Century Schoolbook" pitchFamily="16" charset="0"/>
            </a:endParaRPr>
          </a:p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Century Schoolbook" pitchFamily="16" charset="0"/>
              </a:rPr>
              <a:t>-Формирование социальной компетентности</a:t>
            </a: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: </a:t>
            </a:r>
            <a:r>
              <a:rPr lang="ru-RU" sz="1600" i="1" dirty="0" smtClean="0">
                <a:solidFill>
                  <a:srgbClr val="000000"/>
                </a:solidFill>
                <a:latin typeface="Century Schoolbook" pitchFamily="16" charset="0"/>
              </a:rPr>
              <a:t>направления и задачи, ответственные, формы деятельности, показатели и формы оценки достижений.</a:t>
            </a:r>
            <a:endParaRPr lang="ru-RU" sz="1600" i="1" dirty="0">
              <a:solidFill>
                <a:srgbClr val="000000"/>
              </a:solidFill>
              <a:latin typeface="Century Schoolbook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1795</Words>
  <Application>Microsoft Office PowerPoint</Application>
  <PresentationFormat>Экран (4:3)</PresentationFormat>
  <Paragraphs>229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</vt:lpstr>
      <vt:lpstr>Индивидуальное обучение</vt:lpstr>
      <vt:lpstr>Введение</vt:lpstr>
      <vt:lpstr>Актуальность проблемы</vt:lpstr>
      <vt:lpstr>Цель:</vt:lpstr>
      <vt:lpstr>Задачи:</vt:lpstr>
      <vt:lpstr>1.Первичная психологическая диагностика ( в начале года):  -Анкета Н.Г.Лускановой по изучению школьной мотивации. - Выявление самооценки по Дембо-Рубинштейну.   - Диагностика  познавательной сферы (Детский вариант Р.Амтхауэра, «Корректурные пробы»-тест Бурдона, методика «10 слов» А.Р. Лурия.)  2.Первичная  педагогическая диагностика по выявлению уровня обученности учащегося по русскому языку за 3 класс (итоговый тест по программе 3 класса, годовой диктант за 3 класс)  3. Первичое логопедическое обследование.</vt:lpstr>
      <vt:lpstr>Основная работа по проблеме</vt:lpstr>
      <vt:lpstr>Структура индивидуального образовательного плана обучающегося с НОДА</vt:lpstr>
      <vt:lpstr>Этапы    сопровождения</vt:lpstr>
      <vt:lpstr>Слайд 11</vt:lpstr>
      <vt:lpstr>Бланк образовательного маршрута</vt:lpstr>
      <vt:lpstr>Карта индивидуального развития ребёнка с НОДА</vt:lpstr>
      <vt:lpstr>Индивидуальный учебный план  </vt:lpstr>
      <vt:lpstr>План работы с учащимся НОДА с трудностями в усвоении русского языка</vt:lpstr>
      <vt:lpstr>Формы организации учебного процесса: </vt:lpstr>
      <vt:lpstr>Из опыта работы</vt:lpstr>
      <vt:lpstr>Слайд 18</vt:lpstr>
      <vt:lpstr>Методические рекомендации:</vt:lpstr>
      <vt:lpstr>Слайд 20</vt:lpstr>
      <vt:lpstr>Нормативные документы </vt:lpstr>
      <vt:lpstr> 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Odetsad</dc:creator>
  <cp:lastModifiedBy>Тверь</cp:lastModifiedBy>
  <cp:revision>158</cp:revision>
  <dcterms:created xsi:type="dcterms:W3CDTF">2016-04-06T08:09:31Z</dcterms:created>
  <dcterms:modified xsi:type="dcterms:W3CDTF">2019-10-31T17:37:49Z</dcterms:modified>
</cp:coreProperties>
</file>