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7" r:id="rId2"/>
    <p:sldId id="278" r:id="rId3"/>
    <p:sldId id="259" r:id="rId4"/>
    <p:sldId id="265" r:id="rId5"/>
    <p:sldId id="264" r:id="rId6"/>
    <p:sldId id="273" r:id="rId7"/>
    <p:sldId id="267" r:id="rId8"/>
    <p:sldId id="266" r:id="rId9"/>
    <p:sldId id="272" r:id="rId10"/>
    <p:sldId id="271" r:id="rId11"/>
    <p:sldId id="270" r:id="rId12"/>
    <p:sldId id="269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14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216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82EED-624B-4696-8DBD-3B260BF2A293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25066-B629-41E9-A4F9-1201ED105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14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593D3E-8EA0-4484-BF0F-46EB12F6C3F8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search?p=52&amp;ed=1&amp;text=%D0%BF%D0%B0%D0%BC%D1%8F%D1%82%D0%BA%D0%B0%20%D0%B4%D0%BB%D1%8F%20%D1%80%D0%BE%D0%B4%D0%B8%D1%82%D0%B5%D0%BB%D0%B5%D0%B9%20%D0%B2%20%D0%BD%D0%B0%D1%87%D0%B0%D0%BB%D1%8C%D0%BD%D0%BE%D0%B9%20%D1%88%D0%BA%D0%BE%D0%BB%D0%B5&amp;spsite=fake-035-26950.ru&amp;img_url=s005.radikal.ru/i211/1002/e7/220a06c26b20.jpg&amp;rpt=sim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5122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714356"/>
            <a:ext cx="1219200" cy="12192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27584" y="1241711"/>
            <a:ext cx="688768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Родительское собрание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 Адаптация</a:t>
            </a:r>
            <a:r>
              <a:rPr kumimoji="0" lang="ru-RU" sz="3600" b="1" i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первоклассников к школе</a:t>
            </a:r>
            <a:r>
              <a:rPr kumimoji="0" lang="ru-RU" sz="3600" b="1" i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Подготовила педагог-психолог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МОУ СОШ №21 города Твери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Спиридонова Елена Аркадьевна</a:t>
            </a:r>
            <a:endParaRPr kumimoji="0" lang="ru-RU" sz="2000" b="1" i="1" u="none" strike="noStrike" spc="50" normalizeH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94650"/>
          <a:ext cx="8358246" cy="6094456"/>
        </p:xfrm>
        <a:graphic>
          <a:graphicData uri="http://schemas.openxmlformats.org/drawingml/2006/table">
            <a:tbl>
              <a:tblPr/>
              <a:tblGrid>
                <a:gridCol w="1357322"/>
                <a:gridCol w="7000924"/>
              </a:tblGrid>
              <a:tr h="6094456">
                <a:tc>
                  <a:txBody>
                    <a:bodyPr/>
                    <a:lstStyle/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Низкий </a:t>
                      </a:r>
                      <a:br>
                        <a:rPr lang="ru-RU" sz="2000" b="1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уровень адаптации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Первоклассник отрицательно или индифферентно </a:t>
                      </a:r>
                      <a:r>
                        <a:rPr lang="ru-R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      относится </a:t>
                      </a: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к школе.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Нередко жалуется на здоровье, у него доминирует подавленное настроение.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Наблюдаются нарушения дисциплины.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Объясняемый учителем материал усваивает фрагментарно.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Самостоятельная работа с учебником затруднена.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При выполнении самостоятельных учебных заданий не проявляет интереса.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К урокам готовится нерегулярно. Для того чтобы он начал заниматься, необходимы постоянный контроль: систематические напоминания, побуждения со стороны учителя и родителей.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Общественные поручения выполняет под контролем, без особого желания.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Пассивен, близких друзей не имеет. Знает по именам и фамилиям лишь часть одноклассников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357166"/>
          <a:ext cx="8143932" cy="6203155"/>
        </p:xfrm>
        <a:graphic>
          <a:graphicData uri="http://schemas.openxmlformats.org/drawingml/2006/table">
            <a:tbl>
              <a:tblPr/>
              <a:tblGrid>
                <a:gridCol w="3571900"/>
                <a:gridCol w="4572032"/>
              </a:tblGrid>
              <a:tr h="242889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Обычно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Опасно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      Снижается первоначально непосредственный интерес к школе, занятиям.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Полное отсутствие интереса к учёбе, вялость и безынициативность.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Начинает время от времени говорить, что учиться надоело (особенно в конце недели и четверти), но активно интересуется всем остальным.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Ничего не интересно, безразличие  ко всему, даже к играм, если они требуют хоть какого-то напряжения.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Радуется, когда не надо делать домашнее задание.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Делает уроки только «из-под палки».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Время от времени хочет остаться дома, пропустить уроки.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Нежелание ходить в школу и вообще учиться выражается  постоянно и открыто в формах активного протеста, либо симптомами болезней,  которые  кончаются сразу после того, как разрешат остаться дома.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Иногда выражает недовольство учителем или опасения по его поводу.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Очень не любит или боится учителя, испытывает по отношению к нему страх, бессилие или агрессию.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6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Вывод: </a:t>
                      </a:r>
                      <a:r>
                        <a:rPr lang="ru-RU" sz="1800" b="1" i="1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беспокоиться нужно тогда, когда нежелание учиться является устойчивым, выражается активно, отражает основное отношение ребёнка к школе.</a:t>
                      </a:r>
                      <a:endParaRPr lang="ru-RU" sz="1800" b="1" i="1" dirty="0">
                        <a:solidFill>
                          <a:srgbClr val="0070C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0034" y="1500174"/>
            <a:ext cx="83582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89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Нужно стараться, чтобы ребёнок дольше оставался «почемучкой». Школьник, не задающий вопросов, - это повод для родительской тревоги.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«Любознательность создаёт учёных».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28596" y="3071810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Семья должна формировать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культ интеллекта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создании домашней библиотеки, в интересных беседах, спорах.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Нужно всё начинать делать вместе с ребёнком.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4429132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Нужно ставить ребёнка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ситуацию размышления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Задача взрослого не столько в том, чтобы отвечать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на вопрос ребёнка, сколько в том, чтобы побудить его думать, предлагать, выбирать.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548681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4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Рекомендации психолога для  родителей по  адаптации первоклассников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549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643042" y="500042"/>
            <a:ext cx="70009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Нужно научить ребёнка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анализировать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свою работу. Не указывать на совершённую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ошибку в работе, а направлять его внимание на поиск её.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00034" y="1785926"/>
            <a:ext cx="7418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Необходимо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развивать внимание и память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ребёнка.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28596" y="2214554"/>
            <a:ext cx="82868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Благоприятно действует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него ситуация успеха.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Она удовлетворяет потребность ребёнка в самоуважении и повышении престижа.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00035" y="3429000"/>
            <a:ext cx="821536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Оценивая результаты деятельности ребёнка,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не переносить их на личность самого ребёнка.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Он как личность всегда хороший и желанный для своих родителей.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5000636"/>
            <a:ext cx="83582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Почаще ставить себя на место своего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ребёнка и вспоминать   себя в его возрасте. 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100" grpId="0"/>
      <p:bldP spid="4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828800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endParaRPr lang="ru-RU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05064"/>
            <a:ext cx="3657600" cy="2420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824785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060848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«Педагогика должна стать наукой для всех – и для учителей, и для родителей»</a:t>
            </a: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В.А.Сухомлинский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 </a:t>
            </a:r>
          </a:p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3" name="Picture 3" descr="D:\My private\картинки\ШКОЛА. 1 СЕНТЯБРЯ (АНИМАЦИИ и КАРТИНКИ)\УЧИТЕЛЬ ДУМАЕ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1549444" cy="1609215"/>
          </a:xfrm>
          <a:prstGeom prst="rect">
            <a:avLst/>
          </a:prstGeom>
          <a:noFill/>
        </p:spPr>
      </p:pic>
      <p:pic>
        <p:nvPicPr>
          <p:cNvPr id="4" name="Picture 4" descr="FSBRIC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76672"/>
            <a:ext cx="1785918" cy="1368152"/>
          </a:xfrm>
          <a:prstGeom prst="rect">
            <a:avLst/>
          </a:prstGeom>
          <a:noFill/>
        </p:spPr>
      </p:pic>
      <p:pic>
        <p:nvPicPr>
          <p:cNvPr id="5" name="Рисунок 4" descr="http://im6-tub.yandex.net/i?id=147897405-0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286388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My private\картинки\Школа\school\C41-17 копи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4653136"/>
            <a:ext cx="3133673" cy="182403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074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43042" y="1071546"/>
            <a:ext cx="72866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 единства требований отца и матери,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предъявляемых ребенку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642918"/>
            <a:ext cx="4959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Законы семьи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71604" y="2428868"/>
            <a:ext cx="65687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 значимости похвалы для ребенка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14448" y="3429000"/>
            <a:ext cx="74295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 трудового участия каждого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члена семьи в жизни всей семьи.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71604" y="4714884"/>
            <a:ext cx="549695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 разделения в равной мере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материальных и моральных благ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между взрослыми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детьми.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2050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785794"/>
            <a:ext cx="1219200" cy="12192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00166" y="428604"/>
            <a:ext cx="67313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Современный первоклассник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имеет следующие особенности: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28662" y="1428736"/>
            <a:ext cx="7858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детей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большие различия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паспортного и физиологического развития. Сегодня нет ни одного класса, где был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 ровный контингент учащихся.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571744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2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У детей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обширная информированность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 по любым вопросам. Но она совершенно бессистемна.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364331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400" b="1" i="1" dirty="0" smtClean="0">
              <a:solidFill>
                <a:srgbClr val="00B050"/>
              </a:solidFill>
            </a:endParaRPr>
          </a:p>
          <a:p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первоклассников 21 века более свободное независимое поведение.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28662" y="4492204"/>
            <a:ext cx="75009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71538" y="4970617"/>
            <a:ext cx="7215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современных детей более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слабое здоровье.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5500702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5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в большинстве своём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перестали играть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коллективные «дворовые» игры. 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D:\My private\картинки\ШКОЛА. 1 СЕНТЯБРЯ (АНИМАЦИИ и КАРТИНКИ)\ПОРА В ШКОЛУ.jpg"/>
          <p:cNvPicPr>
            <a:picLocks noChangeAspect="1" noChangeArrowheads="1"/>
          </p:cNvPicPr>
          <p:nvPr/>
        </p:nvPicPr>
        <p:blipFill>
          <a:blip r:embed="rId5" cstate="print"/>
          <a:srcRect l="12499" t="-1" r="25000"/>
          <a:stretch>
            <a:fillRect/>
          </a:stretch>
        </p:blipFill>
        <p:spPr bwMode="auto">
          <a:xfrm>
            <a:off x="8001024" y="285728"/>
            <a:ext cx="785818" cy="125730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121" grpId="0"/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2050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785794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2132856"/>
            <a:ext cx="73581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Что сегодня было самое интересное?,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Чему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вы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учились на уроке чтения?,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Какие упражнения выполняли на уроке физкультуры?,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В какие игры вы играли?,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Чем вас кормили сегодня в столовой?, С кем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 ты подружился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классе?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714356"/>
            <a:ext cx="6525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Какие вопросы необходимо родителям задавать ежедневно своему ребёнку?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7" name="Picture 8" descr="j028038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1772816"/>
            <a:ext cx="1857388" cy="225746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620688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42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Советы учителя по адаптации</a:t>
            </a:r>
          </a:p>
          <a:p>
            <a:pPr lvl="0" indent="142875" algn="just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142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Ребенок не должен панически бояться    	ошибиться. Невозможно научиться чему-то, не 	ошибаясь.</a:t>
            </a:r>
          </a:p>
          <a:p>
            <a:pPr lvl="0" indent="142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Старайтесь не выработать у ребенка страх перед ошибкой. Чувство страха - плохой советчик.</a:t>
            </a:r>
          </a:p>
          <a:p>
            <a:pPr lvl="0" indent="142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Оно подавляет инициативу, желание учиться, да и просто радость жизни и радость познания.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</a:endParaRP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Помните: для ребенка что-то не уметь и что-то не знать - это нормальное положение вещей. </a:t>
            </a: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то он и ребенок. Этим нельзя попрекать.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</a:endParaRP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сравнивайте ребенка с другими, хвалите его за успехи и достижения. </a:t>
            </a: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Признайте за своим первоклассником право на индивидуальность, право быть другим.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335847"/>
            <a:ext cx="82868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Никогда не сравнивайте мальчиков и девочек,      		не ставьте одних в пример другим: </a:t>
            </a: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они разные даже по биологическому возрасту - 	девочки обычно старше ровесников-мальчиков.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</a:endParaRP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Помните: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ваш ребенок будет учиться в школе не так, как когда-то учились вы.</a:t>
            </a: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Никогда не ругайте ребенка обидными словами за неспособность что-то понять или сделать. </a:t>
            </a: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 только положительно оценивать учебу вашего малыша, даже если вам кажется, что его успехи явно недостаточны.</a:t>
            </a:r>
            <a:endParaRPr lang="ru-RU" sz="2400" b="1" dirty="0" smtClean="0">
              <a:solidFill>
                <a:srgbClr val="00B050"/>
              </a:solidFill>
              <a:latin typeface="Arial" pitchFamily="34" charset="0"/>
            </a:endParaRP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Живите во имя своего ребенка, проявляйте к нему максимум внимания, переживайте за каждую неудачу малыша и радуйтесь даже самым маленьким его успехам.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Будьте ему другом, тогда малыш доверит </a:t>
            </a:r>
          </a:p>
          <a:p>
            <a:pPr lvl="0" indent="142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вам самое сокровенное.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714356"/>
          <a:ext cx="8143932" cy="4732026"/>
        </p:xfrm>
        <a:graphic>
          <a:graphicData uri="http://schemas.openxmlformats.org/drawingml/2006/table">
            <a:tbl>
              <a:tblPr/>
              <a:tblGrid>
                <a:gridCol w="1357322"/>
                <a:gridCol w="6786610"/>
              </a:tblGrid>
              <a:tr h="857256">
                <a:tc>
                  <a:txBody>
                    <a:bodyPr/>
                    <a:lstStyle/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B05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Уровни адаптации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B05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2400" dirty="0">
                        <a:solidFill>
                          <a:srgbClr val="00B05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769">
                <a:tc>
                  <a:txBody>
                    <a:bodyPr/>
                    <a:lstStyle/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Высокий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уровень адаптации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Первоклассник положительно относится к школе. Предъявляемые требования воспринимает адекватно.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Учебный материал усваивает легко, глубоко и полно, успешно решает усложненные задачи.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Прилежен, внимательно слушает указания и объяснения учителя. Выполняет поручения без внешнего контроля.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Проявляет большой интерес к самостоятельной учебной работе (всегда готовится ко всем урокам).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Общественные поручения выполняет охотно и добросовестно.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Занимает в классе благоприятное статусное положение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071546"/>
          <a:ext cx="7858180" cy="5072098"/>
        </p:xfrm>
        <a:graphic>
          <a:graphicData uri="http://schemas.openxmlformats.org/drawingml/2006/table">
            <a:tbl>
              <a:tblPr/>
              <a:tblGrid>
                <a:gridCol w="1428760"/>
                <a:gridCol w="6429420"/>
              </a:tblGrid>
              <a:tr h="5072098">
                <a:tc>
                  <a:txBody>
                    <a:bodyPr/>
                    <a:lstStyle/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Средний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уровень адаптации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Первоклассник положительно относится к школе, ее посещение не вызывает отрицательных переживаний.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Понимает учебный материал, если учитель объясняет его подробно и наглядно.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Усваивает основное содержание учебных программ.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Самостоятельно решает типовые задачи.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Сосредоточен и внимателен при выполнении заданий, поручений, указаний взрослого, но при условии контроля с его стороны.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Общественные поручения выполняет добросовестно.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Дружит со многими одноклассниками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>
            <a:off x="857224" y="1071546"/>
            <a:ext cx="7786742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432</TotalTime>
  <Words>864</Words>
  <Application>Microsoft Office PowerPoint</Application>
  <PresentationFormat>Экран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Тверь</cp:lastModifiedBy>
  <cp:revision>60</cp:revision>
  <dcterms:created xsi:type="dcterms:W3CDTF">2011-04-11T08:43:03Z</dcterms:created>
  <dcterms:modified xsi:type="dcterms:W3CDTF">2019-10-31T16:39:26Z</dcterms:modified>
</cp:coreProperties>
</file>