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9" r:id="rId2"/>
    <p:sldId id="270" r:id="rId3"/>
    <p:sldId id="301" r:id="rId4"/>
    <p:sldId id="272" r:id="rId5"/>
    <p:sldId id="275" r:id="rId6"/>
    <p:sldId id="273" r:id="rId7"/>
    <p:sldId id="281" r:id="rId8"/>
    <p:sldId id="282" r:id="rId9"/>
    <p:sldId id="292" r:id="rId10"/>
    <p:sldId id="283" r:id="rId11"/>
    <p:sldId id="284" r:id="rId12"/>
    <p:sldId id="285" r:id="rId13"/>
    <p:sldId id="286" r:id="rId14"/>
    <p:sldId id="287" r:id="rId15"/>
    <p:sldId id="288" r:id="rId16"/>
    <p:sldId id="302" r:id="rId17"/>
    <p:sldId id="289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CCFF99"/>
    <a:srgbClr val="CCFFCC"/>
    <a:srgbClr val="F8FBD3"/>
    <a:srgbClr val="62139E"/>
    <a:srgbClr val="219797"/>
    <a:srgbClr val="E3CD74"/>
    <a:srgbClr val="0066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46" d="100"/>
          <a:sy n="46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5A8627-6E57-4DEF-95D6-7F2FE1B7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4CD2-08A1-4D91-8FCA-EB1862CE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5AF6-D76B-4D16-90C2-0854893E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FDAC-A736-4E9F-9D0F-03CA9A52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AC27-1143-4F80-90CE-3009EA44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9B2F-E429-45B8-A413-BFB9A94A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6F09-93EF-4455-A2E1-DB817A04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84D8-B6DF-4BC8-8E46-E3C3BF0A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12E4-EF7B-41C7-96CD-D49E4CE46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EEA9-EA3D-4B0A-8DF3-8501AF13B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BEA5-F56E-45BB-B4BC-A169B1874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85D5-A29A-4ED5-837D-3F7BF044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F3D4-38BD-4238-8AC4-EF29160C9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2">
                <a:lumMod val="40000"/>
                <a:lumOff val="60000"/>
              </a:schemeClr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83E1DC-04CA-44EB-A5FA-8A8FD669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008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0463" y="306388"/>
            <a:ext cx="7650162" cy="1168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571472" y="1785926"/>
            <a:ext cx="8135937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Психологическая готовность </a:t>
            </a:r>
          </a:p>
          <a:p>
            <a:pPr algn="ctr"/>
            <a:r>
              <a:rPr lang="ru-RU" sz="3200" b="1" kern="1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Ребёнка  к обучению в школе</a:t>
            </a:r>
          </a:p>
          <a:p>
            <a:pPr algn="ctr"/>
            <a:r>
              <a:rPr lang="ru-RU" sz="3200" b="1" kern="10" cap="all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В рамках ФГОС</a:t>
            </a:r>
            <a:endParaRPr lang="ru-RU" sz="3200" b="1" kern="1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Impact"/>
            </a:endParaRPr>
          </a:p>
        </p:txBody>
      </p:sp>
      <p:pic>
        <p:nvPicPr>
          <p:cNvPr id="5" name="Picture 4" descr="04_z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4786322"/>
            <a:ext cx="1489075" cy="1752600"/>
          </a:xfrm>
          <a:prstGeom prst="rect">
            <a:avLst/>
          </a:prstGeom>
          <a:noFill/>
          <a:ln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286512" y="5286388"/>
            <a:ext cx="25003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психолог МОУ СОШ №21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Спиридонова Е.А.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5" descr="a29038e3f7639887aea70b1818307af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29198"/>
            <a:ext cx="885825" cy="154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543800" cy="10080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пальчиковая гимнастика</a:t>
            </a:r>
          </a:p>
        </p:txBody>
      </p:sp>
      <p:pic>
        <p:nvPicPr>
          <p:cNvPr id="106499" name="Picture 3" descr="r_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36838"/>
            <a:ext cx="3529013" cy="3051175"/>
          </a:xfrm>
          <a:noFill/>
        </p:spPr>
      </p:pic>
      <p:pic>
        <p:nvPicPr>
          <p:cNvPr id="106500" name="Picture 4" descr="r_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636838"/>
            <a:ext cx="3529013" cy="30146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1271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62139E"/>
                </a:solidFill>
              </a:rPr>
              <a:t> </a:t>
            </a:r>
            <a:r>
              <a:rPr lang="ru-RU" sz="3600" b="1" i="1" smtClean="0"/>
              <a:t>рисунок по точкам</a:t>
            </a:r>
          </a:p>
        </p:txBody>
      </p:sp>
      <p:pic>
        <p:nvPicPr>
          <p:cNvPr id="107523" name="Picture 3" descr="b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3816350" cy="2963863"/>
          </a:xfrm>
          <a:noFill/>
        </p:spPr>
      </p:pic>
      <p:pic>
        <p:nvPicPr>
          <p:cNvPr id="107524" name="Picture 4" descr="r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357563"/>
            <a:ext cx="4537075" cy="30956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921625" cy="13176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обведение по контуру,          штриховка</a:t>
            </a:r>
          </a:p>
        </p:txBody>
      </p:sp>
      <p:pic>
        <p:nvPicPr>
          <p:cNvPr id="108548" name="Picture 4" descr="2787cab3c712e64a45e4d444ffc17448пр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36838"/>
            <a:ext cx="2449512" cy="2124075"/>
          </a:xfrm>
          <a:noFill/>
        </p:spPr>
      </p:pic>
      <p:pic>
        <p:nvPicPr>
          <p:cNvPr id="108550" name="Picture 6" descr="Изображение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369887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88913"/>
            <a:ext cx="7639050" cy="14398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орнамента по клеточкам</a:t>
            </a:r>
          </a:p>
        </p:txBody>
      </p:sp>
      <p:pic>
        <p:nvPicPr>
          <p:cNvPr id="109571" name="Picture 3" descr="r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294187" cy="2300288"/>
          </a:xfrm>
          <a:noFill/>
        </p:spPr>
      </p:pic>
      <p:pic>
        <p:nvPicPr>
          <p:cNvPr id="109572" name="Picture 4" descr="r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05263"/>
            <a:ext cx="4049713" cy="23002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567612" cy="1252537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линий различной формы и сложности</a:t>
            </a:r>
          </a:p>
        </p:txBody>
      </p:sp>
      <p:pic>
        <p:nvPicPr>
          <p:cNvPr id="110595" name="Picture 3" descr="Изображение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411538" cy="4114800"/>
          </a:xfrm>
          <a:noFill/>
        </p:spPr>
      </p:pic>
      <p:pic>
        <p:nvPicPr>
          <p:cNvPr id="110596" name="Picture 4" descr="pic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36838"/>
            <a:ext cx="3816350" cy="34544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793037" cy="146208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hlink"/>
                </a:solidFill>
              </a:rPr>
              <a:t>Это важно!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229600" cy="51117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Не учить ребенка читать, а развивать речь, способность различать звуки</a:t>
            </a:r>
          </a:p>
          <a:p>
            <a:pPr eaLnBrk="1" hangingPunct="1"/>
            <a:r>
              <a:rPr lang="ru-RU" sz="2800" dirty="0" smtClean="0"/>
              <a:t>Не учить писать, а развивать мелкую моторику</a:t>
            </a:r>
          </a:p>
          <a:p>
            <a:pPr eaLnBrk="1" hangingPunct="1"/>
            <a:r>
              <a:rPr lang="ru-RU" sz="2800" dirty="0" smtClean="0"/>
              <a:t>Развивать способность ребенка слушать, понимать смысл прочитанного,               уметь пересказывать </a:t>
            </a:r>
          </a:p>
        </p:txBody>
      </p:sp>
      <p:pic>
        <p:nvPicPr>
          <p:cNvPr id="111622" name="Picture 6" descr="ag00293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652963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Модель выпускника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17712"/>
            <a:ext cx="8812244" cy="4840287"/>
          </a:xfrm>
        </p:spPr>
        <p:txBody>
          <a:bodyPr/>
          <a:lstStyle/>
          <a:p>
            <a:r>
              <a:rPr lang="ru-RU" sz="2000" b="1" dirty="0" smtClean="0"/>
              <a:t>физически развитый;</a:t>
            </a:r>
            <a:endParaRPr lang="ru-RU" sz="2000" dirty="0" smtClean="0"/>
          </a:p>
          <a:p>
            <a:r>
              <a:rPr lang="ru-RU" sz="2000" b="1" dirty="0" smtClean="0"/>
              <a:t>любознательный, активный;</a:t>
            </a:r>
          </a:p>
          <a:p>
            <a:r>
              <a:rPr lang="ru-RU" sz="2000" b="1" dirty="0" smtClean="0"/>
              <a:t>эмоционально отзывчивый;</a:t>
            </a:r>
            <a:endParaRPr lang="ru-RU" sz="2000" dirty="0" smtClean="0"/>
          </a:p>
          <a:p>
            <a:r>
              <a:rPr lang="ru-RU" sz="2000" b="1" dirty="0" smtClean="0"/>
              <a:t>овладевший средствами общения и способами взаимодействия со взрослыми и сверстниками;</a:t>
            </a:r>
          </a:p>
          <a:p>
            <a:r>
              <a:rPr lang="ru-RU" sz="2000" b="1" dirty="0" smtClean="0"/>
              <a:t>способный управлять своим поведением и планировать свои действия;</a:t>
            </a:r>
          </a:p>
          <a:p>
            <a:r>
              <a:rPr lang="ru-RU" sz="2000" b="1" dirty="0" smtClean="0"/>
              <a:t>способный решать интеллектуальные и личностные задачи;</a:t>
            </a:r>
          </a:p>
          <a:p>
            <a:r>
              <a:rPr lang="ru-RU" sz="2000" b="1" dirty="0" smtClean="0"/>
              <a:t>имеющий первичные представления о себе, семье, обществе, государстве, мире и природе;</a:t>
            </a:r>
            <a:endParaRPr lang="ru-RU" sz="2000" dirty="0" smtClean="0"/>
          </a:p>
          <a:p>
            <a:r>
              <a:rPr lang="ru-RU" sz="2000" b="1" dirty="0" smtClean="0"/>
              <a:t>овладевший универсальными предпосылками учебной деятельности;</a:t>
            </a:r>
          </a:p>
          <a:p>
            <a:r>
              <a:rPr lang="ru-RU" sz="2000" b="1" dirty="0" smtClean="0"/>
              <a:t>овладевший необходимыми умениями и навыками.</a:t>
            </a:r>
            <a:endParaRPr lang="ru-RU" sz="2000" dirty="0"/>
          </a:p>
        </p:txBody>
      </p:sp>
      <p:pic>
        <p:nvPicPr>
          <p:cNvPr id="1027" name="Picture 3" descr="D:\все мамино\шаблоны\анимашки\ludia-24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238250" cy="1238250"/>
          </a:xfrm>
          <a:prstGeom prst="rect">
            <a:avLst/>
          </a:prstGeom>
          <a:noFill/>
        </p:spPr>
      </p:pic>
      <p:pic>
        <p:nvPicPr>
          <p:cNvPr id="8" name="Picture 10" descr="doc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928802"/>
            <a:ext cx="1944688" cy="1416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15888"/>
            <a:ext cx="8605838" cy="4846637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Ребенок – это чистый лист, который нам предстоит заполнить. </a:t>
            </a: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И от того, как мы это будем делать, зависит образ будущей личности.</a:t>
            </a:r>
          </a:p>
        </p:txBody>
      </p:sp>
      <p:pic>
        <p:nvPicPr>
          <p:cNvPr id="27651" name="Picture 2" descr="C:\Documents and Settings\Администратор\Мои документы\Мои рисунки\школ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644900"/>
            <a:ext cx="4314825" cy="303371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1788" y="2106613"/>
            <a:ext cx="6276975" cy="398621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4" descr="1168876570_ya_120107_b"/>
          <p:cNvPicPr>
            <a:picLocks noChangeAspect="1" noChangeArrowheads="1"/>
          </p:cNvPicPr>
          <p:nvPr/>
        </p:nvPicPr>
        <p:blipFill>
          <a:blip r:embed="rId2" cstate="print"/>
          <a:srcRect b="4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WordArt 5"/>
          <p:cNvSpPr>
            <a:spLocks noChangeArrowheads="1" noChangeShapeType="1" noTextEdit="1"/>
          </p:cNvSpPr>
          <p:nvPr/>
        </p:nvSpPr>
        <p:spPr bwMode="auto">
          <a:xfrm>
            <a:off x="2627313" y="-242888"/>
            <a:ext cx="5688012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19"/>
              </a:avLst>
            </a:prstTxWarp>
          </a:bodyPr>
          <a:lstStyle/>
          <a:p>
            <a:pPr algn="ctr"/>
            <a:endParaRPr lang="ru-RU" sz="4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встречи!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42844" y="1928802"/>
            <a:ext cx="8569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i="1" dirty="0" smtClean="0"/>
              <a:t>Мотивационная готовность</a:t>
            </a:r>
          </a:p>
          <a:p>
            <a:pPr>
              <a:buBlip>
                <a:blip r:embed="rId2"/>
              </a:buBlip>
            </a:pPr>
            <a:endParaRPr lang="ru-RU" sz="3200" b="1" i="1" dirty="0" smtClean="0"/>
          </a:p>
          <a:p>
            <a:pPr>
              <a:buFontTx/>
              <a:buBlip>
                <a:blip r:embed="rId2"/>
              </a:buBlip>
            </a:pPr>
            <a:r>
              <a:rPr lang="ru-RU" sz="3200" b="1" i="1" dirty="0" smtClean="0"/>
              <a:t>Волевая </a:t>
            </a:r>
            <a:r>
              <a:rPr lang="ru-RU" sz="3200" b="1" i="1" dirty="0"/>
              <a:t>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 dirty="0"/>
          </a:p>
          <a:p>
            <a:pPr>
              <a:buBlip>
                <a:blip r:embed="rId2"/>
              </a:buBlip>
            </a:pPr>
            <a:r>
              <a:rPr lang="ru-RU" sz="3200" b="1" i="1" dirty="0" smtClean="0"/>
              <a:t>Интеллектуальная  готовность</a:t>
            </a:r>
          </a:p>
          <a:p>
            <a:endParaRPr lang="ru-RU" sz="3200" b="1" i="1" dirty="0" smtClean="0"/>
          </a:p>
          <a:p>
            <a:pPr>
              <a:buFontTx/>
              <a:buBlip>
                <a:blip r:embed="rId2"/>
              </a:buBlip>
            </a:pPr>
            <a:r>
              <a:rPr lang="ru-RU" sz="3200" b="1" i="1" dirty="0" smtClean="0"/>
              <a:t>Социальная </a:t>
            </a:r>
            <a:r>
              <a:rPr lang="ru-RU" sz="3200" b="1" i="1" dirty="0"/>
              <a:t>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 dirty="0"/>
          </a:p>
          <a:p>
            <a:endParaRPr lang="ru-RU" sz="3200" b="1" i="1" dirty="0"/>
          </a:p>
          <a:p>
            <a:endParaRPr lang="ru-RU" sz="3200" b="1" i="1" dirty="0"/>
          </a:p>
          <a:p>
            <a:endParaRPr lang="ru-RU" sz="3200" b="1" i="1" dirty="0">
              <a:latin typeface="Arial" charset="0"/>
            </a:endParaRPr>
          </a:p>
          <a:p>
            <a:endParaRPr lang="ru-RU" sz="3200" b="1" i="1" dirty="0"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7200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Психологическая готовность:</a:t>
            </a:r>
          </a:p>
        </p:txBody>
      </p:sp>
      <p:pic>
        <p:nvPicPr>
          <p:cNvPr id="5" name="Picture 24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500438"/>
            <a:ext cx="1089025" cy="1814513"/>
          </a:xfrm>
          <a:prstGeom prst="rect">
            <a:avLst/>
          </a:prstGeom>
          <a:noFill/>
        </p:spPr>
      </p:pic>
      <p:pic>
        <p:nvPicPr>
          <p:cNvPr id="6" name="Picture 13" descr="уро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13366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D:\все мамино\шаблоны\Детки\0_62126_23300486_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636"/>
            <a:ext cx="97155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Мотивационная готовность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16113"/>
            <a:ext cx="467995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желание учиться, получать знания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умение слушать учителя и выполнять его задания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определенный уровень развития мышления, памяти, внимания. </a:t>
            </a:r>
          </a:p>
        </p:txBody>
      </p:sp>
      <p:pic>
        <p:nvPicPr>
          <p:cNvPr id="97285" name="Picture 5" descr="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30495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Волевая готовность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умеет ставить цель;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принимать решения;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намечать план действий;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принимать усилия для реализации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/>
              <a:t>    поставленной цели;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преодолевать препятствия.</a:t>
            </a:r>
          </a:p>
        </p:txBody>
      </p:sp>
      <p:pic>
        <p:nvPicPr>
          <p:cNvPr id="5" name="Picture 4" descr="http://im8-tub.yandex.net/i?id=466128836-16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9002">
            <a:off x="6696402" y="1927164"/>
            <a:ext cx="2041086" cy="164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http://im4-tub.yandex.net/i?id=108184382-08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560">
            <a:off x="6881468" y="3959763"/>
            <a:ext cx="1881191" cy="176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14283" y="2781300"/>
            <a:ext cx="4548218" cy="3494088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наличие кругозора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запас конкретных знаний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 интерес к знаниям.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74882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Интеллектуальная готовность</a:t>
            </a:r>
          </a:p>
        </p:txBody>
      </p:sp>
      <p:pic>
        <p:nvPicPr>
          <p:cNvPr id="8" name="Picture 4" descr="http://im8-tub.yandex.net/i?id=35723225-08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2181231" cy="1347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http://im4-tub.yandex.net/i?id=378549257-1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1785950" cy="1643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6" descr="http://im0-tub.yandex.net/i?id=356028713-0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29198"/>
            <a:ext cx="228600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Социальная готовность </a:t>
            </a:r>
            <a:endParaRPr lang="ru-RU" dirty="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умение строить отношения с учителем</a:t>
            </a:r>
          </a:p>
          <a:p>
            <a:endParaRPr lang="ru-RU" smtClean="0"/>
          </a:p>
          <a:p>
            <a:r>
              <a:rPr lang="ru-RU" smtClean="0"/>
              <a:t>умение общаться со сверстниками</a:t>
            </a:r>
          </a:p>
          <a:p>
            <a:endParaRPr lang="ru-RU" smtClean="0"/>
          </a:p>
          <a:p>
            <a:r>
              <a:rPr lang="ru-RU" smtClean="0"/>
              <a:t>отношение к себе</a:t>
            </a:r>
          </a:p>
        </p:txBody>
      </p:sp>
      <p:pic>
        <p:nvPicPr>
          <p:cNvPr id="6" name="Рисунок 5" descr="S149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0335"/>
            <a:ext cx="3571900" cy="2009194"/>
          </a:xfrm>
          <a:prstGeom prst="rect">
            <a:avLst/>
          </a:prstGeom>
        </p:spPr>
      </p:pic>
      <p:pic>
        <p:nvPicPr>
          <p:cNvPr id="9" name="Рисунок 8" descr="S147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571900" cy="2009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/>
          <p:cNvSpPr>
            <a:spLocks noChangeArrowheads="1" noChangeShapeType="1" noTextEdit="1"/>
          </p:cNvSpPr>
          <p:nvPr/>
        </p:nvSpPr>
        <p:spPr bwMode="auto">
          <a:xfrm>
            <a:off x="1692275" y="1052513"/>
            <a:ext cx="71278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Рекомендации родителям</a:t>
            </a:r>
          </a:p>
          <a:p>
            <a:pPr algn="ctr"/>
            <a:r>
              <a:rPr lang="ru-RU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подготовке </a:t>
            </a:r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ребенка</a:t>
            </a:r>
          </a:p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 </a:t>
            </a:r>
            <a:r>
              <a:rPr lang="ru-RU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школе.</a:t>
            </a:r>
            <a:endParaRPr lang="ru-RU" sz="3600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4451" name="Picture 3" descr="р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3573463"/>
            <a:ext cx="1844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T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Упражнения, которые помогут подготовить ребенка к школе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Задачи – головоломки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Мозаика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Назови одним словом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Какая фигура не подходит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Отгадай загадку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Закончи предложение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Четвертый лишний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Скажи наоборот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Что будет, если…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05476" name="Picture 4" descr="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4" descr="girl_ab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1438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99720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smtClean="0"/>
              <a:t>Развитие мелкой моторики и графических навыков</a:t>
            </a:r>
          </a:p>
        </p:txBody>
      </p:sp>
      <p:pic>
        <p:nvPicPr>
          <p:cNvPr id="115718" name="Picture 6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767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615</TotalTime>
  <Words>298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Палитра</vt:lpstr>
      <vt:lpstr> </vt:lpstr>
      <vt:lpstr>Слайд 2</vt:lpstr>
      <vt:lpstr>Мотивационная готовность</vt:lpstr>
      <vt:lpstr>Волевая готовность</vt:lpstr>
      <vt:lpstr>Слайд 5</vt:lpstr>
      <vt:lpstr>Социальная готовность </vt:lpstr>
      <vt:lpstr>Слайд 7</vt:lpstr>
      <vt:lpstr>Упражнения, которые помогут подготовить ребенка к школе</vt:lpstr>
      <vt:lpstr>Развитие мелкой моторики и графических навыков</vt:lpstr>
      <vt:lpstr> пальчиковая гимнастика</vt:lpstr>
      <vt:lpstr> рисунок по точкам</vt:lpstr>
      <vt:lpstr> обведение по контуру,          штриховка</vt:lpstr>
      <vt:lpstr>рисование орнамента по клеточкам</vt:lpstr>
      <vt:lpstr>рисование линий различной формы и сложности</vt:lpstr>
      <vt:lpstr>Это важно!</vt:lpstr>
      <vt:lpstr>Модель выпускника детского сада</vt:lpstr>
      <vt:lpstr>Слайд 17</vt:lpstr>
      <vt:lpstr>Слайд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*</dc:creator>
  <cp:keywords/>
  <dc:description/>
  <cp:lastModifiedBy>Тверь</cp:lastModifiedBy>
  <cp:revision>44</cp:revision>
  <dcterms:created xsi:type="dcterms:W3CDTF">2008-11-04T09:17:49Z</dcterms:created>
  <dcterms:modified xsi:type="dcterms:W3CDTF">2019-10-31T16:48:17Z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